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13"/>
  </p:handoutMasterIdLst>
  <p:sldIdLst>
    <p:sldId id="256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4" r:id="rId12"/>
  </p:sldIdLst>
  <p:sldSz cx="14630400" cy="8229600"/>
  <p:notesSz cx="6858000" cy="93122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2" autoAdjust="0"/>
  </p:normalViewPr>
  <p:slideViewPr>
    <p:cSldViewPr>
      <p:cViewPr varScale="1">
        <p:scale>
          <a:sx n="89" d="100"/>
          <a:sy n="89" d="100"/>
        </p:scale>
        <p:origin x="-630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AC6B7-130A-4230-A0B6-21F5BD57A6BA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3F866-370D-4522-A724-900952E52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31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5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51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282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728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61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436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00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57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2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067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503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491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23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7240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0170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846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2543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243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7249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29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36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804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11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3828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2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6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7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2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2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6253-7C54-41F1-8305-5FBCB837F23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42C4-8F23-4809-AA89-C821400B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5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46253-7C54-41F1-8305-5FBCB837F234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342C4-8F23-4809-AA89-C821400B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3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81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46253-7C54-41F1-8305-5FBCB837F2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342C4-8F23-4809-AA89-C821400B7CE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34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0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ln>
                  <a:solidFill>
                    <a:prstClr val="white">
                      <a:lumMod val="65000"/>
                    </a:prstClr>
                  </a:solidFill>
                </a:ln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latin typeface="Baskerville Old Face" panose="02020602080505020303" pitchFamily="18" charset="0"/>
              </a:rPr>
              <a:t>December 15…Luke 15</a:t>
            </a:r>
            <a:endParaRPr lang="en-US" dirty="0">
              <a:effectLst>
                <a:outerShdw blurRad="50800" dist="50800" dir="5400000" algn="ctr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920240"/>
            <a:ext cx="11277600" cy="6156960"/>
          </a:xfrm>
        </p:spPr>
        <p:txBody>
          <a:bodyPr/>
          <a:lstStyle/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Chapter of parables</a:t>
            </a: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Addresses criticisms</a:t>
            </a: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Purpose of the incarnation</a:t>
            </a: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Picture of the gospel message</a:t>
            </a: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Context for Communion</a:t>
            </a:r>
            <a:endParaRPr lang="en-US" dirty="0">
              <a:effectLst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383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ln>
                  <a:solidFill>
                    <a:prstClr val="white">
                      <a:lumMod val="65000"/>
                    </a:prstClr>
                  </a:solidFill>
                </a:ln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latin typeface="Baskerville Old Face" panose="02020602080505020303" pitchFamily="18" charset="0"/>
              </a:rPr>
              <a:t>December 15…Luke 15</a:t>
            </a:r>
            <a:endParaRPr lang="en-US" dirty="0">
              <a:effectLst>
                <a:outerShdw blurRad="50800" dist="50800" dir="5400000" algn="ctr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920240"/>
            <a:ext cx="11277600" cy="6156960"/>
          </a:xfrm>
        </p:spPr>
        <p:txBody>
          <a:bodyPr/>
          <a:lstStyle/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Just listen</a:t>
            </a: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Put yourself there</a:t>
            </a:r>
            <a:endParaRPr lang="en-US" dirty="0">
              <a:effectLst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329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ln>
                  <a:solidFill>
                    <a:prstClr val="white">
                      <a:lumMod val="65000"/>
                    </a:prstClr>
                  </a:solidFill>
                </a:ln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latin typeface="Baskerville Old Face" panose="02020602080505020303" pitchFamily="18" charset="0"/>
              </a:rPr>
              <a:t>We are LOST</a:t>
            </a:r>
            <a:endParaRPr lang="en-US" dirty="0">
              <a:effectLst>
                <a:outerShdw blurRad="50800" dist="50800" dir="5400000" algn="ctr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676400"/>
            <a:ext cx="11277600" cy="64008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Lost sheep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Helpless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Hopeless</a:t>
            </a: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Lost coin</a:t>
            </a:r>
            <a:endParaRPr lang="en-US" sz="4800" b="1" i="1" dirty="0" smtClean="0">
              <a:ln>
                <a:solidFill>
                  <a:prstClr val="black"/>
                </a:solidFill>
              </a:ln>
              <a:effectLst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  <a:latin typeface="Century Schoolbook" panose="02040604050505020304" pitchFamily="18" charset="0"/>
            </a:endParaRP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Worthless</a:t>
            </a:r>
          </a:p>
          <a:p>
            <a:pPr lvl="1"/>
            <a:r>
              <a:rPr lang="en-US" sz="4800" b="1" i="1" dirty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M</a:t>
            </a:r>
            <a:r>
              <a:rPr lang="en-US" sz="48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eaningless</a:t>
            </a:r>
          </a:p>
        </p:txBody>
      </p:sp>
    </p:spTree>
    <p:extLst>
      <p:ext uri="{BB962C8B-B14F-4D97-AF65-F5344CB8AC3E}">
        <p14:creationId xmlns:p14="http://schemas.microsoft.com/office/powerpoint/2010/main" val="412328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ln>
                  <a:solidFill>
                    <a:prstClr val="white">
                      <a:lumMod val="65000"/>
                    </a:prstClr>
                  </a:solidFill>
                </a:ln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latin typeface="Baskerville Old Face" panose="02020602080505020303" pitchFamily="18" charset="0"/>
              </a:rPr>
              <a:t>We are LOST</a:t>
            </a:r>
            <a:endParaRPr lang="en-US" dirty="0">
              <a:effectLst>
                <a:outerShdw blurRad="50800" dist="50800" dir="5400000" algn="ctr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676400"/>
            <a:ext cx="11277600" cy="64008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Lost son</a:t>
            </a:r>
          </a:p>
          <a:p>
            <a:pPr lvl="1"/>
            <a:r>
              <a:rPr lang="en-US" sz="4800" b="1" i="1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Destitute</a:t>
            </a:r>
          </a:p>
          <a:p>
            <a:pPr lvl="1"/>
            <a:r>
              <a:rPr lang="en-US" sz="4800" b="1" i="1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Excluded</a:t>
            </a:r>
          </a:p>
          <a:p>
            <a:pPr lvl="1"/>
            <a:r>
              <a:rPr lang="en-US" sz="4800" b="1" i="1" dirty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Cut </a:t>
            </a:r>
            <a:r>
              <a:rPr lang="en-US" sz="4800" b="1" i="1" dirty="0" smtClean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</a:prstClr>
                  </a:outerShdw>
                </a:effectLst>
                <a:latin typeface="Century Schoolbook" panose="02040604050505020304" pitchFamily="18" charset="0"/>
              </a:rPr>
              <a:t>off</a:t>
            </a:r>
            <a:endParaRPr lang="en-US" sz="5400" b="1" i="1" dirty="0" smtClean="0">
              <a:ln>
                <a:solidFill>
                  <a:prstClr val="black"/>
                </a:solidFill>
              </a:ln>
              <a:effectLst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  <a:latin typeface="Century Schoolbook" panose="02040604050505020304" pitchFamily="18" charset="0"/>
            </a:endParaRP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Each unable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To rescue </a:t>
            </a:r>
          </a:p>
          <a:p>
            <a:pPr lvl="1"/>
            <a:r>
              <a:rPr lang="en-US" sz="48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To restore</a:t>
            </a:r>
          </a:p>
        </p:txBody>
      </p:sp>
    </p:spTree>
    <p:extLst>
      <p:ext uri="{BB962C8B-B14F-4D97-AF65-F5344CB8AC3E}">
        <p14:creationId xmlns:p14="http://schemas.microsoft.com/office/powerpoint/2010/main" val="13998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71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ln>
                  <a:solidFill>
                    <a:prstClr val="white">
                      <a:lumMod val="65000"/>
                    </a:prstClr>
                  </a:solidFill>
                </a:ln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latin typeface="Baskerville Old Face" panose="02020602080505020303" pitchFamily="18" charset="0"/>
              </a:rPr>
              <a:t>Jesus Seeks the Lost</a:t>
            </a:r>
            <a:endParaRPr lang="en-US" dirty="0">
              <a:effectLst>
                <a:outerShdw blurRad="50800" dist="50800" dir="5400000" algn="ctr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920240"/>
            <a:ext cx="11811000" cy="61569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The owner does the work</a:t>
            </a: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They were diligent</a:t>
            </a: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God left heaven</a:t>
            </a: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God came for us</a:t>
            </a: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There is joy in finding the lost</a:t>
            </a:r>
            <a:endParaRPr lang="en-US" dirty="0">
              <a:effectLst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14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04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566"/>
            <a:ext cx="14630400" cy="1371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ln>
                  <a:solidFill>
                    <a:prstClr val="white">
                      <a:lumMod val="65000"/>
                    </a:prstClr>
                  </a:solidFill>
                </a:ln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latin typeface="Baskerville Old Face" panose="02020602080505020303" pitchFamily="18" charset="0"/>
              </a:rPr>
              <a:t>The Father Welcomes the Lost</a:t>
            </a:r>
            <a:endParaRPr lang="en-US" dirty="0">
              <a:effectLst>
                <a:outerShdw blurRad="50800" dist="50800" dir="5400000" algn="ctr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920240"/>
            <a:ext cx="11506200" cy="6156960"/>
          </a:xfrm>
        </p:spPr>
        <p:txBody>
          <a:bodyPr/>
          <a:lstStyle/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The Father’s desire</a:t>
            </a: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The Father embraces</a:t>
            </a: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The Father restores</a:t>
            </a: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The Father forgives</a:t>
            </a:r>
          </a:p>
          <a:p>
            <a:r>
              <a:rPr lang="en-US" sz="5400" b="1" i="1" dirty="0" smtClean="0">
                <a:ln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65000"/>
                    </a:schemeClr>
                  </a:outerShdw>
                </a:effectLst>
                <a:latin typeface="Century Schoolbook" panose="02040604050505020304" pitchFamily="18" charset="0"/>
              </a:rPr>
              <a:t>It is the Father’s joy to forgive</a:t>
            </a:r>
          </a:p>
        </p:txBody>
      </p:sp>
    </p:spTree>
    <p:extLst>
      <p:ext uri="{BB962C8B-B14F-4D97-AF65-F5344CB8AC3E}">
        <p14:creationId xmlns:p14="http://schemas.microsoft.com/office/powerpoint/2010/main" val="166892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6164</TotalTime>
  <Words>104</Words>
  <Application>Microsoft Office PowerPoint</Application>
  <PresentationFormat>Custom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1_Office Theme</vt:lpstr>
      <vt:lpstr>2_Office Theme</vt:lpstr>
      <vt:lpstr>PowerPoint Presentation</vt:lpstr>
      <vt:lpstr>December 15…Luke 15</vt:lpstr>
      <vt:lpstr>December 15…Luke 15</vt:lpstr>
      <vt:lpstr>We are LOST</vt:lpstr>
      <vt:lpstr>We are LOST</vt:lpstr>
      <vt:lpstr>PowerPoint Presentation</vt:lpstr>
      <vt:lpstr>Jesus Seeks the Lost</vt:lpstr>
      <vt:lpstr>PowerPoint Presentation</vt:lpstr>
      <vt:lpstr>The Father Welcomes the Lost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11</cp:revision>
  <cp:lastPrinted>2019-12-15T16:38:13Z</cp:lastPrinted>
  <dcterms:created xsi:type="dcterms:W3CDTF">2019-12-11T09:55:50Z</dcterms:created>
  <dcterms:modified xsi:type="dcterms:W3CDTF">2019-12-15T16:40:11Z</dcterms:modified>
</cp:coreProperties>
</file>