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340" r:id="rId4"/>
    <p:sldId id="341" r:id="rId5"/>
    <p:sldId id="342" r:id="rId6"/>
    <p:sldId id="343" r:id="rId7"/>
    <p:sldId id="336" r:id="rId8"/>
    <p:sldId id="352" r:id="rId9"/>
    <p:sldId id="357" r:id="rId10"/>
    <p:sldId id="358" r:id="rId11"/>
    <p:sldId id="351" r:id="rId12"/>
    <p:sldId id="359" r:id="rId13"/>
    <p:sldId id="354" r:id="rId14"/>
    <p:sldId id="360" r:id="rId15"/>
    <p:sldId id="355" r:id="rId16"/>
    <p:sldId id="361" r:id="rId17"/>
    <p:sldId id="356" r:id="rId18"/>
    <p:sldId id="328" r:id="rId19"/>
  </p:sldIdLst>
  <p:sldSz cx="14630400" cy="8229600"/>
  <p:notesSz cx="6858000" cy="9313863"/>
  <p:defaultText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1" autoAdjust="0"/>
    <p:restoredTop sz="94622" autoAdjust="0"/>
  </p:normalViewPr>
  <p:slideViewPr>
    <p:cSldViewPr>
      <p:cViewPr varScale="1">
        <p:scale>
          <a:sx n="84" d="100"/>
          <a:sy n="84" d="100"/>
        </p:scale>
        <p:origin x="-108" y="-210"/>
      </p:cViewPr>
      <p:guideLst>
        <p:guide orient="horz" pos="2592"/>
        <p:guide pos="4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8E7B8BA-8AFB-4632-A5BC-BE4AAB3ADCA3}" type="datetimeFigureOut">
              <a:rPr lang="en-US" smtClean="0"/>
              <a:t>6/26/2016</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fld id="{5DB3560E-2BBE-45B2-AE42-697BA5F5AA0C}" type="slidenum">
              <a:rPr lang="en-US" smtClean="0"/>
              <a:t>‹#›</a:t>
            </a:fld>
            <a:endParaRPr lang="en-US"/>
          </a:p>
        </p:txBody>
      </p:sp>
    </p:spTree>
    <p:extLst>
      <p:ext uri="{BB962C8B-B14F-4D97-AF65-F5344CB8AC3E}">
        <p14:creationId xmlns:p14="http://schemas.microsoft.com/office/powerpoint/2010/main" val="114264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1" y="4663440"/>
            <a:ext cx="10241280" cy="2103120"/>
          </a:xfrm>
        </p:spPr>
        <p:txBody>
          <a:bodyPr/>
          <a:lstStyle>
            <a:lvl1pPr marL="0" indent="0" algn="ctr">
              <a:buNone/>
              <a:defRPr>
                <a:solidFill>
                  <a:schemeClr val="tx1">
                    <a:tint val="75000"/>
                  </a:schemeClr>
                </a:solidFill>
              </a:defRPr>
            </a:lvl1pPr>
            <a:lvl2pPr marL="652970" indent="0" algn="ctr">
              <a:buNone/>
              <a:defRPr>
                <a:solidFill>
                  <a:schemeClr val="tx1">
                    <a:tint val="75000"/>
                  </a:schemeClr>
                </a:solidFill>
              </a:defRPr>
            </a:lvl2pPr>
            <a:lvl3pPr marL="1305942" indent="0" algn="ctr">
              <a:buNone/>
              <a:defRPr>
                <a:solidFill>
                  <a:schemeClr val="tx1">
                    <a:tint val="75000"/>
                  </a:schemeClr>
                </a:solidFill>
              </a:defRPr>
            </a:lvl3pPr>
            <a:lvl4pPr marL="1958913" indent="0" algn="ctr">
              <a:buNone/>
              <a:defRPr>
                <a:solidFill>
                  <a:schemeClr val="tx1">
                    <a:tint val="75000"/>
                  </a:schemeClr>
                </a:solidFill>
              </a:defRPr>
            </a:lvl4pPr>
            <a:lvl5pPr marL="2611884" indent="0" algn="ctr">
              <a:buNone/>
              <a:defRPr>
                <a:solidFill>
                  <a:schemeClr val="tx1">
                    <a:tint val="75000"/>
                  </a:schemeClr>
                </a:solidFill>
              </a:defRPr>
            </a:lvl5pPr>
            <a:lvl6pPr marL="3264857" indent="0" algn="ctr">
              <a:buNone/>
              <a:defRPr>
                <a:solidFill>
                  <a:schemeClr val="tx1">
                    <a:tint val="75000"/>
                  </a:schemeClr>
                </a:solidFill>
              </a:defRPr>
            </a:lvl6pPr>
            <a:lvl7pPr marL="3917827" indent="0" algn="ctr">
              <a:buNone/>
              <a:defRPr>
                <a:solidFill>
                  <a:schemeClr val="tx1">
                    <a:tint val="75000"/>
                  </a:schemeClr>
                </a:solidFill>
              </a:defRPr>
            </a:lvl7pPr>
            <a:lvl8pPr marL="4570799" indent="0" algn="ctr">
              <a:buNone/>
              <a:defRPr>
                <a:solidFill>
                  <a:schemeClr val="tx1">
                    <a:tint val="75000"/>
                  </a:schemeClr>
                </a:solidFill>
              </a:defRPr>
            </a:lvl8pPr>
            <a:lvl9pPr marL="5223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28534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94951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2"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5"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6562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9394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970" indent="0">
              <a:buNone/>
              <a:defRPr sz="2600">
                <a:solidFill>
                  <a:schemeClr val="tx1">
                    <a:tint val="75000"/>
                  </a:schemeClr>
                </a:solidFill>
              </a:defRPr>
            </a:lvl2pPr>
            <a:lvl3pPr marL="1305942" indent="0">
              <a:buNone/>
              <a:defRPr sz="2300">
                <a:solidFill>
                  <a:schemeClr val="tx1">
                    <a:tint val="75000"/>
                  </a:schemeClr>
                </a:solidFill>
              </a:defRPr>
            </a:lvl3pPr>
            <a:lvl4pPr marL="1958913" indent="0">
              <a:buNone/>
              <a:defRPr sz="2000">
                <a:solidFill>
                  <a:schemeClr val="tx1">
                    <a:tint val="75000"/>
                  </a:schemeClr>
                </a:solidFill>
              </a:defRPr>
            </a:lvl4pPr>
            <a:lvl5pPr marL="2611884" indent="0">
              <a:buNone/>
              <a:defRPr sz="2000">
                <a:solidFill>
                  <a:schemeClr val="tx1">
                    <a:tint val="75000"/>
                  </a:schemeClr>
                </a:solidFill>
              </a:defRPr>
            </a:lvl5pPr>
            <a:lvl6pPr marL="3264857" indent="0">
              <a:buNone/>
              <a:defRPr sz="2000">
                <a:solidFill>
                  <a:schemeClr val="tx1">
                    <a:tint val="75000"/>
                  </a:schemeClr>
                </a:solidFill>
              </a:defRPr>
            </a:lvl6pPr>
            <a:lvl7pPr marL="3917827" indent="0">
              <a:buNone/>
              <a:defRPr sz="2000">
                <a:solidFill>
                  <a:schemeClr val="tx1">
                    <a:tint val="75000"/>
                  </a:schemeClr>
                </a:solidFill>
              </a:defRPr>
            </a:lvl7pPr>
            <a:lvl8pPr marL="4570799" indent="0">
              <a:buNone/>
              <a:defRPr sz="2000">
                <a:solidFill>
                  <a:schemeClr val="tx1">
                    <a:tint val="75000"/>
                  </a:schemeClr>
                </a:solidFill>
              </a:defRPr>
            </a:lvl8pPr>
            <a:lvl9pPr marL="522377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A700-B046-472D-ABA4-125BB5010B49}"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898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4" y="2305050"/>
            <a:ext cx="10411458"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3"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A700-B046-472D-ABA4-125BB5010B49}" type="datetimeFigureOut">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39892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6"/>
            <a:ext cx="646430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0"/>
            <a:ext cx="646430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A700-B046-472D-ABA4-125BB5010B49}" type="datetimeFigureOut">
              <a:rPr lang="en-US" smtClean="0"/>
              <a:t>6/26/2016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804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A700-B046-472D-ABA4-125BB5010B49}" type="datetimeFigureOut">
              <a:rPr lang="en-US" smtClean="0"/>
              <a:t>6/26/2016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190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A700-B046-472D-ABA4-125BB5010B49}" type="datetimeFigureOut">
              <a:rPr lang="en-US" smtClean="0"/>
              <a:t>6/26/2016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67421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0" cy="5629276"/>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6863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3"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3" y="735330"/>
            <a:ext cx="8778240" cy="4937760"/>
          </a:xfrm>
        </p:spPr>
        <p:txBody>
          <a:bodyPr/>
          <a:lstStyle>
            <a:lvl1pPr marL="0" indent="0">
              <a:buNone/>
              <a:defRPr sz="4600"/>
            </a:lvl1pPr>
            <a:lvl2pPr marL="652970" indent="0">
              <a:buNone/>
              <a:defRPr sz="4000"/>
            </a:lvl2pPr>
            <a:lvl3pPr marL="1305942" indent="0">
              <a:buNone/>
              <a:defRPr sz="3400"/>
            </a:lvl3pPr>
            <a:lvl4pPr marL="1958913" indent="0">
              <a:buNone/>
              <a:defRPr sz="2900"/>
            </a:lvl4pPr>
            <a:lvl5pPr marL="2611884" indent="0">
              <a:buNone/>
              <a:defRPr sz="2900"/>
            </a:lvl5pPr>
            <a:lvl6pPr marL="3264857" indent="0">
              <a:buNone/>
              <a:defRPr sz="2900"/>
            </a:lvl6pPr>
            <a:lvl7pPr marL="3917827" indent="0">
              <a:buNone/>
              <a:defRPr sz="2900"/>
            </a:lvl7pPr>
            <a:lvl8pPr marL="4570799" indent="0">
              <a:buNone/>
              <a:defRPr sz="2900"/>
            </a:lvl8pPr>
            <a:lvl9pPr marL="5223770" indent="0">
              <a:buNone/>
              <a:defRPr sz="2900"/>
            </a:lvl9pPr>
          </a:lstStyle>
          <a:p>
            <a:endParaRPr lang="en-US"/>
          </a:p>
        </p:txBody>
      </p:sp>
      <p:sp>
        <p:nvSpPr>
          <p:cNvPr id="4" name="Text Placeholder 3"/>
          <p:cNvSpPr>
            <a:spLocks noGrp="1"/>
          </p:cNvSpPr>
          <p:nvPr>
            <p:ph type="body" sz="half" idx="2"/>
          </p:nvPr>
        </p:nvSpPr>
        <p:spPr>
          <a:xfrm>
            <a:off x="2867663" y="6440808"/>
            <a:ext cx="8778240" cy="965834"/>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8598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94" tIns="65297" rIns="130594" bIns="65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594" tIns="65297" rIns="130594" bIns="65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594" tIns="65297" rIns="130594" bIns="65297" rtlCol="0" anchor="ctr"/>
          <a:lstStyle>
            <a:lvl1pPr algn="l">
              <a:defRPr sz="1800">
                <a:solidFill>
                  <a:schemeClr val="tx1">
                    <a:tint val="75000"/>
                  </a:schemeClr>
                </a:solidFill>
              </a:defRPr>
            </a:lvl1pPr>
          </a:lstStyle>
          <a:p>
            <a:fld id="{CD4FA700-B046-472D-ABA4-125BB5010B49}" type="datetimeFigureOut">
              <a:rPr lang="en-US" smtClean="0"/>
              <a:t>6/26/2016</a:t>
            </a:fld>
            <a:endParaRPr lang="en-US"/>
          </a:p>
        </p:txBody>
      </p:sp>
      <p:sp>
        <p:nvSpPr>
          <p:cNvPr id="5" name="Footer Placeholder 4"/>
          <p:cNvSpPr>
            <a:spLocks noGrp="1"/>
          </p:cNvSpPr>
          <p:nvPr>
            <p:ph type="ftr" sz="quarter" idx="3"/>
          </p:nvPr>
        </p:nvSpPr>
        <p:spPr>
          <a:xfrm>
            <a:off x="4998721" y="7627621"/>
            <a:ext cx="4632960" cy="438150"/>
          </a:xfrm>
          <a:prstGeom prst="rect">
            <a:avLst/>
          </a:prstGeom>
        </p:spPr>
        <p:txBody>
          <a:bodyPr vert="horz" lIns="130594" tIns="65297" rIns="130594" bIns="6529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594" tIns="65297" rIns="130594" bIns="65297" rtlCol="0" anchor="ctr"/>
          <a:lstStyle>
            <a:lvl1pPr algn="r">
              <a:defRPr sz="1800">
                <a:solidFill>
                  <a:schemeClr val="tx1">
                    <a:tint val="75000"/>
                  </a:schemeClr>
                </a:solidFill>
              </a:defRPr>
            </a:lvl1pPr>
          </a:lstStyle>
          <a:p>
            <a:fld id="{65BE313E-4DDC-418A-AAAD-8C9E48C1FB28}" type="slidenum">
              <a:rPr lang="en-US" smtClean="0"/>
              <a:t>‹#›</a:t>
            </a:fld>
            <a:endParaRPr lang="en-US"/>
          </a:p>
        </p:txBody>
      </p:sp>
    </p:spTree>
    <p:extLst>
      <p:ext uri="{BB962C8B-B14F-4D97-AF65-F5344CB8AC3E}">
        <p14:creationId xmlns:p14="http://schemas.microsoft.com/office/powerpoint/2010/main" val="93924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942" rtl="0" eaLnBrk="1" latinLnBrk="0" hangingPunct="1">
        <a:spcBef>
          <a:spcPct val="0"/>
        </a:spcBef>
        <a:buNone/>
        <a:defRPr sz="6300" kern="1200">
          <a:solidFill>
            <a:schemeClr val="tx1"/>
          </a:solidFill>
          <a:latin typeface="+mj-lt"/>
          <a:ea typeface="+mj-ea"/>
          <a:cs typeface="+mj-cs"/>
        </a:defRPr>
      </a:lvl1pPr>
    </p:titleStyle>
    <p:bodyStyle>
      <a:lvl1pPr marL="489729" indent="-489729" algn="l" defTabSz="130594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078" indent="-408106" algn="l" defTabSz="130594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428" indent="-326485" algn="l" defTabSz="130594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399"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37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34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31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728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025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8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Central Figures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pPr marL="0" indent="0" algn="ctr">
              <a:buNone/>
            </a:pPr>
            <a:r>
              <a:rPr lang="en-US" sz="6000" b="1" i="1" dirty="0">
                <a:effectLst>
                  <a:outerShdw blurRad="38100" dist="38100" dir="2700000" algn="tl">
                    <a:schemeClr val="bg1"/>
                  </a:outerShdw>
                </a:effectLst>
                <a:latin typeface="Century Schoolbook" panose="02040604050505020304" pitchFamily="18" charset="0"/>
              </a:rPr>
              <a:t>“In keeping with the…situation…Jesus calls attention to the negative response to the word.” </a:t>
            </a:r>
            <a:r>
              <a:rPr lang="en-US" sz="3600" b="1" dirty="0">
                <a:effectLst>
                  <a:outerShdw blurRad="38100" dist="38100" dir="2700000" algn="tl">
                    <a:schemeClr val="bg1"/>
                  </a:outerShdw>
                </a:effectLst>
                <a:latin typeface="Century Schoolbook" panose="02040604050505020304" pitchFamily="18" charset="0"/>
              </a:rPr>
              <a:t>(Lane, pg. 162)</a:t>
            </a:r>
          </a:p>
        </p:txBody>
      </p:sp>
    </p:spTree>
    <p:extLst>
      <p:ext uri="{BB962C8B-B14F-4D97-AF65-F5344CB8AC3E}">
        <p14:creationId xmlns:p14="http://schemas.microsoft.com/office/powerpoint/2010/main" val="916529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Compacted Soil</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Hardened by years of travel</a:t>
            </a:r>
          </a:p>
          <a:p>
            <a:r>
              <a:rPr lang="en-US" sz="6000" b="1" i="1" dirty="0" smtClean="0">
                <a:effectLst>
                  <a:outerShdw blurRad="38100" dist="38100" dir="2700000" algn="tl">
                    <a:schemeClr val="bg1"/>
                  </a:outerShdw>
                </a:effectLst>
                <a:latin typeface="Century Schoolbook" panose="02040604050505020304" pitchFamily="18" charset="0"/>
              </a:rPr>
              <a:t>A mind and heart hardened by its own understanding.</a:t>
            </a:r>
          </a:p>
          <a:p>
            <a:r>
              <a:rPr lang="en-US" sz="6000" b="1" i="1" dirty="0" smtClean="0">
                <a:effectLst>
                  <a:outerShdw blurRad="38100" dist="38100" dir="2700000" algn="tl">
                    <a:schemeClr val="bg1"/>
                  </a:outerShdw>
                </a:effectLst>
                <a:latin typeface="Century Schoolbook" panose="02040604050505020304" pitchFamily="18" charset="0"/>
              </a:rPr>
              <a:t>Immediate disregard for the things of God</a:t>
            </a:r>
          </a:p>
          <a:p>
            <a:r>
              <a:rPr lang="en-US" sz="6000" b="1" i="1" dirty="0" smtClean="0">
                <a:effectLst>
                  <a:outerShdw blurRad="38100" dist="38100" dir="2700000" algn="tl">
                    <a:schemeClr val="bg1"/>
                  </a:outerShdw>
                </a:effectLst>
                <a:latin typeface="Century Schoolbook" panose="02040604050505020304" pitchFamily="18" charset="0"/>
              </a:rPr>
              <a:t>Snatched away by the enemy</a:t>
            </a:r>
          </a:p>
        </p:txBody>
      </p:sp>
    </p:spTree>
    <p:extLst>
      <p:ext uri="{BB962C8B-B14F-4D97-AF65-F5344CB8AC3E}">
        <p14:creationId xmlns:p14="http://schemas.microsoft.com/office/powerpoint/2010/main" val="321094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838200"/>
            <a:ext cx="13167360" cy="7391400"/>
          </a:xfrm>
        </p:spPr>
        <p:txBody>
          <a:bodyPr>
            <a:normAutofit/>
          </a:bodyPr>
          <a:lstStyle/>
          <a:p>
            <a:pPr marL="0" indent="0" algn="ctr">
              <a:buNone/>
            </a:pPr>
            <a:r>
              <a:rPr lang="en-US" sz="6000" b="1" i="1" dirty="0">
                <a:effectLst>
                  <a:outerShdw blurRad="38100" dist="38100" dir="2700000" algn="tl">
                    <a:schemeClr val="bg1"/>
                  </a:outerShdw>
                </a:effectLst>
                <a:latin typeface="Century Schoolbook" panose="02040604050505020304" pitchFamily="18" charset="0"/>
              </a:rPr>
              <a:t>A hardened shell of emotional and intellectual defenses will not let the Word of God penetrate through to the point where they consciously change their minds, turn around and go the other way.” </a:t>
            </a:r>
            <a:r>
              <a:rPr lang="en-US" sz="3900" b="1" i="1" dirty="0">
                <a:effectLst>
                  <a:outerShdw blurRad="38100" dist="38100" dir="2700000" algn="tl">
                    <a:schemeClr val="bg1"/>
                  </a:outerShdw>
                </a:effectLst>
                <a:latin typeface="Century Schoolbook" panose="02040604050505020304" pitchFamily="18" charset="0"/>
              </a:rPr>
              <a:t>(Hiebert, pg. 111)</a:t>
            </a:r>
            <a:endParaRPr lang="en-US" sz="39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369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Shallow Soil</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Soil over bedrock</a:t>
            </a:r>
          </a:p>
          <a:p>
            <a:r>
              <a:rPr lang="en-US" sz="6000" b="1" i="1" dirty="0" smtClean="0">
                <a:effectLst>
                  <a:outerShdw blurRad="38100" dist="38100" dir="2700000" algn="tl">
                    <a:schemeClr val="bg1"/>
                  </a:outerShdw>
                </a:effectLst>
                <a:latin typeface="Century Schoolbook" panose="02040604050505020304" pitchFamily="18" charset="0"/>
              </a:rPr>
              <a:t>Enough soil to sprout but not enough depth to sustain</a:t>
            </a:r>
          </a:p>
          <a:p>
            <a:r>
              <a:rPr lang="en-US" sz="6000" b="1" i="1" dirty="0" smtClean="0">
                <a:effectLst>
                  <a:outerShdw blurRad="38100" dist="38100" dir="2700000" algn="tl">
                    <a:schemeClr val="bg1"/>
                  </a:outerShdw>
                </a:effectLst>
                <a:latin typeface="Century Schoolbook" panose="02040604050505020304" pitchFamily="18" charset="0"/>
              </a:rPr>
              <a:t>Merely e</a:t>
            </a:r>
            <a:r>
              <a:rPr lang="en-US" sz="6000" b="1" i="1" dirty="0" smtClean="0">
                <a:effectLst>
                  <a:outerShdw blurRad="38100" dist="38100" dir="2700000" algn="tl">
                    <a:schemeClr val="bg1"/>
                  </a:outerShdw>
                </a:effectLst>
                <a:latin typeface="Century Schoolbook" panose="02040604050505020304" pitchFamily="18" charset="0"/>
              </a:rPr>
              <a:t>motional response to what feels good</a:t>
            </a:r>
          </a:p>
        </p:txBody>
      </p:sp>
    </p:spTree>
    <p:extLst>
      <p:ext uri="{BB962C8B-B14F-4D97-AF65-F5344CB8AC3E}">
        <p14:creationId xmlns:p14="http://schemas.microsoft.com/office/powerpoint/2010/main" val="390218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838200"/>
            <a:ext cx="13167360" cy="7391400"/>
          </a:xfrm>
        </p:spPr>
        <p:txBody>
          <a:bodyPr>
            <a:normAutofit/>
          </a:bodyPr>
          <a:lstStyle/>
          <a:p>
            <a:pPr marL="0" indent="0" algn="ctr">
              <a:buNone/>
            </a:pPr>
            <a:r>
              <a:rPr lang="en-US" sz="6000" b="1" i="1" dirty="0">
                <a:effectLst>
                  <a:outerShdw blurRad="38100" dist="38100" dir="2700000" algn="tl">
                    <a:schemeClr val="bg1"/>
                  </a:outerShdw>
                </a:effectLst>
                <a:latin typeface="Century Schoolbook" panose="02040604050505020304" pitchFamily="18" charset="0"/>
              </a:rPr>
              <a:t>“When the glad prospect gives way to the demand for suffering, they do not stop to consider if the affliction is worth enduring for the sake of the Word.” </a:t>
            </a:r>
            <a:r>
              <a:rPr lang="en-US" sz="3600" b="1" i="1" dirty="0">
                <a:effectLst>
                  <a:outerShdw blurRad="38100" dist="38100" dir="2700000" algn="tl">
                    <a:schemeClr val="bg1"/>
                  </a:outerShdw>
                </a:effectLst>
                <a:latin typeface="Century Schoolbook" panose="02040604050505020304" pitchFamily="18" charset="0"/>
              </a:rPr>
              <a:t>(Hiebert, pg. 113)</a:t>
            </a:r>
            <a:endParaRPr lang="en-US" sz="36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590052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Infested Soil</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Weeds that choke growth</a:t>
            </a:r>
          </a:p>
          <a:p>
            <a:pPr lvl="1"/>
            <a:r>
              <a:rPr lang="en-US" sz="5400" b="1" i="1" dirty="0" smtClean="0">
                <a:effectLst>
                  <a:outerShdw blurRad="38100" dist="38100" dir="2700000" algn="tl">
                    <a:schemeClr val="bg1"/>
                  </a:outerShdw>
                </a:effectLst>
                <a:latin typeface="Century Schoolbook" panose="02040604050505020304" pitchFamily="18" charset="0"/>
              </a:rPr>
              <a:t>Worry</a:t>
            </a:r>
          </a:p>
          <a:p>
            <a:pPr lvl="1"/>
            <a:r>
              <a:rPr lang="en-US" sz="5400" b="1" i="1" dirty="0" smtClean="0">
                <a:effectLst>
                  <a:outerShdw blurRad="38100" dist="38100" dir="2700000" algn="tl">
                    <a:schemeClr val="bg1"/>
                  </a:outerShdw>
                </a:effectLst>
                <a:latin typeface="Century Schoolbook" panose="02040604050505020304" pitchFamily="18" charset="0"/>
              </a:rPr>
              <a:t>Riches</a:t>
            </a:r>
          </a:p>
          <a:p>
            <a:pPr lvl="1"/>
            <a:r>
              <a:rPr lang="en-US" sz="5400" b="1" i="1" dirty="0" smtClean="0">
                <a:effectLst>
                  <a:outerShdw blurRad="38100" dist="38100" dir="2700000" algn="tl">
                    <a:schemeClr val="bg1"/>
                  </a:outerShdw>
                </a:effectLst>
                <a:latin typeface="Century Schoolbook" panose="02040604050505020304" pitchFamily="18" charset="0"/>
              </a:rPr>
              <a:t>Desires</a:t>
            </a:r>
          </a:p>
          <a:p>
            <a:r>
              <a:rPr lang="en-US" sz="6000" b="1" i="1" dirty="0" smtClean="0">
                <a:effectLst>
                  <a:outerShdw blurRad="38100" dist="38100" dir="2700000" algn="tl">
                    <a:schemeClr val="bg1"/>
                  </a:outerShdw>
                </a:effectLst>
                <a:latin typeface="Century Schoolbook" panose="02040604050505020304" pitchFamily="18" charset="0"/>
              </a:rPr>
              <a:t>Fertility ill-spent</a:t>
            </a:r>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3495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838200"/>
            <a:ext cx="13167360" cy="7391400"/>
          </a:xfrm>
        </p:spPr>
        <p:txBody>
          <a:bodyPr>
            <a:norm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The initial germination of the seed is slowly choked-out by the more easily flourishing distractions of life. </a:t>
            </a:r>
            <a:r>
              <a:rPr lang="en-US" sz="6000" b="1" i="1" dirty="0" smtClean="0">
                <a:effectLst>
                  <a:outerShdw blurRad="38100" dist="38100" dir="2700000" algn="tl">
                    <a:schemeClr val="bg1"/>
                  </a:outerShdw>
                </a:effectLst>
                <a:latin typeface="Century Schoolbook" panose="02040604050505020304" pitchFamily="18" charset="0"/>
              </a:rPr>
              <a:t>This soil settles for what is easily kept green.</a:t>
            </a:r>
            <a:endParaRPr lang="en-US" sz="36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279695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Good Soil</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a:effectLst>
                  <a:outerShdw blurRad="38100" dist="38100" dir="2700000" algn="tl">
                    <a:schemeClr val="bg1"/>
                  </a:outerShdw>
                </a:effectLst>
                <a:latin typeface="Century Schoolbook" panose="02040604050505020304" pitchFamily="18" charset="0"/>
              </a:rPr>
              <a:t>Soil that </a:t>
            </a:r>
            <a:r>
              <a:rPr lang="en-US" sz="6000" b="1" i="1" dirty="0" smtClean="0">
                <a:effectLst>
                  <a:outerShdw blurRad="38100" dist="38100" dir="2700000" algn="tl">
                    <a:schemeClr val="bg1"/>
                  </a:outerShdw>
                </a:effectLst>
                <a:latin typeface="Century Schoolbook" panose="02040604050505020304" pitchFamily="18" charset="0"/>
              </a:rPr>
              <a:t>is…</a:t>
            </a:r>
            <a:endParaRPr lang="en-US" sz="6000" b="1" i="1" dirty="0">
              <a:effectLst>
                <a:outerShdw blurRad="38100" dist="38100" dir="2700000" algn="tl">
                  <a:schemeClr val="bg1"/>
                </a:outerShdw>
              </a:effectLst>
              <a:latin typeface="Century Schoolbook" panose="02040604050505020304" pitchFamily="18" charset="0"/>
            </a:endParaRPr>
          </a:p>
          <a:p>
            <a:pPr lvl="1"/>
            <a:r>
              <a:rPr lang="en-US" sz="5400" b="1" i="1" dirty="0">
                <a:effectLst>
                  <a:outerShdw blurRad="38100" dist="38100" dir="2700000" algn="tl">
                    <a:schemeClr val="bg1"/>
                  </a:outerShdw>
                </a:effectLst>
                <a:latin typeface="Century Schoolbook" panose="02040604050505020304" pitchFamily="18" charset="0"/>
              </a:rPr>
              <a:t>Broken</a:t>
            </a:r>
          </a:p>
          <a:p>
            <a:pPr lvl="1"/>
            <a:r>
              <a:rPr lang="en-US" sz="5400" b="1" i="1" dirty="0">
                <a:effectLst>
                  <a:outerShdw blurRad="38100" dist="38100" dir="2700000" algn="tl">
                    <a:schemeClr val="bg1"/>
                  </a:outerShdw>
                </a:effectLst>
                <a:latin typeface="Century Schoolbook" panose="02040604050505020304" pitchFamily="18" charset="0"/>
              </a:rPr>
              <a:t>Sifted</a:t>
            </a:r>
          </a:p>
          <a:p>
            <a:pPr lvl="1"/>
            <a:r>
              <a:rPr lang="en-US" sz="5400" b="1" i="1" dirty="0" smtClean="0">
                <a:effectLst>
                  <a:outerShdw blurRad="38100" dist="38100" dir="2700000" algn="tl">
                    <a:schemeClr val="bg1"/>
                  </a:outerShdw>
                </a:effectLst>
                <a:latin typeface="Century Schoolbook" panose="02040604050505020304" pitchFamily="18" charset="0"/>
              </a:rPr>
              <a:t>Weeded</a:t>
            </a:r>
            <a:endParaRPr lang="en-US" sz="60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Bears the fruit of Christ-likeness</a:t>
            </a:r>
          </a:p>
        </p:txBody>
      </p:sp>
    </p:spTree>
    <p:extLst>
      <p:ext uri="{BB962C8B-B14F-4D97-AF65-F5344CB8AC3E}">
        <p14:creationId xmlns:p14="http://schemas.microsoft.com/office/powerpoint/2010/main" val="23769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dirty="0" smtClean="0">
                <a:effectLst>
                  <a:outerShdw blurRad="38100" dist="38100" dir="2700000" algn="tl">
                    <a:schemeClr val="bg1"/>
                  </a:outerShdw>
                </a:effectLst>
                <a:latin typeface="Century Schoolbook" panose="02040604050505020304" pitchFamily="18" charset="0"/>
              </a:rPr>
              <a:t>Don’t miss the MARK</a:t>
            </a:r>
            <a:endParaRPr lang="en-US" sz="72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This is a mirror, not a window</a:t>
            </a:r>
          </a:p>
          <a:p>
            <a:r>
              <a:rPr lang="en-US" sz="6000" b="1" i="1" dirty="0" smtClean="0">
                <a:effectLst>
                  <a:outerShdw blurRad="38100" dist="38100" dir="2700000" algn="tl">
                    <a:schemeClr val="bg1"/>
                  </a:outerShdw>
                </a:effectLst>
                <a:latin typeface="Century Schoolbook" panose="02040604050505020304" pitchFamily="18" charset="0"/>
              </a:rPr>
              <a:t>Don’t confuse leaves with fruit</a:t>
            </a:r>
          </a:p>
          <a:p>
            <a:r>
              <a:rPr lang="en-US" sz="6000" b="1" i="1" dirty="0" smtClean="0">
                <a:effectLst>
                  <a:outerShdw blurRad="38100" dist="38100" dir="2700000" algn="tl">
                    <a:schemeClr val="bg1"/>
                  </a:outerShdw>
                </a:effectLst>
                <a:latin typeface="Century Schoolbook" panose="02040604050505020304" pitchFamily="18" charset="0"/>
              </a:rPr>
              <a:t>We must continually work the soil of </a:t>
            </a:r>
            <a:r>
              <a:rPr lang="en-US" sz="6000" b="1" i="1" dirty="0" smtClean="0">
                <a:effectLst>
                  <a:outerShdw blurRad="38100" dist="38100" dir="2700000" algn="tl">
                    <a:schemeClr val="bg1"/>
                  </a:outerShdw>
                </a:effectLst>
                <a:latin typeface="Century Schoolbook" panose="02040604050505020304" pitchFamily="18" charset="0"/>
              </a:rPr>
              <a:t>our </a:t>
            </a:r>
            <a:r>
              <a:rPr lang="en-US" sz="6000" b="1" i="1" dirty="0" smtClean="0">
                <a:effectLst>
                  <a:outerShdw blurRad="38100" dist="38100" dir="2700000" algn="tl">
                    <a:schemeClr val="bg1"/>
                  </a:outerShdw>
                </a:effectLst>
                <a:latin typeface="Century Schoolbook" panose="02040604050505020304" pitchFamily="18" charset="0"/>
              </a:rPr>
              <a:t>hearts and minds</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37996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6858000"/>
          </a:xfrm>
        </p:spPr>
        <p:txBody>
          <a:bodyPr>
            <a:normAutofit/>
          </a:bodyPr>
          <a:lstStyle/>
          <a:p>
            <a:pPr marL="0" indent="0">
              <a:buNone/>
            </a:pPr>
            <a:r>
              <a:rPr lang="en-US" sz="6000" b="1" dirty="0">
                <a:effectLst>
                  <a:outerShdw blurRad="38100" dist="38100" dir="2700000" algn="tl">
                    <a:schemeClr val="bg1"/>
                  </a:outerShdw>
                </a:effectLst>
                <a:latin typeface="Century Schoolbook" panose="02040604050505020304" pitchFamily="18" charset="0"/>
              </a:rPr>
              <a:t>Mark </a:t>
            </a:r>
            <a:r>
              <a:rPr lang="en-US" sz="6000" b="1" dirty="0" smtClean="0">
                <a:effectLst>
                  <a:outerShdw blurRad="38100" dist="38100" dir="2700000" algn="tl">
                    <a:schemeClr val="bg1"/>
                  </a:outerShdw>
                </a:effectLst>
                <a:latin typeface="Century Schoolbook" panose="02040604050505020304" pitchFamily="18" charset="0"/>
              </a:rPr>
              <a:t>4:3-9</a:t>
            </a:r>
            <a:endParaRPr lang="en-US" sz="6000" b="1" i="1" dirty="0" smtClean="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Listen to this! Behold, the sower went out to </a:t>
            </a:r>
            <a:r>
              <a:rPr lang="en-US" sz="6000" b="1" i="1" dirty="0" smtClean="0">
                <a:effectLst>
                  <a:outerShdw blurRad="38100" dist="38100" dir="2700000" algn="tl">
                    <a:schemeClr val="bg1"/>
                  </a:outerShdw>
                </a:effectLst>
                <a:latin typeface="Century Schoolbook" panose="02040604050505020304" pitchFamily="18" charset="0"/>
              </a:rPr>
              <a:t>sow; as </a:t>
            </a:r>
            <a:r>
              <a:rPr lang="en-US" sz="6000" b="1" i="1" dirty="0">
                <a:effectLst>
                  <a:outerShdw blurRad="38100" dist="38100" dir="2700000" algn="tl">
                    <a:schemeClr val="bg1"/>
                  </a:outerShdw>
                </a:effectLst>
                <a:latin typeface="Century Schoolbook" panose="02040604050505020304" pitchFamily="18" charset="0"/>
              </a:rPr>
              <a:t>he was sowing, some seed fell beside the road, and the birds came and ate it up</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734290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6858000"/>
          </a:xfrm>
        </p:spPr>
        <p:txBody>
          <a:bodyPr>
            <a:normAutofit lnSpcReduction="10000"/>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Other </a:t>
            </a:r>
            <a:r>
              <a:rPr lang="en-US" sz="6000" b="1" i="1" dirty="0">
                <a:effectLst>
                  <a:outerShdw blurRad="38100" dist="38100" dir="2700000" algn="tl">
                    <a:schemeClr val="bg1"/>
                  </a:outerShdw>
                </a:effectLst>
                <a:latin typeface="Century Schoolbook" panose="02040604050505020304" pitchFamily="18" charset="0"/>
              </a:rPr>
              <a:t>seed fell on the rocky ground where it did not have much soil; and immediately it sprang up because it had no depth of </a:t>
            </a:r>
            <a:r>
              <a:rPr lang="en-US" sz="6000" b="1" i="1" dirty="0" smtClean="0">
                <a:effectLst>
                  <a:outerShdw blurRad="38100" dist="38100" dir="2700000" algn="tl">
                    <a:schemeClr val="bg1"/>
                  </a:outerShdw>
                </a:effectLst>
                <a:latin typeface="Century Schoolbook" panose="02040604050505020304" pitchFamily="18" charset="0"/>
              </a:rPr>
              <a:t>soil. And </a:t>
            </a:r>
            <a:r>
              <a:rPr lang="en-US" sz="6000" b="1" i="1" dirty="0">
                <a:effectLst>
                  <a:outerShdw blurRad="38100" dist="38100" dir="2700000" algn="tl">
                    <a:schemeClr val="bg1"/>
                  </a:outerShdw>
                </a:effectLst>
                <a:latin typeface="Century Schoolbook" panose="02040604050505020304" pitchFamily="18" charset="0"/>
              </a:rPr>
              <a:t>after the sun had risen, it was scorched; and because it had no root, it withered away</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295955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6858000"/>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Other </a:t>
            </a:r>
            <a:r>
              <a:rPr lang="en-US" sz="6000" b="1" i="1" dirty="0">
                <a:effectLst>
                  <a:outerShdw blurRad="38100" dist="38100" dir="2700000" algn="tl">
                    <a:schemeClr val="bg1"/>
                  </a:outerShdw>
                </a:effectLst>
                <a:latin typeface="Century Schoolbook" panose="02040604050505020304" pitchFamily="18" charset="0"/>
              </a:rPr>
              <a:t>seed fell among the thorns, and the thorns came up and choked it, and it yielded no crop</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581657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6858000"/>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Other seeds fell into the good soil, and as they grew up and increased, they yielded a crop and produced thirty, sixty, and a hundredfold</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642340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6858000"/>
          </a:xfrm>
        </p:spPr>
        <p:txBody>
          <a:bodyPr>
            <a:normAutofit/>
          </a:bodyPr>
          <a:lstStyle/>
          <a:p>
            <a:pPr marL="0" indent="0">
              <a:buNone/>
            </a:pPr>
            <a:r>
              <a:rPr lang="en-US" sz="6000" b="1" i="1" dirty="0">
                <a:effectLst>
                  <a:outerShdw blurRad="38100" dist="38100" dir="2700000" algn="tl">
                    <a:schemeClr val="bg1"/>
                  </a:outerShdw>
                </a:effectLst>
                <a:latin typeface="Century Schoolbook" panose="02040604050505020304" pitchFamily="18" charset="0"/>
              </a:rPr>
              <a:t>And He was saying, “He who has ears to hear, let him hear.”</a:t>
            </a:r>
          </a:p>
        </p:txBody>
      </p:sp>
    </p:spTree>
    <p:extLst>
      <p:ext uri="{BB962C8B-B14F-4D97-AF65-F5344CB8AC3E}">
        <p14:creationId xmlns:p14="http://schemas.microsoft.com/office/powerpoint/2010/main" val="370472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Context</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Jesus has been preaching</a:t>
            </a:r>
          </a:p>
          <a:p>
            <a:r>
              <a:rPr lang="en-US" sz="6000" b="1" i="1" dirty="0" smtClean="0">
                <a:effectLst>
                  <a:outerShdw blurRad="38100" dist="38100" dir="2700000" algn="tl">
                    <a:schemeClr val="bg1"/>
                  </a:outerShdw>
                </a:effectLst>
                <a:latin typeface="Century Schoolbook" panose="02040604050505020304" pitchFamily="18" charset="0"/>
              </a:rPr>
              <a:t>Some disregard it</a:t>
            </a:r>
          </a:p>
          <a:p>
            <a:r>
              <a:rPr lang="en-US" sz="6000" b="1" i="1" dirty="0" smtClean="0">
                <a:effectLst>
                  <a:outerShdw blurRad="38100" dist="38100" dir="2700000" algn="tl">
                    <a:schemeClr val="bg1"/>
                  </a:outerShdw>
                </a:effectLst>
                <a:latin typeface="Century Schoolbook" panose="02040604050505020304" pitchFamily="18" charset="0"/>
              </a:rPr>
              <a:t>Some are superficially drawn</a:t>
            </a:r>
          </a:p>
          <a:p>
            <a:r>
              <a:rPr lang="en-US" sz="6000" b="1" i="1" dirty="0" smtClean="0">
                <a:effectLst>
                  <a:outerShdw blurRad="38100" dist="38100" dir="2700000" algn="tl">
                    <a:schemeClr val="bg1"/>
                  </a:outerShdw>
                </a:effectLst>
                <a:latin typeface="Century Schoolbook" panose="02040604050505020304" pitchFamily="18" charset="0"/>
              </a:rPr>
              <a:t>Some have fully followed</a:t>
            </a:r>
          </a:p>
          <a:p>
            <a:r>
              <a:rPr lang="en-US" sz="6000" b="1" i="1" dirty="0" smtClean="0">
                <a:effectLst>
                  <a:outerShdw blurRad="38100" dist="38100" dir="2700000" algn="tl">
                    <a:schemeClr val="bg1"/>
                  </a:outerShdw>
                </a:effectLst>
                <a:latin typeface="Century Schoolbook" panose="02040604050505020304" pitchFamily="18" charset="0"/>
              </a:rPr>
              <a:t>Serves as a warning</a:t>
            </a:r>
            <a:endParaRPr lang="en-US" sz="8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2394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Central Figures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Sower</a:t>
            </a:r>
          </a:p>
          <a:p>
            <a:pPr lvl="1"/>
            <a:r>
              <a:rPr lang="en-US" sz="5400" b="1" i="1" dirty="0" smtClean="0">
                <a:effectLst>
                  <a:outerShdw blurRad="38100" dist="38100" dir="2700000" algn="tl">
                    <a:schemeClr val="bg1"/>
                  </a:outerShdw>
                </a:effectLst>
                <a:latin typeface="Century Schoolbook" panose="02040604050505020304" pitchFamily="18" charset="0"/>
              </a:rPr>
              <a:t>Left ambiguous</a:t>
            </a:r>
          </a:p>
          <a:p>
            <a:pPr lvl="1"/>
            <a:r>
              <a:rPr lang="en-US" sz="5400" b="1" i="1" dirty="0" smtClean="0">
                <a:effectLst>
                  <a:outerShdw blurRad="38100" dist="38100" dir="2700000" algn="tl">
                    <a:schemeClr val="bg1"/>
                  </a:outerShdw>
                </a:effectLst>
                <a:latin typeface="Century Schoolbook" panose="02040604050505020304" pitchFamily="18" charset="0"/>
              </a:rPr>
              <a:t>Anyone who proclaims the Word</a:t>
            </a:r>
            <a:endParaRPr lang="en-US" sz="54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The Seed</a:t>
            </a:r>
          </a:p>
          <a:p>
            <a:pPr lvl="1"/>
            <a:r>
              <a:rPr lang="en-US" sz="5400" b="1" i="1" dirty="0" smtClean="0">
                <a:effectLst>
                  <a:outerShdw blurRad="38100" dist="38100" dir="2700000" algn="tl">
                    <a:schemeClr val="bg1"/>
                  </a:outerShdw>
                </a:effectLst>
                <a:latin typeface="Century Schoolbook" panose="02040604050505020304" pitchFamily="18" charset="0"/>
              </a:rPr>
              <a:t>The Word</a:t>
            </a:r>
          </a:p>
          <a:p>
            <a:pPr lvl="1"/>
            <a:r>
              <a:rPr lang="en-US" sz="5400" b="1" i="1" dirty="0" smtClean="0">
                <a:effectLst>
                  <a:outerShdw blurRad="38100" dist="38100" dir="2700000" algn="tl">
                    <a:schemeClr val="bg1"/>
                  </a:outerShdw>
                </a:effectLst>
                <a:latin typeface="Century Schoolbook" panose="02040604050505020304" pitchFamily="18" charset="0"/>
              </a:rPr>
              <a:t>Life-giving Word </a:t>
            </a:r>
            <a:r>
              <a:rPr lang="en-US" sz="4800" b="1" i="1" dirty="0" smtClean="0">
                <a:effectLst>
                  <a:outerShdw blurRad="38100" dist="38100" dir="2700000" algn="tl">
                    <a:schemeClr val="bg1"/>
                  </a:outerShdw>
                </a:effectLst>
                <a:latin typeface="Century Schoolbook" panose="02040604050505020304" pitchFamily="18" charset="0"/>
              </a:rPr>
              <a:t>(1</a:t>
            </a:r>
            <a:r>
              <a:rPr lang="en-US" sz="4800" b="1" i="1" baseline="30000" dirty="0" smtClean="0">
                <a:effectLst>
                  <a:outerShdw blurRad="38100" dist="38100" dir="2700000" algn="tl">
                    <a:schemeClr val="bg1"/>
                  </a:outerShdw>
                </a:effectLst>
                <a:latin typeface="Century Schoolbook" panose="02040604050505020304" pitchFamily="18" charset="0"/>
              </a:rPr>
              <a:t>st</a:t>
            </a:r>
            <a:r>
              <a:rPr lang="en-US" sz="4800" b="1" i="1" dirty="0" smtClean="0">
                <a:effectLst>
                  <a:outerShdw blurRad="38100" dist="38100" dir="2700000" algn="tl">
                    <a:schemeClr val="bg1"/>
                  </a:outerShdw>
                </a:effectLst>
                <a:latin typeface="Century Schoolbook" panose="02040604050505020304" pitchFamily="18" charset="0"/>
              </a:rPr>
              <a:t> Peter 1:23-25)</a:t>
            </a:r>
          </a:p>
        </p:txBody>
      </p:sp>
    </p:spTree>
    <p:extLst>
      <p:ext uri="{BB962C8B-B14F-4D97-AF65-F5344CB8AC3E}">
        <p14:creationId xmlns:p14="http://schemas.microsoft.com/office/powerpoint/2010/main" val="403806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Central Figures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Soils</a:t>
            </a:r>
          </a:p>
          <a:p>
            <a:pPr lvl="1"/>
            <a:r>
              <a:rPr lang="en-US" sz="5400" b="1" i="1" dirty="0" smtClean="0">
                <a:effectLst>
                  <a:outerShdw blurRad="38100" dist="38100" dir="2700000" algn="tl">
                    <a:schemeClr val="bg1"/>
                  </a:outerShdw>
                </a:effectLst>
                <a:latin typeface="Century Schoolbook" panose="02040604050505020304" pitchFamily="18" charset="0"/>
              </a:rPr>
              <a:t>The main focus</a:t>
            </a:r>
          </a:p>
          <a:p>
            <a:pPr lvl="1"/>
            <a:r>
              <a:rPr lang="en-US" sz="5400" b="1" i="1" dirty="0" smtClean="0">
                <a:effectLst>
                  <a:outerShdw blurRad="38100" dist="38100" dir="2700000" algn="tl">
                    <a:schemeClr val="bg1"/>
                  </a:outerShdw>
                </a:effectLst>
                <a:latin typeface="Century Schoolbook" panose="02040604050505020304" pitchFamily="18" charset="0"/>
              </a:rPr>
              <a:t>The source of deadness</a:t>
            </a:r>
          </a:p>
        </p:txBody>
      </p:sp>
    </p:spTree>
    <p:extLst>
      <p:ext uri="{BB962C8B-B14F-4D97-AF65-F5344CB8AC3E}">
        <p14:creationId xmlns:p14="http://schemas.microsoft.com/office/powerpoint/2010/main" val="31255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37929</TotalTime>
  <Words>455</Words>
  <Application>Microsoft Office PowerPoint</Application>
  <PresentationFormat>Custom</PresentationFormat>
  <Paragraphs>53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The Context</vt:lpstr>
      <vt:lpstr>The Central Figures</vt:lpstr>
      <vt:lpstr>The Central Figures</vt:lpstr>
      <vt:lpstr>The Central Figures</vt:lpstr>
      <vt:lpstr>The Compacted Soil</vt:lpstr>
      <vt:lpstr>PowerPoint Presentation</vt:lpstr>
      <vt:lpstr>The Shallow Soil</vt:lpstr>
      <vt:lpstr>PowerPoint Presentation</vt:lpstr>
      <vt:lpstr>The Infested Soil</vt:lpstr>
      <vt:lpstr>PowerPoint Presentation</vt:lpstr>
      <vt:lpstr>The Good Soil</vt:lpstr>
      <vt:lpstr>Don’t miss the MARK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285</cp:revision>
  <cp:lastPrinted>2016-05-15T15:55:53Z</cp:lastPrinted>
  <dcterms:created xsi:type="dcterms:W3CDTF">2014-03-05T15:13:39Z</dcterms:created>
  <dcterms:modified xsi:type="dcterms:W3CDTF">2016-06-26T16:00:44Z</dcterms:modified>
</cp:coreProperties>
</file>