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66" r:id="rId3"/>
    <p:sldId id="432" r:id="rId4"/>
    <p:sldId id="392" r:id="rId5"/>
    <p:sldId id="393" r:id="rId6"/>
    <p:sldId id="394" r:id="rId7"/>
    <p:sldId id="429" r:id="rId8"/>
    <p:sldId id="430" r:id="rId9"/>
    <p:sldId id="431" r:id="rId10"/>
    <p:sldId id="418" r:id="rId11"/>
    <p:sldId id="424" r:id="rId12"/>
    <p:sldId id="415" r:id="rId13"/>
    <p:sldId id="435" r:id="rId14"/>
    <p:sldId id="425" r:id="rId15"/>
    <p:sldId id="434" r:id="rId16"/>
    <p:sldId id="436" r:id="rId17"/>
    <p:sldId id="433" r:id="rId18"/>
    <p:sldId id="427" r:id="rId19"/>
    <p:sldId id="414" r:id="rId20"/>
    <p:sldId id="413" r:id="rId21"/>
  </p:sldIdLst>
  <p:sldSz cx="14630400" cy="8229600"/>
  <p:notesSz cx="6858000" cy="9313863"/>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6" autoAdjust="0"/>
    <p:restoredTop sz="94622" autoAdjust="0"/>
  </p:normalViewPr>
  <p:slideViewPr>
    <p:cSldViewPr>
      <p:cViewPr varScale="1">
        <p:scale>
          <a:sx n="89" d="100"/>
          <a:sy n="89" d="100"/>
        </p:scale>
        <p:origin x="-480" y="-102"/>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138"/>
          </a:xfrm>
          <a:prstGeom prst="rect">
            <a:avLst/>
          </a:prstGeom>
        </p:spPr>
        <p:txBody>
          <a:bodyPr vert="horz" lIns="91440" tIns="45720" rIns="91440" bIns="45720" rtlCol="0"/>
          <a:lstStyle>
            <a:lvl1pPr algn="r">
              <a:defRPr sz="1200"/>
            </a:lvl1pPr>
          </a:lstStyle>
          <a:p>
            <a:fld id="{48E7B8BA-8AFB-4632-A5BC-BE4AAB3ADCA3}" type="datetimeFigureOut">
              <a:rPr lang="en-US" smtClean="0"/>
              <a:t>9/25/2016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4"/>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9"/>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9"/>
            <a:ext cx="2971800" cy="465137"/>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9/25/2016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 Question Asked</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Is divorce ok?</a:t>
            </a:r>
          </a:p>
          <a:p>
            <a:r>
              <a:rPr lang="en-US" sz="6000" b="1" i="1" dirty="0" smtClean="0">
                <a:effectLst>
                  <a:outerShdw blurRad="38100" dist="38100" dir="2700000" algn="tl">
                    <a:schemeClr val="bg1"/>
                  </a:outerShdw>
                </a:effectLst>
                <a:latin typeface="Century Schoolbook" panose="02040604050505020304" pitchFamily="18" charset="0"/>
              </a:rPr>
              <a:t>Timing…disruptive</a:t>
            </a:r>
          </a:p>
          <a:p>
            <a:r>
              <a:rPr lang="en-US" sz="6000" b="1" i="1" dirty="0" smtClean="0">
                <a:effectLst>
                  <a:outerShdw blurRad="38100" dist="38100" dir="2700000" algn="tl">
                    <a:schemeClr val="bg1"/>
                  </a:outerShdw>
                </a:effectLst>
                <a:latin typeface="Century Schoolbook" panose="02040604050505020304" pitchFamily="18" charset="0"/>
              </a:rPr>
              <a:t>Motive…to test</a:t>
            </a:r>
          </a:p>
          <a:p>
            <a:r>
              <a:rPr lang="en-US" sz="6000" b="1" i="1" dirty="0" smtClean="0">
                <a:effectLst>
                  <a:outerShdw blurRad="38100" dist="38100" dir="2700000" algn="tl">
                    <a:schemeClr val="bg1"/>
                  </a:outerShdw>
                </a:effectLst>
                <a:latin typeface="Century Schoolbook" panose="02040604050505020304" pitchFamily="18" charset="0"/>
              </a:rPr>
              <a:t>Nature…self-serving</a:t>
            </a:r>
          </a:p>
        </p:txBody>
      </p:sp>
    </p:spTree>
    <p:extLst>
      <p:ext uri="{BB962C8B-B14F-4D97-AF65-F5344CB8AC3E}">
        <p14:creationId xmlns:p14="http://schemas.microsoft.com/office/powerpoint/2010/main" val="15856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28600"/>
            <a:ext cx="13167360" cy="7848600"/>
          </a:xfrm>
        </p:spPr>
        <p:txBody>
          <a:bodyPr>
            <a:no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The condition of our hearts is often revealed by the questions we ask.</a:t>
            </a:r>
            <a:endParaRPr lang="en-US" sz="6000" b="1" i="1" dirty="0">
              <a:effectLst>
                <a:outerShdw blurRad="38100" dist="38100" dir="2700000" algn="tl">
                  <a:schemeClr val="bg1"/>
                </a:outerShdw>
              </a:effectLst>
              <a:latin typeface="Century Schoolbook" panose="02040604050505020304" pitchFamily="18" charset="0"/>
            </a:endParaRPr>
          </a:p>
          <a:p>
            <a:pPr marL="0" indent="0" algn="ctr">
              <a:buNone/>
            </a:pPr>
            <a:r>
              <a:rPr lang="en-US" sz="6000" b="1" i="1" dirty="0">
                <a:effectLst>
                  <a:outerShdw blurRad="38100" dist="38100" dir="2700000" algn="tl">
                    <a:schemeClr val="bg1"/>
                  </a:outerShdw>
                </a:effectLst>
                <a:latin typeface="Century Schoolbook" panose="02040604050505020304" pitchFamily="18" charset="0"/>
              </a:rPr>
              <a:t>T</a:t>
            </a:r>
            <a:r>
              <a:rPr lang="en-US" sz="6000" b="1" i="1" dirty="0" smtClean="0">
                <a:effectLst>
                  <a:outerShdw blurRad="38100" dist="38100" dir="2700000" algn="tl">
                    <a:schemeClr val="bg1"/>
                  </a:outerShdw>
                </a:effectLst>
                <a:latin typeface="Century Schoolbook" panose="02040604050505020304" pitchFamily="18" charset="0"/>
              </a:rPr>
              <a:t>he Pharisees wanted to know how far a person could go and still be righteous.</a:t>
            </a:r>
          </a:p>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That is unrighteousness.</a:t>
            </a:r>
          </a:p>
        </p:txBody>
      </p:sp>
    </p:spTree>
    <p:extLst>
      <p:ext uri="{BB962C8B-B14F-4D97-AF65-F5344CB8AC3E}">
        <p14:creationId xmlns:p14="http://schemas.microsoft.com/office/powerpoint/2010/main" val="3990803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An Answer Given</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What does the Bible say?</a:t>
            </a:r>
          </a:p>
          <a:p>
            <a:r>
              <a:rPr lang="en-US" sz="6000" b="1" i="1" dirty="0" smtClean="0">
                <a:effectLst>
                  <a:outerShdw blurRad="38100" dist="38100" dir="2700000" algn="tl">
                    <a:schemeClr val="bg1"/>
                  </a:outerShdw>
                </a:effectLst>
                <a:latin typeface="Century Schoolbook" panose="02040604050505020304" pitchFamily="18" charset="0"/>
              </a:rPr>
              <a:t>The issue…legality versus God’s creative design</a:t>
            </a:r>
          </a:p>
          <a:p>
            <a:pPr lvl="1"/>
            <a:r>
              <a:rPr lang="en-US" sz="5400" b="1" i="1" dirty="0" smtClean="0">
                <a:effectLst>
                  <a:outerShdw blurRad="38100" dist="38100" dir="2700000" algn="tl">
                    <a:schemeClr val="bg1"/>
                  </a:outerShdw>
                </a:effectLst>
                <a:latin typeface="Century Schoolbook" panose="02040604050505020304" pitchFamily="18" charset="0"/>
              </a:rPr>
              <a:t>Legality – an allowance because of depravity</a:t>
            </a:r>
          </a:p>
        </p:txBody>
      </p:sp>
    </p:spTree>
    <p:extLst>
      <p:ext uri="{BB962C8B-B14F-4D97-AF65-F5344CB8AC3E}">
        <p14:creationId xmlns:p14="http://schemas.microsoft.com/office/powerpoint/2010/main" val="12111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An Answer Given</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issue…legality versus God’s creative design</a:t>
            </a:r>
          </a:p>
          <a:p>
            <a:pPr lvl="1"/>
            <a:r>
              <a:rPr lang="en-US" sz="5400" b="1" i="1" dirty="0" smtClean="0">
                <a:effectLst>
                  <a:outerShdw blurRad="38100" dist="38100" dir="2700000" algn="tl">
                    <a:schemeClr val="bg1"/>
                  </a:outerShdw>
                </a:effectLst>
                <a:latin typeface="Century Schoolbook" panose="02040604050505020304" pitchFamily="18" charset="0"/>
              </a:rPr>
              <a:t>God’s design within Creation</a:t>
            </a:r>
          </a:p>
          <a:p>
            <a:pPr lvl="1"/>
            <a:r>
              <a:rPr lang="en-US" sz="5400" b="1" i="1" dirty="0" smtClean="0">
                <a:effectLst>
                  <a:outerShdw blurRad="38100" dist="38100" dir="2700000" algn="tl">
                    <a:schemeClr val="bg1"/>
                  </a:outerShdw>
                </a:effectLst>
                <a:latin typeface="Century Schoolbook" panose="02040604050505020304" pitchFamily="18" charset="0"/>
              </a:rPr>
              <a:t>It is a fusing union</a:t>
            </a:r>
          </a:p>
          <a:p>
            <a:pPr lvl="1"/>
            <a:r>
              <a:rPr lang="en-US" sz="5400" b="1" i="1" dirty="0" smtClean="0">
                <a:effectLst>
                  <a:outerShdw blurRad="38100" dist="38100" dir="2700000" algn="tl">
                    <a:schemeClr val="bg1"/>
                  </a:outerShdw>
                </a:effectLst>
                <a:latin typeface="Century Schoolbook" panose="02040604050505020304" pitchFamily="18" charset="0"/>
              </a:rPr>
              <a:t>It is the work of God</a:t>
            </a:r>
          </a:p>
        </p:txBody>
      </p:sp>
    </p:spTree>
    <p:extLst>
      <p:ext uri="{BB962C8B-B14F-4D97-AF65-F5344CB8AC3E}">
        <p14:creationId xmlns:p14="http://schemas.microsoft.com/office/powerpoint/2010/main" val="5039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801456"/>
            <a:ext cx="13167360" cy="7047144"/>
          </a:xfrm>
        </p:spPr>
        <p:txBody>
          <a:bodyPr>
            <a:norm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“Just as God is inseparably one being, so He intended for one male and one female in marriage to become one being who would not be divided</a:t>
            </a:r>
            <a:r>
              <a:rPr lang="en-US" sz="6000" b="1" i="1" smtClean="0">
                <a:effectLst>
                  <a:outerShdw blurRad="38100" dist="38100" dir="2700000" algn="tl">
                    <a:schemeClr val="bg1"/>
                  </a:outerShdw>
                </a:effectLst>
                <a:latin typeface="Century Schoolbook" panose="02040604050505020304" pitchFamily="18" charset="0"/>
              </a:rPr>
              <a:t>.” </a:t>
            </a:r>
          </a:p>
          <a:p>
            <a:pPr marL="0" indent="0" algn="ctr">
              <a:buNone/>
            </a:pPr>
            <a:r>
              <a:rPr lang="en-US" sz="3600" b="1" i="1" smtClean="0">
                <a:effectLst>
                  <a:outerShdw blurRad="38100" dist="38100" dir="2700000" algn="tl">
                    <a:schemeClr val="bg1"/>
                  </a:outerShdw>
                </a:effectLst>
                <a:latin typeface="Century Schoolbook" panose="02040604050505020304" pitchFamily="18" charset="0"/>
              </a:rPr>
              <a:t>(</a:t>
            </a:r>
            <a:r>
              <a:rPr lang="en-US" sz="3600" b="1" i="1" dirty="0" smtClean="0">
                <a:effectLst>
                  <a:outerShdw blurRad="38100" dist="38100" dir="2700000" algn="tl">
                    <a:schemeClr val="bg1"/>
                  </a:outerShdw>
                </a:effectLst>
                <a:latin typeface="Century Schoolbook" panose="02040604050505020304" pitchFamily="18" charset="0"/>
              </a:rPr>
              <a:t>Brooks, pg. 157)</a:t>
            </a:r>
            <a:endParaRPr lang="en-US" sz="36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10152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An Answer Given</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What does the Bible say?</a:t>
            </a:r>
          </a:p>
          <a:p>
            <a:r>
              <a:rPr lang="en-US" sz="6000" b="1" i="1" dirty="0" smtClean="0">
                <a:effectLst>
                  <a:outerShdw blurRad="38100" dist="38100" dir="2700000" algn="tl">
                    <a:schemeClr val="bg1"/>
                  </a:outerShdw>
                </a:effectLst>
                <a:latin typeface="Century Schoolbook" panose="02040604050505020304" pitchFamily="18" charset="0"/>
              </a:rPr>
              <a:t>The issue…legality versus God’s creative design</a:t>
            </a:r>
          </a:p>
          <a:p>
            <a:r>
              <a:rPr lang="en-US" sz="6000" b="1" i="1" dirty="0" smtClean="0">
                <a:effectLst>
                  <a:outerShdw blurRad="38100" dist="38100" dir="2700000" algn="tl">
                    <a:schemeClr val="bg1"/>
                  </a:outerShdw>
                </a:effectLst>
                <a:latin typeface="Century Schoolbook" panose="02040604050505020304" pitchFamily="18" charset="0"/>
              </a:rPr>
              <a:t>Failure to follow will lead to further sin</a:t>
            </a:r>
          </a:p>
        </p:txBody>
      </p:sp>
    </p:spTree>
    <p:extLst>
      <p:ext uri="{BB962C8B-B14F-4D97-AF65-F5344CB8AC3E}">
        <p14:creationId xmlns:p14="http://schemas.microsoft.com/office/powerpoint/2010/main" val="95806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801456"/>
            <a:ext cx="13167360" cy="7047144"/>
          </a:xfrm>
        </p:spPr>
        <p:txBody>
          <a:bodyPr>
            <a:norm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We must begin to see marriage as sacred. That must be our foundational truth. Without that basis we will find all manner of loop-holes to justify actions that are dishonoring to the Lord.</a:t>
            </a:r>
          </a:p>
        </p:txBody>
      </p:sp>
    </p:spTree>
    <p:extLst>
      <p:ext uri="{BB962C8B-B14F-4D97-AF65-F5344CB8AC3E}">
        <p14:creationId xmlns:p14="http://schemas.microsoft.com/office/powerpoint/2010/main" val="167424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801456"/>
            <a:ext cx="13167360" cy="7047144"/>
          </a:xfrm>
        </p:spPr>
        <p:txBody>
          <a:bodyPr>
            <a:normAutofit/>
          </a:bodyPr>
          <a:lstStyle/>
          <a:p>
            <a:pPr marL="0" indent="0" algn="ctr">
              <a:buNone/>
            </a:pPr>
            <a:r>
              <a:rPr lang="en-US" sz="6000" b="1" i="1" dirty="0" smtClean="0">
                <a:effectLst>
                  <a:outerShdw blurRad="38100" dist="38100" dir="2700000" algn="tl">
                    <a:schemeClr val="bg1"/>
                  </a:outerShdw>
                </a:effectLst>
                <a:latin typeface="Century Schoolbook" panose="02040604050505020304" pitchFamily="18" charset="0"/>
              </a:rPr>
              <a:t>When our relationship is sacred it changes how we view and treat our spouse. Sacredness will compel us grow relationally, physically, and emotionally while purposefully ridding ourselves of all that hinders.</a:t>
            </a:r>
          </a:p>
        </p:txBody>
      </p:sp>
    </p:spTree>
    <p:extLst>
      <p:ext uri="{BB962C8B-B14F-4D97-AF65-F5344CB8AC3E}">
        <p14:creationId xmlns:p14="http://schemas.microsoft.com/office/powerpoint/2010/main" val="617157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 Picture Provided</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More children!</a:t>
            </a:r>
          </a:p>
          <a:p>
            <a:r>
              <a:rPr lang="en-US" sz="6000" b="1" i="1" dirty="0" smtClean="0">
                <a:effectLst>
                  <a:outerShdw blurRad="38100" dist="38100" dir="2700000" algn="tl">
                    <a:schemeClr val="bg1"/>
                  </a:outerShdw>
                </a:effectLst>
                <a:latin typeface="Century Schoolbook" panose="02040604050505020304" pitchFamily="18" charset="0"/>
              </a:rPr>
              <a:t>Picture of humility</a:t>
            </a:r>
          </a:p>
          <a:p>
            <a:r>
              <a:rPr lang="en-US" sz="6000" b="1" i="1" dirty="0" smtClean="0">
                <a:effectLst>
                  <a:outerShdw blurRad="38100" dist="38100" dir="2700000" algn="tl">
                    <a:schemeClr val="bg1"/>
                  </a:outerShdw>
                </a:effectLst>
                <a:latin typeface="Century Schoolbook" panose="02040604050505020304" pitchFamily="18" charset="0"/>
              </a:rPr>
              <a:t>Picture of neediness</a:t>
            </a:r>
          </a:p>
          <a:p>
            <a:r>
              <a:rPr lang="en-US" sz="6000" b="1" i="1" dirty="0" smtClean="0">
                <a:effectLst>
                  <a:outerShdw blurRad="38100" dist="38100" dir="2700000" algn="tl">
                    <a:schemeClr val="bg1"/>
                  </a:outerShdw>
                </a:effectLst>
                <a:latin typeface="Century Schoolbook" panose="02040604050505020304" pitchFamily="18" charset="0"/>
              </a:rPr>
              <a:t>The necessary attitudes</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1961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52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Hashtags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err="1" smtClean="0">
                <a:effectLst>
                  <a:outerShdw blurRad="38100" dist="38100" dir="2700000" algn="tl">
                    <a:schemeClr val="bg1"/>
                  </a:outerShdw>
                </a:effectLst>
                <a:latin typeface="Century Schoolbook" panose="02040604050505020304" pitchFamily="18" charset="0"/>
              </a:rPr>
              <a:t>blacklivesmatter</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err="1" smtClean="0">
                <a:effectLst>
                  <a:outerShdw blurRad="38100" dist="38100" dir="2700000" algn="tl">
                    <a:schemeClr val="bg1"/>
                  </a:outerShdw>
                </a:effectLst>
                <a:latin typeface="Century Schoolbook" panose="02040604050505020304" pitchFamily="18" charset="0"/>
              </a:rPr>
              <a:t>bluelivesmatter</a:t>
            </a:r>
            <a:endParaRPr lang="en-US" sz="6000" b="1" i="1" dirty="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err="1" smtClean="0">
                <a:effectLst>
                  <a:outerShdw blurRad="38100" dist="38100" dir="2700000" algn="tl">
                    <a:schemeClr val="bg1"/>
                  </a:outerShdw>
                </a:effectLst>
                <a:latin typeface="Century Schoolbook" panose="02040604050505020304" pitchFamily="18" charset="0"/>
              </a:rPr>
              <a:t>alllivesmatter</a:t>
            </a:r>
            <a:r>
              <a:rPr lang="en-US" sz="6000" b="1" i="1" dirty="0">
                <a:effectLst>
                  <a:outerShdw blurRad="38100" dist="38100" dir="2700000" algn="tl">
                    <a:schemeClr val="bg1"/>
                  </a:outerShdw>
                </a:effectLst>
                <a:latin typeface="Century Schoolbook" panose="02040604050505020304" pitchFamily="18" charset="0"/>
              </a:rPr>
              <a:t> </a:t>
            </a:r>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5239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Marriage is rooted in the sacred purpose of God.</a:t>
            </a:r>
          </a:p>
          <a:p>
            <a:r>
              <a:rPr lang="en-US" sz="6000" b="1" i="1" dirty="0" smtClean="0">
                <a:effectLst>
                  <a:outerShdw blurRad="38100" dist="38100" dir="2700000" algn="tl">
                    <a:schemeClr val="bg1"/>
                  </a:outerShdw>
                </a:effectLst>
                <a:latin typeface="Century Schoolbook" panose="02040604050505020304" pitchFamily="18" charset="0"/>
              </a:rPr>
              <a:t>Divorce is never mandatory.</a:t>
            </a:r>
          </a:p>
          <a:p>
            <a:r>
              <a:rPr lang="en-US" sz="6000" b="1" i="1" dirty="0" smtClean="0">
                <a:effectLst>
                  <a:outerShdw blurRad="38100" dist="38100" dir="2700000" algn="tl">
                    <a:schemeClr val="bg1"/>
                  </a:outerShdw>
                </a:effectLst>
                <a:latin typeface="Century Schoolbook" panose="02040604050505020304" pitchFamily="18" charset="0"/>
              </a:rPr>
              <a:t>Marriage puts us in a necessary place of </a:t>
            </a:r>
            <a:r>
              <a:rPr lang="en-US" sz="6000" b="1" i="1" smtClean="0">
                <a:effectLst>
                  <a:outerShdw blurRad="38100" dist="38100" dir="2700000" algn="tl">
                    <a:schemeClr val="bg1"/>
                  </a:outerShdw>
                </a:effectLst>
                <a:latin typeface="Century Schoolbook" panose="02040604050505020304" pitchFamily="18" charset="0"/>
              </a:rPr>
              <a:t>helplessness.</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5045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t>
            </a:r>
            <a:r>
              <a:rPr lang="en-US" sz="6500" b="1" dirty="0" err="1" smtClean="0">
                <a:effectLst>
                  <a:outerShdw blurRad="38100" dist="38100" dir="2700000" algn="tl">
                    <a:schemeClr val="bg1"/>
                  </a:outerShdw>
                </a:effectLst>
                <a:latin typeface="Century Schoolbook" panose="02040604050505020304" pitchFamily="18" charset="0"/>
              </a:rPr>
              <a:t>theologymatters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God </a:t>
            </a:r>
            <a:r>
              <a:rPr lang="en-US" sz="6000" b="1" i="1" dirty="0">
                <a:effectLst>
                  <a:outerShdw blurRad="38100" dist="38100" dir="2700000" algn="tl">
                    <a:schemeClr val="bg1"/>
                  </a:outerShdw>
                </a:effectLst>
                <a:latin typeface="Century Schoolbook" panose="02040604050505020304" pitchFamily="18" charset="0"/>
              </a:rPr>
              <a:t>i</a:t>
            </a:r>
            <a:r>
              <a:rPr lang="en-US" sz="6000" b="1" i="1" dirty="0" smtClean="0">
                <a:effectLst>
                  <a:outerShdw blurRad="38100" dist="38100" dir="2700000" algn="tl">
                    <a:schemeClr val="bg1"/>
                  </a:outerShdw>
                </a:effectLst>
                <a:latin typeface="Century Schoolbook" panose="02040604050505020304" pitchFamily="18" charset="0"/>
              </a:rPr>
              <a:t>s Creator</a:t>
            </a:r>
          </a:p>
          <a:p>
            <a:r>
              <a:rPr lang="en-US" sz="6000" b="1" i="1" dirty="0" smtClean="0">
                <a:effectLst>
                  <a:outerShdw blurRad="38100" dist="38100" dir="2700000" algn="tl">
                    <a:schemeClr val="bg1"/>
                  </a:outerShdw>
                </a:effectLst>
                <a:latin typeface="Century Schoolbook" panose="02040604050505020304" pitchFamily="18" charset="0"/>
              </a:rPr>
              <a:t>God is Sovereign Creator</a:t>
            </a:r>
          </a:p>
          <a:p>
            <a:r>
              <a:rPr lang="en-US" sz="6000" b="1" i="1" dirty="0" smtClean="0">
                <a:effectLst>
                  <a:outerShdw blurRad="38100" dist="38100" dir="2700000" algn="tl">
                    <a:schemeClr val="bg1"/>
                  </a:outerShdw>
                </a:effectLst>
                <a:latin typeface="Century Schoolbook" panose="02040604050505020304" pitchFamily="18" charset="0"/>
              </a:rPr>
              <a:t>God is Personal, Sovereign Creator</a:t>
            </a:r>
          </a:p>
        </p:txBody>
      </p:sp>
    </p:spTree>
    <p:extLst>
      <p:ext uri="{BB962C8B-B14F-4D97-AF65-F5344CB8AC3E}">
        <p14:creationId xmlns:p14="http://schemas.microsoft.com/office/powerpoint/2010/main" val="33830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10:2-9	</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Some </a:t>
            </a:r>
            <a:r>
              <a:rPr lang="en-US" sz="6000" b="1" i="1" dirty="0">
                <a:effectLst>
                  <a:outerShdw blurRad="38100" dist="38100" dir="2700000" algn="tl">
                    <a:schemeClr val="bg1"/>
                  </a:outerShdw>
                </a:effectLst>
                <a:latin typeface="Century Schoolbook" panose="02040604050505020304" pitchFamily="18" charset="0"/>
              </a:rPr>
              <a:t>Pharisees came up to Jesus, testing Him, and began to question Him whether it was lawful for a man to divorce a wife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2230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answered and said to them, “What did Moses command you</a:t>
            </a:r>
            <a:r>
              <a:rPr lang="en-US" sz="6000" b="1" i="1" dirty="0" smtClean="0">
                <a:effectLst>
                  <a:outerShdw blurRad="38100" dist="38100" dir="2700000" algn="tl">
                    <a:schemeClr val="bg1"/>
                  </a:outerShdw>
                </a:effectLst>
                <a:latin typeface="Century Schoolbook" panose="02040604050505020304" pitchFamily="18" charset="0"/>
              </a:rPr>
              <a:t>?” They </a:t>
            </a:r>
            <a:r>
              <a:rPr lang="en-US" sz="6000" b="1" i="1" dirty="0">
                <a:effectLst>
                  <a:outerShdw blurRad="38100" dist="38100" dir="2700000" algn="tl">
                    <a:schemeClr val="bg1"/>
                  </a:outerShdw>
                </a:effectLst>
                <a:latin typeface="Century Schoolbook" panose="02040604050505020304" pitchFamily="18" charset="0"/>
              </a:rPr>
              <a:t>said, “Moses permitted a man to write a certificate of divorce and send her away</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153919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They </a:t>
            </a:r>
            <a:r>
              <a:rPr lang="en-US" sz="6000" b="1" i="1" dirty="0">
                <a:effectLst>
                  <a:outerShdw blurRad="38100" dist="38100" dir="2700000" algn="tl">
                    <a:schemeClr val="bg1"/>
                  </a:outerShdw>
                </a:effectLst>
                <a:latin typeface="Century Schoolbook" panose="02040604050505020304" pitchFamily="18" charset="0"/>
              </a:rPr>
              <a:t>said, “Moses permitted a man to write a certificate of divorce and send her away</a:t>
            </a:r>
            <a:r>
              <a:rPr lang="en-US" sz="6000" b="1" i="1" dirty="0" smtClean="0">
                <a:effectLst>
                  <a:outerShdw blurRad="38100" dist="38100" dir="2700000" algn="tl">
                    <a:schemeClr val="bg1"/>
                  </a:outerShdw>
                </a:effectLst>
                <a:latin typeface="Century Schoolbook" panose="02040604050505020304" pitchFamily="18" charset="0"/>
              </a:rPr>
              <a:t>.” But </a:t>
            </a:r>
            <a:r>
              <a:rPr lang="en-US" sz="6000" b="1" i="1" dirty="0">
                <a:effectLst>
                  <a:outerShdw blurRad="38100" dist="38100" dir="2700000" algn="tl">
                    <a:schemeClr val="bg1"/>
                  </a:outerShdw>
                </a:effectLst>
                <a:latin typeface="Century Schoolbook" panose="02040604050505020304" pitchFamily="18" charset="0"/>
              </a:rPr>
              <a:t>Jesus said to them, “Because of your hardness of heart he wrote you this commandment</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4029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a:effectLst>
                  <a:outerShdw blurRad="38100" dist="38100" dir="2700000" algn="tl">
                    <a:schemeClr val="bg1"/>
                  </a:outerShdw>
                </a:effectLst>
                <a:latin typeface="Century Schoolbook" panose="02040604050505020304" pitchFamily="18" charset="0"/>
              </a:rPr>
              <a:t>But from the beginning of creation, God made them male and female</a:t>
            </a:r>
            <a:r>
              <a:rPr lang="en-US" sz="6000" b="1" i="1" dirty="0" smtClean="0">
                <a:effectLst>
                  <a:outerShdw blurRad="38100" dist="38100" dir="2700000" algn="tl">
                    <a:schemeClr val="bg1"/>
                  </a:outerShdw>
                </a:effectLst>
                <a:latin typeface="Century Schoolbook" panose="02040604050505020304" pitchFamily="18" charset="0"/>
              </a:rPr>
              <a:t>. “For </a:t>
            </a:r>
            <a:r>
              <a:rPr lang="en-US" sz="6000" b="1" i="1" dirty="0">
                <a:effectLst>
                  <a:outerShdw blurRad="38100" dist="38100" dir="2700000" algn="tl">
                    <a:schemeClr val="bg1"/>
                  </a:outerShdw>
                </a:effectLst>
                <a:latin typeface="Century Schoolbook" panose="02040604050505020304" pitchFamily="18" charset="0"/>
              </a:rPr>
              <a:t>this reason a man shall leave his father and mother</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19730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the two shall become one flesh; so they are no longer two, but one flesh</a:t>
            </a:r>
            <a:r>
              <a:rPr lang="en-US" sz="6000" b="1" i="1" dirty="0" smtClean="0">
                <a:effectLst>
                  <a:outerShdw blurRad="38100" dist="38100" dir="2700000" algn="tl">
                    <a:schemeClr val="bg1"/>
                  </a:outerShdw>
                </a:effectLst>
                <a:latin typeface="Century Schoolbook" panose="02040604050505020304" pitchFamily="18" charset="0"/>
              </a:rPr>
              <a:t>. “What </a:t>
            </a:r>
            <a:r>
              <a:rPr lang="en-US" sz="6000" b="1" i="1" dirty="0">
                <a:effectLst>
                  <a:outerShdw blurRad="38100" dist="38100" dir="2700000" algn="tl">
                    <a:schemeClr val="bg1"/>
                  </a:outerShdw>
                </a:effectLst>
                <a:latin typeface="Century Schoolbook" panose="02040604050505020304" pitchFamily="18" charset="0"/>
              </a:rPr>
              <a:t>therefore God has joined together, let no man separate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521351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 Literary Reminder</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History happened</a:t>
            </a:r>
          </a:p>
          <a:p>
            <a:r>
              <a:rPr lang="en-US" sz="6000" b="1" i="1" dirty="0" smtClean="0">
                <a:effectLst>
                  <a:outerShdw blurRad="38100" dist="38100" dir="2700000" algn="tl">
                    <a:schemeClr val="bg1"/>
                  </a:outerShdw>
                </a:effectLst>
                <a:latin typeface="Century Schoolbook" panose="02040604050505020304" pitchFamily="18" charset="0"/>
              </a:rPr>
              <a:t>Events were selected and compiled</a:t>
            </a:r>
          </a:p>
        </p:txBody>
      </p:sp>
    </p:spTree>
    <p:extLst>
      <p:ext uri="{BB962C8B-B14F-4D97-AF65-F5344CB8AC3E}">
        <p14:creationId xmlns:p14="http://schemas.microsoft.com/office/powerpoint/2010/main" val="290000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68990</TotalTime>
  <Words>432</Words>
  <Application>Microsoft Office PowerPoint</Application>
  <PresentationFormat>Custom</PresentationFormat>
  <Paragraphs>53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Hashtags</vt:lpstr>
      <vt:lpstr>#theologymatters</vt:lpstr>
      <vt:lpstr>PowerPoint Presentation</vt:lpstr>
      <vt:lpstr>PowerPoint Presentation</vt:lpstr>
      <vt:lpstr>PowerPoint Presentation</vt:lpstr>
      <vt:lpstr>PowerPoint Presentation</vt:lpstr>
      <vt:lpstr>PowerPoint Presentation</vt:lpstr>
      <vt:lpstr>A Literary Reminder</vt:lpstr>
      <vt:lpstr>A Question Asked</vt:lpstr>
      <vt:lpstr>PowerPoint Presentation</vt:lpstr>
      <vt:lpstr>An Answer Given</vt:lpstr>
      <vt:lpstr>An Answer Given</vt:lpstr>
      <vt:lpstr>PowerPoint Presentation</vt:lpstr>
      <vt:lpstr>An Answer Given</vt:lpstr>
      <vt:lpstr>PowerPoint Presentation</vt:lpstr>
      <vt:lpstr>PowerPoint Presentation</vt:lpstr>
      <vt:lpstr>A Picture Provided</vt:lpstr>
      <vt:lpstr>PowerPoint Presentation</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524</cp:revision>
  <cp:lastPrinted>2016-09-25T16:07:14Z</cp:lastPrinted>
  <dcterms:created xsi:type="dcterms:W3CDTF">2014-03-05T15:13:39Z</dcterms:created>
  <dcterms:modified xsi:type="dcterms:W3CDTF">2016-09-25T16:08:38Z</dcterms:modified>
</cp:coreProperties>
</file>