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66" r:id="rId3"/>
    <p:sldId id="392" r:id="rId4"/>
    <p:sldId id="393" r:id="rId5"/>
    <p:sldId id="394" r:id="rId6"/>
    <p:sldId id="429" r:id="rId7"/>
    <p:sldId id="430" r:id="rId8"/>
    <p:sldId id="437" r:id="rId9"/>
    <p:sldId id="431" r:id="rId10"/>
    <p:sldId id="418" r:id="rId11"/>
    <p:sldId id="438" r:id="rId12"/>
    <p:sldId id="439" r:id="rId13"/>
    <p:sldId id="424" r:id="rId14"/>
    <p:sldId id="415" r:id="rId15"/>
    <p:sldId id="440" r:id="rId16"/>
    <p:sldId id="441" r:id="rId17"/>
    <p:sldId id="442" r:id="rId18"/>
    <p:sldId id="443" r:id="rId19"/>
    <p:sldId id="445" r:id="rId20"/>
    <p:sldId id="427" r:id="rId21"/>
    <p:sldId id="446" r:id="rId22"/>
    <p:sldId id="447" r:id="rId23"/>
    <p:sldId id="414" r:id="rId24"/>
    <p:sldId id="413" r:id="rId25"/>
  </p:sldIdLst>
  <p:sldSz cx="14630400" cy="8229600"/>
  <p:notesSz cx="6858000" cy="9313863"/>
  <p:defaultTextStyle>
    <a:defPPr>
      <a:defRPr lang="en-US"/>
    </a:defPPr>
    <a:lvl1pPr marL="0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2970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5942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8913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1884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4857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7827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0799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3770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96" autoAdjust="0"/>
    <p:restoredTop sz="94622" autoAdjust="0"/>
  </p:normalViewPr>
  <p:slideViewPr>
    <p:cSldViewPr>
      <p:cViewPr varScale="1">
        <p:scale>
          <a:sx n="86" d="100"/>
          <a:sy n="86" d="100"/>
        </p:scale>
        <p:origin x="-72" y="-108"/>
      </p:cViewPr>
      <p:guideLst>
        <p:guide orient="horz" pos="2592"/>
        <p:guide pos="460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7B8BA-8AFB-4632-A5BC-BE4AAB3ADCA3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5438" y="698500"/>
            <a:ext cx="62071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364"/>
            <a:ext cx="5486400" cy="4191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139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7139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3560E-2BBE-45B2-AE42-697BA5F5A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45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1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2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5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8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1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4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7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0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3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40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14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72282" y="396240"/>
            <a:ext cx="5265421" cy="84258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945" y="396240"/>
            <a:ext cx="15557499" cy="84258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22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48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297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594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891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188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485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782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079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377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64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944" y="2305050"/>
            <a:ext cx="10411458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243" y="2305050"/>
            <a:ext cx="10411461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89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2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970" indent="0">
              <a:buNone/>
              <a:defRPr sz="2900" b="1"/>
            </a:lvl2pPr>
            <a:lvl3pPr marL="1305942" indent="0">
              <a:buNone/>
              <a:defRPr sz="2600" b="1"/>
            </a:lvl3pPr>
            <a:lvl4pPr marL="1958913" indent="0">
              <a:buNone/>
              <a:defRPr sz="2300" b="1"/>
            </a:lvl4pPr>
            <a:lvl5pPr marL="2611884" indent="0">
              <a:buNone/>
              <a:defRPr sz="2300" b="1"/>
            </a:lvl5pPr>
            <a:lvl6pPr marL="3264857" indent="0">
              <a:buNone/>
              <a:defRPr sz="2300" b="1"/>
            </a:lvl6pPr>
            <a:lvl7pPr marL="3917827" indent="0">
              <a:buNone/>
              <a:defRPr sz="2300" b="1"/>
            </a:lvl7pPr>
            <a:lvl8pPr marL="4570799" indent="0">
              <a:buNone/>
              <a:defRPr sz="2300" b="1"/>
            </a:lvl8pPr>
            <a:lvl9pPr marL="5223770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2" y="2609850"/>
            <a:ext cx="6464301" cy="4741545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2" y="1842136"/>
            <a:ext cx="646684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970" indent="0">
              <a:buNone/>
              <a:defRPr sz="2900" b="1"/>
            </a:lvl2pPr>
            <a:lvl3pPr marL="1305942" indent="0">
              <a:buNone/>
              <a:defRPr sz="2600" b="1"/>
            </a:lvl3pPr>
            <a:lvl4pPr marL="1958913" indent="0">
              <a:buNone/>
              <a:defRPr sz="2300" b="1"/>
            </a:lvl4pPr>
            <a:lvl5pPr marL="2611884" indent="0">
              <a:buNone/>
              <a:defRPr sz="2300" b="1"/>
            </a:lvl5pPr>
            <a:lvl6pPr marL="3264857" indent="0">
              <a:buNone/>
              <a:defRPr sz="2300" b="1"/>
            </a:lvl6pPr>
            <a:lvl7pPr marL="3917827" indent="0">
              <a:buNone/>
              <a:defRPr sz="2300" b="1"/>
            </a:lvl7pPr>
            <a:lvl8pPr marL="4570799" indent="0">
              <a:buNone/>
              <a:defRPr sz="2300" b="1"/>
            </a:lvl8pPr>
            <a:lvl9pPr marL="5223770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2" y="2609850"/>
            <a:ext cx="6466841" cy="4741545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5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73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219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2" y="327660"/>
            <a:ext cx="4813300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2" y="1722120"/>
            <a:ext cx="4813300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2970" indent="0">
              <a:buNone/>
              <a:defRPr sz="1800"/>
            </a:lvl2pPr>
            <a:lvl3pPr marL="1305942" indent="0">
              <a:buNone/>
              <a:defRPr sz="1400"/>
            </a:lvl3pPr>
            <a:lvl4pPr marL="1958913" indent="0">
              <a:buNone/>
              <a:defRPr sz="1300"/>
            </a:lvl4pPr>
            <a:lvl5pPr marL="2611884" indent="0">
              <a:buNone/>
              <a:defRPr sz="1300"/>
            </a:lvl5pPr>
            <a:lvl6pPr marL="3264857" indent="0">
              <a:buNone/>
              <a:defRPr sz="1300"/>
            </a:lvl6pPr>
            <a:lvl7pPr marL="3917827" indent="0">
              <a:buNone/>
              <a:defRPr sz="1300"/>
            </a:lvl7pPr>
            <a:lvl8pPr marL="4570799" indent="0">
              <a:buNone/>
              <a:defRPr sz="1300"/>
            </a:lvl8pPr>
            <a:lvl9pPr marL="522377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32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3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3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2970" indent="0">
              <a:buNone/>
              <a:defRPr sz="4000"/>
            </a:lvl2pPr>
            <a:lvl3pPr marL="1305942" indent="0">
              <a:buNone/>
              <a:defRPr sz="3400"/>
            </a:lvl3pPr>
            <a:lvl4pPr marL="1958913" indent="0">
              <a:buNone/>
              <a:defRPr sz="2900"/>
            </a:lvl4pPr>
            <a:lvl5pPr marL="2611884" indent="0">
              <a:buNone/>
              <a:defRPr sz="2900"/>
            </a:lvl5pPr>
            <a:lvl6pPr marL="3264857" indent="0">
              <a:buNone/>
              <a:defRPr sz="2900"/>
            </a:lvl6pPr>
            <a:lvl7pPr marL="3917827" indent="0">
              <a:buNone/>
              <a:defRPr sz="2900"/>
            </a:lvl7pPr>
            <a:lvl8pPr marL="4570799" indent="0">
              <a:buNone/>
              <a:defRPr sz="2900"/>
            </a:lvl8pPr>
            <a:lvl9pPr marL="5223770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3" y="6440808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2970" indent="0">
              <a:buNone/>
              <a:defRPr sz="1800"/>
            </a:lvl2pPr>
            <a:lvl3pPr marL="1305942" indent="0">
              <a:buNone/>
              <a:defRPr sz="1400"/>
            </a:lvl3pPr>
            <a:lvl4pPr marL="1958913" indent="0">
              <a:buNone/>
              <a:defRPr sz="1300"/>
            </a:lvl4pPr>
            <a:lvl5pPr marL="2611884" indent="0">
              <a:buNone/>
              <a:defRPr sz="1300"/>
            </a:lvl5pPr>
            <a:lvl6pPr marL="3264857" indent="0">
              <a:buNone/>
              <a:defRPr sz="1300"/>
            </a:lvl6pPr>
            <a:lvl7pPr marL="3917827" indent="0">
              <a:buNone/>
              <a:defRPr sz="1300"/>
            </a:lvl7pPr>
            <a:lvl8pPr marL="4570799" indent="0">
              <a:buNone/>
              <a:defRPr sz="1300"/>
            </a:lvl8pPr>
            <a:lvl9pPr marL="522377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827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594" tIns="65297" rIns="130594" bIns="6529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594" tIns="65297" rIns="130594" bIns="6529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594" tIns="65297" rIns="130594" bIns="65297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FA700-B046-472D-ABA4-125BB5010B49}" type="datetimeFigureOut">
              <a:rPr lang="en-US" smtClean="0"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1" y="7627621"/>
            <a:ext cx="4632960" cy="438150"/>
          </a:xfrm>
          <a:prstGeom prst="rect">
            <a:avLst/>
          </a:prstGeom>
        </p:spPr>
        <p:txBody>
          <a:bodyPr vert="horz" lIns="130594" tIns="65297" rIns="130594" bIns="65297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594" tIns="65297" rIns="130594" bIns="65297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44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5942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729" indent="-489729" algn="l" defTabSz="1305942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078" indent="-408106" algn="l" defTabSz="1305942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428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399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372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1342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4312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7285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0255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2970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5942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8913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1884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4857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7827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99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3770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258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Two Rights and a Wrong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Jesus…RIGHT!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Eternal Life…RIGHT!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What must I do…WRONG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!!!</a:t>
            </a:r>
            <a:endParaRPr lang="en-US" sz="60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66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Two Rights and a Wrong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What 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must I do…WRONG!!!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 Herculean Task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 quest to be a “Hero”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Obstacles to overcome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Confidence in personal ability</a:t>
            </a:r>
            <a:endParaRPr lang="en-US" sz="54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41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Two Rights and a Wrong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Jesus…RIGHT!</a:t>
            </a:r>
          </a:p>
          <a:p>
            <a:r>
              <a:rPr lang="en-US" sz="6000" b="1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Eternal Life…RIGHT!</a:t>
            </a:r>
          </a:p>
          <a:p>
            <a:r>
              <a:rPr lang="en-US" sz="6000" b="1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What must I do…WRONG</a:t>
            </a:r>
            <a:r>
              <a:rPr lang="en-US" sz="6000" b="1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!!!</a:t>
            </a:r>
          </a:p>
          <a:p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Jesus ignored the right and  addressed the 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wrong</a:t>
            </a:r>
            <a:endParaRPr lang="en-US" sz="60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8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422738"/>
            <a:ext cx="13167360" cy="5715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It matters not that we seek Jesus and desire eternal life as long as we hold to a wrong understanding of our own goodness and ability.</a:t>
            </a:r>
          </a:p>
        </p:txBody>
      </p:sp>
    </p:spTree>
    <p:extLst>
      <p:ext uri="{BB962C8B-B14F-4D97-AF65-F5344CB8AC3E}">
        <p14:creationId xmlns:p14="http://schemas.microsoft.com/office/powerpoint/2010/main" val="399080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Let’s talk about “GOOD”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What is good? – God. Only God.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Good is not a ratio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Good is not a comparative analysis</a:t>
            </a:r>
            <a:endParaRPr lang="en-US" sz="60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Goodness is the perfection of God</a:t>
            </a:r>
          </a:p>
        </p:txBody>
      </p:sp>
    </p:spTree>
    <p:extLst>
      <p:ext uri="{BB962C8B-B14F-4D97-AF65-F5344CB8AC3E}">
        <p14:creationId xmlns:p14="http://schemas.microsoft.com/office/powerpoint/2010/main" val="121115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Are you good?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 commandments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Not a path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 gracious verdict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You are not good!</a:t>
            </a:r>
          </a:p>
        </p:txBody>
      </p:sp>
    </p:spTree>
    <p:extLst>
      <p:ext uri="{BB962C8B-B14F-4D97-AF65-F5344CB8AC3E}">
        <p14:creationId xmlns:p14="http://schemas.microsoft.com/office/powerpoint/2010/main" val="4756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639684"/>
            <a:ext cx="13167360" cy="48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“Jesus’ unexpected counter-question intends to move the man beyond confidence in his moral rectitude…” </a:t>
            </a:r>
            <a:r>
              <a:rPr lang="en-US" sz="36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(Edwards, pg. 311)</a:t>
            </a:r>
          </a:p>
        </p:txBody>
      </p:sp>
    </p:spTree>
    <p:extLst>
      <p:ext uri="{BB962C8B-B14F-4D97-AF65-F5344CB8AC3E}">
        <p14:creationId xmlns:p14="http://schemas.microsoft.com/office/powerpoint/2010/main" val="48231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Are you good?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Yes, I am!</a:t>
            </a:r>
          </a:p>
          <a:p>
            <a:pPr lvl="1"/>
            <a:r>
              <a:rPr lang="en-US" sz="54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B</a:t>
            </a:r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ad answer!!!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It is an impossible standard</a:t>
            </a:r>
          </a:p>
        </p:txBody>
      </p:sp>
    </p:spTree>
    <p:extLst>
      <p:ext uri="{BB962C8B-B14F-4D97-AF65-F5344CB8AC3E}">
        <p14:creationId xmlns:p14="http://schemas.microsoft.com/office/powerpoint/2010/main" val="362060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Here’s Eternal Life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Love and mercy of Jesus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Intervening grace in the face of idolatry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Jesus giving Himself for sin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His riches for the man’s poverty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His life for the man’s idolatry</a:t>
            </a:r>
          </a:p>
          <a:p>
            <a:endParaRPr lang="en-US" sz="60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54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16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Here’s Eternal Life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Follow Jesus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It is exclusive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It is non-negotiable</a:t>
            </a:r>
          </a:p>
          <a:p>
            <a:endParaRPr lang="en-US" sz="60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54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61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 Good Story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Passion and drama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Irony and unexpected twists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Love and kindness</a:t>
            </a:r>
            <a:endParaRPr lang="en-US" sz="60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Hope</a:t>
            </a:r>
            <a:endParaRPr lang="en-US" sz="60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60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54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54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60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94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 Picture Provided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More 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children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!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 man was a striking contrast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 disciples needed to be children</a:t>
            </a:r>
          </a:p>
        </p:txBody>
      </p:sp>
    </p:spTree>
    <p:extLst>
      <p:ext uri="{BB962C8B-B14F-4D97-AF65-F5344CB8AC3E}">
        <p14:creationId xmlns:p14="http://schemas.microsoft.com/office/powerpoint/2010/main" val="119613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 Picture Provided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Camels and needles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Not a legendary gate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 genuinely impossible situation</a:t>
            </a:r>
            <a:endParaRPr lang="en-US" sz="54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2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 Picture Provided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To come to Jesus…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We must acknowledge our complete inability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We must come as children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We must accept Christ’s substitute</a:t>
            </a:r>
            <a:endParaRPr lang="en-US" sz="54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39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505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Don’t Miss the MARK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Our goodness will never be enough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Sadness is the only result from coming to Jesus on terms other than His.</a:t>
            </a:r>
            <a:endParaRPr lang="en-US" sz="60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58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2"/>
            <a:ext cx="13167360" cy="7467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Mark 10:17-22	</a:t>
            </a:r>
            <a:endParaRPr lang="en-US" sz="6000" b="1" i="1" dirty="0" smtClean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As 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He was setting out on a journey, a man ran up to Him and knelt before Him, and asked Him, “Good Teacher, what shall I do to inherit eternal life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?”</a:t>
            </a:r>
            <a:endParaRPr lang="en-US" sz="60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30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2"/>
            <a:ext cx="13167360" cy="7467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And 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Jesus said to him, “Why do you call Me good? No one is good except God alone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60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91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2"/>
            <a:ext cx="13167360" cy="7467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“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You know the commandments, ‘Do not murder, Do not commit adultery, Do not steal, Do not bear false witness, Do not defraud, Honor your father and mother.’ 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”</a:t>
            </a:r>
            <a:endParaRPr lang="en-US" sz="60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29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2"/>
            <a:ext cx="13167360" cy="7467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And 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he said to Him, “Teacher, I have kept all these things from my youth up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.”</a:t>
            </a:r>
            <a:endParaRPr lang="en-US" sz="60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30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2"/>
            <a:ext cx="13167360" cy="7467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Looking 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at him, Jesus felt a love for him and said to him, “One thing you lack: go and sell all you possess and give to the poor, and you will have treasure in heaven; and come, follow Me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.”</a:t>
            </a:r>
            <a:endParaRPr lang="en-US" sz="60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35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2"/>
            <a:ext cx="13167360" cy="7467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i="1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But 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at these words he was saddened, and he went away grieving, for he was one who owned much property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60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10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65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 Significant Event</a:t>
            </a:r>
            <a:endParaRPr lang="en-US" sz="6500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3093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All three synoptic gospels contain it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Foundational in its truth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Salvation version of previous interaction with Pharisees (a religious checklist)</a:t>
            </a:r>
          </a:p>
        </p:txBody>
      </p:sp>
    </p:spTree>
    <p:extLst>
      <p:ext uri="{BB962C8B-B14F-4D97-AF65-F5344CB8AC3E}">
        <p14:creationId xmlns:p14="http://schemas.microsoft.com/office/powerpoint/2010/main" val="290000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69243</TotalTime>
  <Words>498</Words>
  <Application>Microsoft Office PowerPoint</Application>
  <PresentationFormat>Custom</PresentationFormat>
  <Paragraphs>75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A Good 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Significant Event</vt:lpstr>
      <vt:lpstr>Two Rights and a Wrong</vt:lpstr>
      <vt:lpstr>Two Rights and a Wrong</vt:lpstr>
      <vt:lpstr>Two Rights and a Wrong</vt:lpstr>
      <vt:lpstr>PowerPoint Presentation</vt:lpstr>
      <vt:lpstr>Let’s talk about “GOOD”</vt:lpstr>
      <vt:lpstr>Are you good?</vt:lpstr>
      <vt:lpstr>PowerPoint Presentation</vt:lpstr>
      <vt:lpstr>Are you good?</vt:lpstr>
      <vt:lpstr>Here’s Eternal Life</vt:lpstr>
      <vt:lpstr>Here’s Eternal Life</vt:lpstr>
      <vt:lpstr>A Picture Provided</vt:lpstr>
      <vt:lpstr>A Picture Provided</vt:lpstr>
      <vt:lpstr>A Picture Provided</vt:lpstr>
      <vt:lpstr>PowerPoint Presentation</vt:lpstr>
      <vt:lpstr>Don’t Miss the MARK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Smouse</dc:creator>
  <cp:lastModifiedBy>Dan Smouse</cp:lastModifiedBy>
  <cp:revision>556</cp:revision>
  <cp:lastPrinted>2016-09-25T16:07:14Z</cp:lastPrinted>
  <dcterms:created xsi:type="dcterms:W3CDTF">2014-03-05T15:13:39Z</dcterms:created>
  <dcterms:modified xsi:type="dcterms:W3CDTF">2016-10-02T16:22:01Z</dcterms:modified>
</cp:coreProperties>
</file>