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92" r:id="rId3"/>
    <p:sldId id="464" r:id="rId4"/>
    <p:sldId id="466" r:id="rId5"/>
    <p:sldId id="465" r:id="rId6"/>
    <p:sldId id="451" r:id="rId7"/>
    <p:sldId id="452" r:id="rId8"/>
    <p:sldId id="458" r:id="rId9"/>
    <p:sldId id="453" r:id="rId10"/>
    <p:sldId id="418" r:id="rId11"/>
    <p:sldId id="467" r:id="rId12"/>
    <p:sldId id="469" r:id="rId13"/>
    <p:sldId id="438" r:id="rId14"/>
    <p:sldId id="462" r:id="rId15"/>
    <p:sldId id="424" r:id="rId16"/>
    <p:sldId id="470" r:id="rId17"/>
    <p:sldId id="413" r:id="rId18"/>
    <p:sldId id="468" r:id="rId19"/>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4622" autoAdjust="0"/>
  </p:normalViewPr>
  <p:slideViewPr>
    <p:cSldViewPr>
      <p:cViewPr varScale="1">
        <p:scale>
          <a:sx n="86" d="100"/>
          <a:sy n="86" d="100"/>
        </p:scale>
        <p:origin x="-60" y="-108"/>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10/21/2016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4"/>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9"/>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10/21/2016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Jesus Visits the Temple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 significant place</a:t>
            </a:r>
          </a:p>
        </p:txBody>
      </p:sp>
    </p:spTree>
    <p:extLst>
      <p:ext uri="{BB962C8B-B14F-4D97-AF65-F5344CB8AC3E}">
        <p14:creationId xmlns:p14="http://schemas.microsoft.com/office/powerpoint/2010/main" val="15856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The Temple</a:t>
            </a:r>
            <a:endParaRPr lang="en-US" sz="6500" b="1" dirty="0">
              <a:effectLst>
                <a:outerShdw blurRad="38100" dist="38100" dir="2700000" algn="tl">
                  <a:schemeClr val="bg1"/>
                </a:outerShdw>
              </a:effectLst>
              <a:latin typeface="Century Schoolbook" panose="02040604050505020304" pitchFamily="18" charset="0"/>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08" y="2286000"/>
            <a:ext cx="7302880" cy="5029200"/>
          </a:xfrm>
        </p:spPr>
      </p:pic>
      <p:sp>
        <p:nvSpPr>
          <p:cNvPr id="7" name="Content Placeholder 6"/>
          <p:cNvSpPr>
            <a:spLocks noGrp="1"/>
          </p:cNvSpPr>
          <p:nvPr>
            <p:ph sz="quarter" idx="4"/>
          </p:nvPr>
        </p:nvSpPr>
        <p:spPr>
          <a:xfrm>
            <a:off x="7432042" y="1828800"/>
            <a:ext cx="6466841" cy="6172200"/>
          </a:xfrm>
        </p:spPr>
        <p:txBody>
          <a:bodyPr>
            <a:normAutofit/>
          </a:bodyPr>
          <a:lstStyle/>
          <a:p>
            <a:pPr lvl="0"/>
            <a:r>
              <a:rPr lang="en-US" sz="6000" b="1" i="1" dirty="0" smtClean="0">
                <a:solidFill>
                  <a:prstClr val="black"/>
                </a:solidFill>
                <a:effectLst>
                  <a:outerShdw blurRad="38100" dist="38100" dir="2700000" algn="tl">
                    <a:prstClr val="white"/>
                  </a:outerShdw>
                </a:effectLst>
                <a:latin typeface="Century Schoolbook" panose="02040604050505020304" pitchFamily="18" charset="0"/>
              </a:rPr>
              <a:t>30-35 acres</a:t>
            </a:r>
          </a:p>
          <a:p>
            <a:pPr lvl="0"/>
            <a:r>
              <a:rPr lang="en-US" sz="6000" b="1" i="1" dirty="0" smtClean="0">
                <a:solidFill>
                  <a:prstClr val="black"/>
                </a:solidFill>
                <a:effectLst>
                  <a:outerShdw blurRad="38100" dist="38100" dir="2700000" algn="tl">
                    <a:prstClr val="white"/>
                  </a:outerShdw>
                </a:effectLst>
                <a:latin typeface="Century Schoolbook" panose="02040604050505020304" pitchFamily="18" charset="0"/>
              </a:rPr>
              <a:t>The Centerpiece</a:t>
            </a:r>
          </a:p>
          <a:p>
            <a:pPr lvl="0"/>
            <a:r>
              <a:rPr lang="en-US" sz="6000" b="1" i="1" dirty="0" smtClean="0">
                <a:solidFill>
                  <a:prstClr val="black"/>
                </a:solidFill>
                <a:effectLst>
                  <a:outerShdw blurRad="38100" dist="38100" dir="2700000" algn="tl">
                    <a:prstClr val="white"/>
                  </a:outerShdw>
                </a:effectLst>
                <a:latin typeface="Century Schoolbook" panose="02040604050505020304" pitchFamily="18" charset="0"/>
              </a:rPr>
              <a:t>All Encompassing</a:t>
            </a:r>
            <a:endParaRPr lang="en-US" sz="6000" b="1" i="1" dirty="0">
              <a:solidFill>
                <a:prstClr val="black"/>
              </a:solidFill>
              <a:effectLst>
                <a:outerShdw blurRad="38100" dist="38100" dir="2700000" algn="tl">
                  <a:prstClr val="white"/>
                </a:outerShdw>
              </a:effectLst>
              <a:latin typeface="Century Schoolbook" panose="02040604050505020304" pitchFamily="18" charset="0"/>
            </a:endParaRPr>
          </a:p>
        </p:txBody>
      </p:sp>
    </p:spTree>
    <p:extLst>
      <p:ext uri="{BB962C8B-B14F-4D97-AF65-F5344CB8AC3E}">
        <p14:creationId xmlns:p14="http://schemas.microsoft.com/office/powerpoint/2010/main" val="21677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Jesus Visits the Temple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 significant place</a:t>
            </a:r>
          </a:p>
          <a:p>
            <a:r>
              <a:rPr lang="en-US" sz="6000" b="1" i="1" dirty="0" smtClean="0">
                <a:effectLst>
                  <a:outerShdw blurRad="38100" dist="38100" dir="2700000" algn="tl">
                    <a:schemeClr val="bg1"/>
                  </a:outerShdw>
                </a:effectLst>
                <a:latin typeface="Century Schoolbook" panose="02040604050505020304" pitchFamily="18" charset="0"/>
              </a:rPr>
              <a:t>A second visit</a:t>
            </a:r>
          </a:p>
          <a:p>
            <a:r>
              <a:rPr lang="en-US" sz="6000" b="1" i="1" dirty="0" smtClean="0">
                <a:effectLst>
                  <a:outerShdw blurRad="38100" dist="38100" dir="2700000" algn="tl">
                    <a:schemeClr val="bg1"/>
                  </a:outerShdw>
                </a:effectLst>
                <a:latin typeface="Century Schoolbook" panose="02040604050505020304" pitchFamily="18" charset="0"/>
              </a:rPr>
              <a:t>A foreshadowed event</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196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Jesus Cleanses the Temple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Jesus…The High Priest</a:t>
            </a:r>
          </a:p>
          <a:p>
            <a:r>
              <a:rPr lang="en-US" sz="6000" b="1" i="1" dirty="0" smtClean="0">
                <a:effectLst>
                  <a:outerShdw blurRad="38100" dist="38100" dir="2700000" algn="tl">
                    <a:schemeClr val="bg1"/>
                  </a:outerShdw>
                </a:effectLst>
                <a:latin typeface="Century Schoolbook" panose="02040604050505020304" pitchFamily="18" charset="0"/>
              </a:rPr>
              <a:t>Judgment</a:t>
            </a:r>
          </a:p>
          <a:p>
            <a:pPr lvl="1"/>
            <a:r>
              <a:rPr lang="en-US" sz="5400" b="1" i="1" dirty="0" smtClean="0">
                <a:effectLst>
                  <a:outerShdw blurRad="38100" dist="38100" dir="2700000" algn="tl">
                    <a:schemeClr val="bg1"/>
                  </a:outerShdw>
                </a:effectLst>
                <a:latin typeface="Century Schoolbook" panose="02040604050505020304" pitchFamily="18" charset="0"/>
              </a:rPr>
              <a:t>Convenience</a:t>
            </a:r>
            <a:endParaRPr lang="en-US" sz="5400" b="1" i="1" dirty="0">
              <a:effectLst>
                <a:outerShdw blurRad="38100" dist="38100" dir="2700000" algn="tl">
                  <a:schemeClr val="bg1"/>
                </a:outerShdw>
              </a:effectLst>
              <a:latin typeface="Century Schoolbook" panose="02040604050505020304" pitchFamily="18" charset="0"/>
            </a:endParaRPr>
          </a:p>
          <a:p>
            <a:pPr lvl="1"/>
            <a:r>
              <a:rPr lang="en-US" sz="5400" b="1" i="1" dirty="0" smtClean="0">
                <a:effectLst>
                  <a:outerShdw blurRad="38100" dist="38100" dir="2700000" algn="tl">
                    <a:schemeClr val="bg1"/>
                  </a:outerShdw>
                </a:effectLst>
                <a:latin typeface="Century Schoolbook" panose="02040604050505020304" pitchFamily="18" charset="0"/>
              </a:rPr>
              <a:t>Apathy &amp; Indifference </a:t>
            </a:r>
            <a:r>
              <a:rPr lang="en-US" b="1" i="1" dirty="0" smtClean="0">
                <a:effectLst>
                  <a:outerShdw blurRad="38100" dist="38100" dir="2700000" algn="tl">
                    <a:schemeClr val="bg1"/>
                  </a:outerShdw>
                </a:effectLst>
                <a:latin typeface="Century Schoolbook" panose="02040604050505020304" pitchFamily="18" charset="0"/>
              </a:rPr>
              <a:t>(Isaiah 56:7)</a:t>
            </a:r>
          </a:p>
          <a:p>
            <a:pPr lvl="1"/>
            <a:r>
              <a:rPr lang="en-US" sz="5400" b="1" i="1" dirty="0" smtClean="0">
                <a:effectLst>
                  <a:outerShdw blurRad="38100" dist="38100" dir="2700000" algn="tl">
                    <a:schemeClr val="bg1"/>
                  </a:outerShdw>
                </a:effectLst>
                <a:latin typeface="Century Schoolbook" panose="02040604050505020304" pitchFamily="18" charset="0"/>
              </a:rPr>
              <a:t>Greed </a:t>
            </a:r>
            <a:r>
              <a:rPr lang="en-US" b="1" i="1" dirty="0" smtClean="0">
                <a:effectLst>
                  <a:outerShdw blurRad="38100" dist="38100" dir="2700000" algn="tl">
                    <a:schemeClr val="bg1"/>
                  </a:outerShdw>
                </a:effectLst>
                <a:latin typeface="Century Schoolbook" panose="02040604050505020304" pitchFamily="18" charset="0"/>
              </a:rPr>
              <a:t>(Jeremiah 7:11)</a:t>
            </a:r>
          </a:p>
        </p:txBody>
      </p:sp>
    </p:spTree>
    <p:extLst>
      <p:ext uri="{BB962C8B-B14F-4D97-AF65-F5344CB8AC3E}">
        <p14:creationId xmlns:p14="http://schemas.microsoft.com/office/powerpoint/2010/main" val="1394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Lessons from Tree and Temple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Faith</a:t>
            </a:r>
          </a:p>
          <a:p>
            <a:r>
              <a:rPr lang="en-US" sz="6000" b="1" i="1" dirty="0" smtClean="0">
                <a:effectLst>
                  <a:outerShdw blurRad="38100" dist="38100" dir="2700000" algn="tl">
                    <a:schemeClr val="bg1"/>
                  </a:outerShdw>
                </a:effectLst>
                <a:latin typeface="Century Schoolbook" panose="02040604050505020304" pitchFamily="18" charset="0"/>
              </a:rPr>
              <a:t>Prayer</a:t>
            </a:r>
          </a:p>
          <a:p>
            <a:pPr lvl="1"/>
            <a:r>
              <a:rPr lang="en-US" sz="5400" b="1" i="1" dirty="0" smtClean="0">
                <a:effectLst>
                  <a:outerShdw blurRad="38100" dist="38100" dir="2700000" algn="tl">
                    <a:schemeClr val="bg1"/>
                  </a:outerShdw>
                </a:effectLst>
                <a:latin typeface="Century Schoolbook" panose="02040604050505020304" pitchFamily="18" charset="0"/>
              </a:rPr>
              <a:t>Ask</a:t>
            </a:r>
          </a:p>
          <a:p>
            <a:pPr lvl="1"/>
            <a:r>
              <a:rPr lang="en-US" sz="5400" b="1" i="1" dirty="0" smtClean="0">
                <a:effectLst>
                  <a:outerShdw blurRad="38100" dist="38100" dir="2700000" algn="tl">
                    <a:schemeClr val="bg1"/>
                  </a:outerShdw>
                </a:effectLst>
                <a:latin typeface="Century Schoolbook" panose="02040604050505020304" pitchFamily="18" charset="0"/>
              </a:rPr>
              <a:t>Believe</a:t>
            </a:r>
            <a:endParaRPr lang="en-US" sz="48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Forgiveness</a:t>
            </a:r>
            <a:endParaRPr lang="en-US" sz="54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765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533400"/>
            <a:ext cx="13167360" cy="6934200"/>
          </a:xfrm>
        </p:spPr>
        <p:txBody>
          <a:bodyPr>
            <a:noAutofit/>
          </a:bodyPr>
          <a:lstStyle/>
          <a:p>
            <a:pPr marL="0" indent="0" algn="ctr">
              <a:buNone/>
            </a:pPr>
            <a:r>
              <a:rPr lang="en-US" sz="6000" b="1" i="1" dirty="0">
                <a:effectLst>
                  <a:outerShdw blurRad="38100" dist="38100" dir="2700000" algn="tl">
                    <a:schemeClr val="bg1"/>
                  </a:outerShdw>
                </a:effectLst>
                <a:latin typeface="Century Schoolbook" panose="02040604050505020304" pitchFamily="18" charset="0"/>
              </a:rPr>
              <a:t>“This is a solemn reminder to us that prayer is not simply asking God for the pleasant things we desire, but an earnest yearning for, and entering into the will of God, for ourselves and others, be it sweet or bitter.” </a:t>
            </a:r>
            <a:r>
              <a:rPr lang="en-US" sz="3200" b="1" i="1" dirty="0">
                <a:effectLst>
                  <a:outerShdw blurRad="38100" dist="38100" dir="2700000" algn="tl">
                    <a:schemeClr val="bg1"/>
                  </a:outerShdw>
                </a:effectLst>
                <a:latin typeface="Century Schoolbook" panose="02040604050505020304" pitchFamily="18" charset="0"/>
              </a:rPr>
              <a:t>(Cole, pp. 180-181)</a:t>
            </a:r>
            <a:endParaRPr lang="en-US" sz="32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9080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1099998"/>
            <a:ext cx="13167360" cy="5715000"/>
          </a:xfrm>
        </p:spPr>
        <p:txBody>
          <a:bodyPr>
            <a:no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Prayer…God’s gracious provision for sinners to relate to God and participate in His accomplishment of His purposes</a:t>
            </a:r>
          </a:p>
        </p:txBody>
      </p:sp>
    </p:spTree>
    <p:extLst>
      <p:ext uri="{BB962C8B-B14F-4D97-AF65-F5344CB8AC3E}">
        <p14:creationId xmlns:p14="http://schemas.microsoft.com/office/powerpoint/2010/main" val="223447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Just because God doesn’t immediately act doesn’t mean He is indifferent to, or accepting of, sin</a:t>
            </a: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God’s wrath is incited when we hinder others from coming to Him…especially by greed, selfishness, or indifference</a:t>
            </a:r>
          </a:p>
          <a:p>
            <a:r>
              <a:rPr lang="en-US" sz="6000" b="1" i="1" dirty="0">
                <a:effectLst>
                  <a:outerShdw blurRad="38100" dist="38100" dir="2700000" algn="tl">
                    <a:schemeClr val="bg1"/>
                  </a:outerShdw>
                </a:effectLst>
                <a:latin typeface="Century Schoolbook" panose="02040604050505020304" pitchFamily="18" charset="0"/>
              </a:rPr>
              <a:t>Prayer promises aren’t for our pleasures or </a:t>
            </a:r>
            <a:r>
              <a:rPr lang="en-US" sz="6000" b="1" i="1" dirty="0" smtClean="0">
                <a:effectLst>
                  <a:outerShdw blurRad="38100" dist="38100" dir="2700000" algn="tl">
                    <a:schemeClr val="bg1"/>
                  </a:outerShdw>
                </a:effectLst>
                <a:latin typeface="Century Schoolbook" panose="02040604050505020304" pitchFamily="18" charset="0"/>
              </a:rPr>
              <a:t>convenience</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7184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11:11-21</a:t>
            </a:r>
            <a:r>
              <a:rPr lang="en-US" sz="6000" b="1" dirty="0" smtClean="0">
                <a:effectLst>
                  <a:outerShdw blurRad="38100" dist="38100" dir="2700000" algn="tl">
                    <a:schemeClr val="bg1"/>
                  </a:outerShdw>
                </a:effectLst>
                <a:latin typeface="Century Schoolbook" panose="02040604050505020304" pitchFamily="18" charset="0"/>
              </a:rPr>
              <a:t>	</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Jesus </a:t>
            </a:r>
            <a:r>
              <a:rPr lang="en-US" sz="6000" b="1" i="1" dirty="0">
                <a:effectLst>
                  <a:outerShdw blurRad="38100" dist="38100" dir="2700000" algn="tl">
                    <a:schemeClr val="bg1"/>
                  </a:outerShdw>
                </a:effectLst>
                <a:latin typeface="Century Schoolbook" panose="02040604050505020304" pitchFamily="18" charset="0"/>
              </a:rPr>
              <a:t>entered Jerusalem and came into the temple; and after looking around at everything, He left for Bethany with the twelve, since it was already late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On </a:t>
            </a:r>
            <a:r>
              <a:rPr lang="en-US" sz="6000" b="1" i="1" dirty="0">
                <a:effectLst>
                  <a:outerShdw blurRad="38100" dist="38100" dir="2700000" algn="tl">
                    <a:schemeClr val="bg1"/>
                  </a:outerShdw>
                </a:effectLst>
                <a:latin typeface="Century Schoolbook" panose="02040604050505020304" pitchFamily="18" charset="0"/>
              </a:rPr>
              <a:t>the next day, when they had left Bethany, He became </a:t>
            </a:r>
            <a:r>
              <a:rPr lang="en-US" sz="6000" b="1" i="1" dirty="0" smtClean="0">
                <a:effectLst>
                  <a:outerShdw blurRad="38100" dist="38100" dir="2700000" algn="tl">
                    <a:schemeClr val="bg1"/>
                  </a:outerShdw>
                </a:effectLst>
                <a:latin typeface="Century Schoolbook" panose="02040604050505020304" pitchFamily="18" charset="0"/>
              </a:rPr>
              <a:t>hungry. Seeing </a:t>
            </a:r>
            <a:r>
              <a:rPr lang="en-US" sz="6000" b="1" i="1" dirty="0">
                <a:effectLst>
                  <a:outerShdw blurRad="38100" dist="38100" dir="2700000" algn="tl">
                    <a:schemeClr val="bg1"/>
                  </a:outerShdw>
                </a:effectLst>
                <a:latin typeface="Century Schoolbook" panose="02040604050505020304" pitchFamily="18" charset="0"/>
              </a:rPr>
              <a:t>at a distance a fig tree in leaf, He went to see if perhaps He would find anything on it; </a:t>
            </a:r>
          </a:p>
        </p:txBody>
      </p:sp>
    </p:spTree>
    <p:extLst>
      <p:ext uri="{BB962C8B-B14F-4D97-AF65-F5344CB8AC3E}">
        <p14:creationId xmlns:p14="http://schemas.microsoft.com/office/powerpoint/2010/main" val="377225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when He came to it, He found nothing but leaves, for it was not the season for figs</a:t>
            </a:r>
            <a:r>
              <a:rPr lang="en-US" sz="6000" b="1" i="1" dirty="0" smtClean="0">
                <a:effectLst>
                  <a:outerShdw blurRad="38100" dist="38100" dir="2700000" algn="tl">
                    <a:schemeClr val="bg1"/>
                  </a:outerShdw>
                </a:effectLst>
                <a:latin typeface="Century Schoolbook" panose="02040604050505020304" pitchFamily="18" charset="0"/>
              </a:rPr>
              <a:t>. He </a:t>
            </a:r>
            <a:r>
              <a:rPr lang="en-US" sz="6000" b="1" i="1" dirty="0">
                <a:effectLst>
                  <a:outerShdw blurRad="38100" dist="38100" dir="2700000" algn="tl">
                    <a:schemeClr val="bg1"/>
                  </a:outerShdw>
                </a:effectLst>
                <a:latin typeface="Century Schoolbook" panose="02040604050505020304" pitchFamily="18" charset="0"/>
              </a:rPr>
              <a:t>said to it, “May no one ever eat fruit from you again!” And His disciples were listening.</a:t>
            </a:r>
          </a:p>
          <a:p>
            <a:pPr marL="0" indent="0">
              <a:buNone/>
            </a:pP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89983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Then </a:t>
            </a:r>
            <a:r>
              <a:rPr lang="en-US" sz="6000" b="1" i="1" dirty="0">
                <a:effectLst>
                  <a:outerShdw blurRad="38100" dist="38100" dir="2700000" algn="tl">
                    <a:schemeClr val="bg1"/>
                  </a:outerShdw>
                </a:effectLst>
                <a:latin typeface="Century Schoolbook" panose="02040604050505020304" pitchFamily="18" charset="0"/>
              </a:rPr>
              <a:t>they came to Jerusalem. And He entered the temple and began to drive out those who were buying and selling in the temple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0248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a:effectLst>
                  <a:outerShdw blurRad="38100" dist="38100" dir="2700000" algn="tl">
                    <a:schemeClr val="bg1"/>
                  </a:outerShdw>
                </a:effectLst>
                <a:latin typeface="Century Schoolbook" panose="02040604050505020304" pitchFamily="18" charset="0"/>
              </a:rPr>
              <a:t> and overturned the tables of the money changers and the seats of those who were selling doves;</a:t>
            </a: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would not permit anyone to carry merchandise through the temple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372624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began to teach and say to them, “Is it not written, ‘My house shall be called a house of prayer for all the nations’? But you have made it a robbers’ den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85620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The </a:t>
            </a:r>
            <a:r>
              <a:rPr lang="en-US" sz="6000" b="1" i="1" dirty="0">
                <a:effectLst>
                  <a:outerShdw blurRad="38100" dist="38100" dir="2700000" algn="tl">
                    <a:schemeClr val="bg1"/>
                  </a:outerShdw>
                </a:effectLst>
                <a:latin typeface="Century Schoolbook" panose="02040604050505020304" pitchFamily="18" charset="0"/>
              </a:rPr>
              <a:t>chief priests and the scribes heard this, and began seeking how to destroy Him; for they were afraid of Him, for the whole crowd was astonished at His teaching</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77423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When </a:t>
            </a:r>
            <a:r>
              <a:rPr lang="en-US" sz="6000" b="1" i="1" dirty="0">
                <a:effectLst>
                  <a:outerShdw blurRad="38100" dist="38100" dir="2700000" algn="tl">
                    <a:schemeClr val="bg1"/>
                  </a:outerShdw>
                </a:effectLst>
                <a:latin typeface="Century Schoolbook" panose="02040604050505020304" pitchFamily="18" charset="0"/>
              </a:rPr>
              <a:t>evening came, they would go out of the city</a:t>
            </a:r>
            <a:r>
              <a:rPr lang="en-US" sz="6000" b="1" i="1" dirty="0" smtClean="0">
                <a:effectLst>
                  <a:outerShdw blurRad="38100" dist="38100" dir="2700000" algn="tl">
                    <a:schemeClr val="bg1"/>
                  </a:outerShdw>
                </a:effectLst>
                <a:latin typeface="Century Schoolbook" panose="02040604050505020304" pitchFamily="18" charset="0"/>
              </a:rPr>
              <a:t>. As </a:t>
            </a:r>
            <a:r>
              <a:rPr lang="en-US" sz="6000" b="1" i="1" dirty="0">
                <a:effectLst>
                  <a:outerShdw blurRad="38100" dist="38100" dir="2700000" algn="tl">
                    <a:schemeClr val="bg1"/>
                  </a:outerShdw>
                </a:effectLst>
                <a:latin typeface="Century Schoolbook" panose="02040604050505020304" pitchFamily="18" charset="0"/>
              </a:rPr>
              <a:t>they were passing by in the morning, they saw the fig tree withered from the roots up</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45627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79195</TotalTime>
  <Words>432</Words>
  <Application>Microsoft Office PowerPoint</Application>
  <PresentationFormat>Custom</PresentationFormat>
  <Paragraphs>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Visits the Temple</vt:lpstr>
      <vt:lpstr>The Temple</vt:lpstr>
      <vt:lpstr>Jesus Visits the Temple</vt:lpstr>
      <vt:lpstr>Jesus Cleanses the Temple</vt:lpstr>
      <vt:lpstr>Lessons from Tree and Temple</vt:lpstr>
      <vt:lpstr>PowerPoint Presentation</vt:lpstr>
      <vt:lpstr>PowerPoint Presentation</vt:lpstr>
      <vt:lpstr>Don’t Miss the MARK</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637</cp:revision>
  <cp:lastPrinted>2016-10-23T15:24:41Z</cp:lastPrinted>
  <dcterms:created xsi:type="dcterms:W3CDTF">2014-03-05T15:13:39Z</dcterms:created>
  <dcterms:modified xsi:type="dcterms:W3CDTF">2016-10-23T15:25:37Z</dcterms:modified>
</cp:coreProperties>
</file>