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92" r:id="rId3"/>
    <p:sldId id="464" r:id="rId4"/>
    <p:sldId id="466" r:id="rId5"/>
    <p:sldId id="465" r:id="rId6"/>
    <p:sldId id="451" r:id="rId7"/>
    <p:sldId id="438" r:id="rId8"/>
    <p:sldId id="462" r:id="rId9"/>
    <p:sldId id="482" r:id="rId10"/>
    <p:sldId id="483" r:id="rId11"/>
    <p:sldId id="486" r:id="rId12"/>
    <p:sldId id="487" r:id="rId13"/>
    <p:sldId id="485" r:id="rId14"/>
    <p:sldId id="488" r:id="rId15"/>
    <p:sldId id="413" r:id="rId16"/>
    <p:sldId id="489" r:id="rId17"/>
  </p:sldIdLst>
  <p:sldSz cx="14630400" cy="8229600"/>
  <p:notesSz cx="6858000" cy="9312275"/>
  <p:defaultTextStyle>
    <a:defPPr>
      <a:defRPr lang="en-US"/>
    </a:defPPr>
    <a:lvl1pPr marL="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42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13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884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5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2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799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7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6" autoAdjust="0"/>
    <p:restoredTop sz="94622" autoAdjust="0"/>
  </p:normalViewPr>
  <p:slideViewPr>
    <p:cSldViewPr>
      <p:cViewPr varScale="1">
        <p:scale>
          <a:sx n="86" d="100"/>
          <a:sy n="86" d="100"/>
        </p:scale>
        <p:origin x="-66" y="-108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B8BA-8AFB-4632-A5BC-BE4AAB3ADCA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610"/>
            <a:ext cx="5486400" cy="41902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631"/>
            <a:ext cx="2971800" cy="465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631"/>
            <a:ext cx="2971800" cy="465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560E-2BBE-45B2-AE42-697BA5F5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2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4" y="2305050"/>
            <a:ext cx="10411458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0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3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3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0" indent="0">
              <a:buNone/>
              <a:defRPr sz="4000"/>
            </a:lvl2pPr>
            <a:lvl3pPr marL="1305942" indent="0">
              <a:buNone/>
              <a:defRPr sz="3400"/>
            </a:lvl3pPr>
            <a:lvl4pPr marL="1958913" indent="0">
              <a:buNone/>
              <a:defRPr sz="2900"/>
            </a:lvl4pPr>
            <a:lvl5pPr marL="2611884" indent="0">
              <a:buNone/>
              <a:defRPr sz="2900"/>
            </a:lvl5pPr>
            <a:lvl6pPr marL="3264857" indent="0">
              <a:buNone/>
              <a:defRPr sz="2900"/>
            </a:lvl6pPr>
            <a:lvl7pPr marL="3917827" indent="0">
              <a:buNone/>
              <a:defRPr sz="2900"/>
            </a:lvl7pPr>
            <a:lvl8pPr marL="4570799" indent="0">
              <a:buNone/>
              <a:defRPr sz="2900"/>
            </a:lvl8pPr>
            <a:lvl9pPr marL="522377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3" y="6440808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4" tIns="65297" rIns="130594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4" tIns="65297" rIns="130594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9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9" indent="-489729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8" indent="-408106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8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99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7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4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1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8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5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42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13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84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5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2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99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Social/Political Trap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Key…likeness and inscription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Caesar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Tiberius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Homosexual Pedophile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Evil and treacherous</a:t>
            </a:r>
          </a:p>
          <a:p>
            <a:pPr lvl="1"/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2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Social/Political Trap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Coin Inscription</a:t>
            </a:r>
          </a:p>
          <a:p>
            <a:pPr lvl="1"/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Son of Divine Augustus</a:t>
            </a:r>
          </a:p>
          <a:p>
            <a:pPr lvl="1"/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High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Priest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acknowledged Roman rights and authority</a:t>
            </a:r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533400"/>
            <a:ext cx="13167360" cy="769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“The possession of the Roman coin…indicated…they accepted the economic system that the Roman Empire provided…those who use Caesar’s money are obliged to pay…” </a:t>
            </a:r>
            <a:r>
              <a:rPr lang="en-US" sz="4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(Stein, pg. 546)</a:t>
            </a:r>
          </a:p>
          <a:p>
            <a:pPr lvl="1"/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Spiritual Truth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Render to God what is God’s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By way of likeness </a:t>
            </a:r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(Genesis 1:26-27)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By way of inscription</a:t>
            </a:r>
          </a:p>
          <a:p>
            <a:pPr lvl="2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Matthew 23:5</a:t>
            </a:r>
          </a:p>
          <a:p>
            <a:pPr lvl="2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Jeremiah 31:33</a:t>
            </a:r>
          </a:p>
          <a:p>
            <a:pPr lvl="2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2</a:t>
            </a:r>
            <a:r>
              <a:rPr lang="en-US" sz="4800" b="1" i="1" baseline="30000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nd</a:t>
            </a:r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Corinthians 3:2-3</a:t>
            </a:r>
          </a:p>
          <a:p>
            <a:pPr lvl="1"/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Spiritual Truth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Payment is required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(cf. 12:1-12)</a:t>
            </a:r>
          </a:p>
          <a:p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Rebellion, both political and spiritual, will be squashed.</a:t>
            </a:r>
          </a:p>
          <a:p>
            <a:pPr lvl="1"/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Can’t separate faith and citizenship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Good citizenship is not based on political worthiness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God is our ruler by virtue of image and inscription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What is due God is the totality of our lives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6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Mark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12:13-17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Then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sent some of the Pharisees and Herodians to Him in order to trap Him in a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statement. They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came and said to Him, </a:t>
            </a:r>
          </a:p>
        </p:txBody>
      </p:sp>
    </p:spTree>
    <p:extLst>
      <p:ext uri="{BB962C8B-B14F-4D97-AF65-F5344CB8AC3E}">
        <p14:creationId xmlns:p14="http://schemas.microsoft.com/office/powerpoint/2010/main" val="31223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“Teacher, we know that You are truthful and defer to no one; for You are not partial to any, but teach the way of God in truth. </a:t>
            </a: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Is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it lawful to pay a poll-tax to Caesar, or not?</a:t>
            </a:r>
          </a:p>
        </p:txBody>
      </p:sp>
    </p:spTree>
    <p:extLst>
      <p:ext uri="{BB962C8B-B14F-4D97-AF65-F5344CB8AC3E}">
        <p14:creationId xmlns:p14="http://schemas.microsoft.com/office/powerpoint/2010/main" val="37722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Shall we pay or shall we not pay?” But He, knowing their hypocrisy, said to them, “Why are you testing Me? Bring Me a denarius to look at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brought one. And He said to them, “Whose likeness and inscription is this?” And they said to Him, “Caesar’s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said to them, “Render to Caesar the things that are Caesar’s, and to God the things that are God’s.” And they were amazed at Him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Main Point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Trap Jesus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Publicly discredit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Permanently destroy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Social/Political Trap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Pharisees</a:t>
            </a:r>
          </a:p>
          <a:p>
            <a:pPr lvl="1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Conservatives</a:t>
            </a:r>
          </a:p>
          <a:p>
            <a:pPr lvl="1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Resented Roman Occupation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Herodians</a:t>
            </a:r>
          </a:p>
          <a:p>
            <a:pPr lvl="1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Progressives</a:t>
            </a:r>
          </a:p>
          <a:p>
            <a:pPr lvl="1"/>
            <a:r>
              <a:rPr lang="en-US" sz="48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Collaborated with Rome</a:t>
            </a: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Social/Political Trap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Socially discredit – division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Politically discredit – rebellion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Bait…Paying taxes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issue…Was it “lawful?”</a:t>
            </a:r>
            <a:endParaRPr lang="en-US" sz="42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5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84523</TotalTime>
  <Words>361</Words>
  <Application>Microsoft Office PowerPoint</Application>
  <PresentationFormat>Custom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Main Point</vt:lpstr>
      <vt:lpstr>Social/Political Trap</vt:lpstr>
      <vt:lpstr>Social/Political Trap</vt:lpstr>
      <vt:lpstr>Social/Political Trap</vt:lpstr>
      <vt:lpstr>Social/Political Trap</vt:lpstr>
      <vt:lpstr>PowerPoint Presentation</vt:lpstr>
      <vt:lpstr>The Spiritual Truth</vt:lpstr>
      <vt:lpstr>The Spiritual Truth</vt:lpstr>
      <vt:lpstr>Don’t Miss the MARK</vt:lpstr>
      <vt:lpstr>Don’t Miss the MARK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697</cp:revision>
  <cp:lastPrinted>2016-11-13T17:13:54Z</cp:lastPrinted>
  <dcterms:created xsi:type="dcterms:W3CDTF">2014-03-05T15:13:39Z</dcterms:created>
  <dcterms:modified xsi:type="dcterms:W3CDTF">2016-11-13T17:14:29Z</dcterms:modified>
</cp:coreProperties>
</file>