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92" r:id="rId3"/>
    <p:sldId id="464" r:id="rId4"/>
    <p:sldId id="466" r:id="rId5"/>
    <p:sldId id="465" r:id="rId6"/>
    <p:sldId id="451" r:id="rId7"/>
    <p:sldId id="490" r:id="rId8"/>
    <p:sldId id="491" r:id="rId9"/>
    <p:sldId id="492" r:id="rId10"/>
    <p:sldId id="438" r:id="rId11"/>
    <p:sldId id="462" r:id="rId12"/>
    <p:sldId id="482" r:id="rId13"/>
    <p:sldId id="483" r:id="rId14"/>
    <p:sldId id="494" r:id="rId15"/>
    <p:sldId id="486" r:id="rId16"/>
    <p:sldId id="493" r:id="rId17"/>
    <p:sldId id="487" r:id="rId18"/>
    <p:sldId id="485" r:id="rId19"/>
    <p:sldId id="413" r:id="rId20"/>
    <p:sldId id="495" r:id="rId21"/>
  </p:sldIdLst>
  <p:sldSz cx="14630400" cy="8229600"/>
  <p:notesSz cx="6858000" cy="9312275"/>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94622" autoAdjust="0"/>
  </p:normalViewPr>
  <p:slideViewPr>
    <p:cSldViewPr>
      <p:cViewPr varScale="1">
        <p:scale>
          <a:sx n="89" d="100"/>
          <a:sy n="89" d="100"/>
        </p:scale>
        <p:origin x="-480" y="-102"/>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059"/>
          </a:xfrm>
          <a:prstGeom prst="rect">
            <a:avLst/>
          </a:prstGeom>
        </p:spPr>
        <p:txBody>
          <a:bodyPr vert="horz" lIns="91440" tIns="45720" rIns="91440" bIns="45720" rtlCol="0"/>
          <a:lstStyle>
            <a:lvl1pPr algn="r">
              <a:defRPr sz="1200"/>
            </a:lvl1pPr>
          </a:lstStyle>
          <a:p>
            <a:fld id="{48E7B8BA-8AFB-4632-A5BC-BE4AAB3ADCA3}" type="datetimeFigureOut">
              <a:rPr lang="en-US" smtClean="0"/>
              <a:t>11/20/2016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610"/>
            <a:ext cx="5486400" cy="41902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631"/>
            <a:ext cx="2971800" cy="46505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631"/>
            <a:ext cx="2971800" cy="465058"/>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11/20/2016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Main Point</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Trap Jesus</a:t>
            </a:r>
          </a:p>
          <a:p>
            <a:r>
              <a:rPr lang="en-US" sz="6000" b="1" i="1" dirty="0" smtClean="0">
                <a:effectLst>
                  <a:outerShdw blurRad="38100" dist="38100" dir="2700000" algn="tl">
                    <a:schemeClr val="bg1"/>
                  </a:outerShdw>
                </a:effectLst>
                <a:latin typeface="Century Schoolbook" panose="02040604050505020304" pitchFamily="18" charset="0"/>
              </a:rPr>
              <a:t>Publicly discredit</a:t>
            </a:r>
          </a:p>
          <a:p>
            <a:r>
              <a:rPr lang="en-US" sz="6000" b="1" i="1" dirty="0" smtClean="0">
                <a:effectLst>
                  <a:outerShdw blurRad="38100" dist="38100" dir="2700000" algn="tl">
                    <a:schemeClr val="bg1"/>
                  </a:outerShdw>
                </a:effectLst>
                <a:latin typeface="Century Schoolbook" panose="02040604050505020304" pitchFamily="18" charset="0"/>
              </a:rPr>
              <a:t>Permanently destroy</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3944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Theological</a:t>
            </a:r>
            <a:r>
              <a:rPr lang="en-US" sz="6500" b="1" dirty="0" smtClean="0">
                <a:effectLst>
                  <a:outerShdw blurRad="38100" dist="38100" dir="2700000" algn="tl">
                    <a:schemeClr val="bg1"/>
                  </a:outerShdw>
                </a:effectLst>
                <a:latin typeface="Century Schoolbook" panose="02040604050505020304" pitchFamily="18" charset="0"/>
              </a:rPr>
              <a:t> </a:t>
            </a:r>
            <a:r>
              <a:rPr lang="en-US" sz="6500" b="1" dirty="0" smtClean="0">
                <a:effectLst>
                  <a:outerShdw blurRad="38100" dist="38100" dir="2700000" algn="tl">
                    <a:schemeClr val="bg1"/>
                  </a:outerShdw>
                </a:effectLst>
                <a:latin typeface="Century Schoolbook" panose="02040604050505020304" pitchFamily="18" charset="0"/>
              </a:rPr>
              <a:t>Trap</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effectLst>
                  <a:outerShdw blurRad="38100" dist="38100" dir="2700000" algn="tl">
                    <a:schemeClr val="bg1"/>
                  </a:outerShdw>
                </a:effectLst>
                <a:latin typeface="Century Schoolbook" panose="02040604050505020304" pitchFamily="18" charset="0"/>
              </a:rPr>
              <a:t>Sadducees</a:t>
            </a:r>
          </a:p>
          <a:p>
            <a:r>
              <a:rPr lang="en-US" sz="5400" b="1" i="1" dirty="0" smtClean="0">
                <a:effectLst>
                  <a:outerShdw blurRad="38100" dist="38100" dir="2700000" algn="tl">
                    <a:schemeClr val="bg1"/>
                  </a:outerShdw>
                </a:effectLst>
                <a:latin typeface="Century Schoolbook" panose="02040604050505020304" pitchFamily="18" charset="0"/>
              </a:rPr>
              <a:t>Only held the Pentateuch as authoritative</a:t>
            </a:r>
          </a:p>
          <a:p>
            <a:r>
              <a:rPr lang="en-US" sz="5400" b="1" i="1" dirty="0" smtClean="0">
                <a:effectLst>
                  <a:outerShdw blurRad="38100" dist="38100" dir="2700000" algn="tl">
                    <a:schemeClr val="bg1"/>
                  </a:outerShdw>
                </a:effectLst>
                <a:latin typeface="Century Schoolbook" panose="02040604050505020304" pitchFamily="18" charset="0"/>
              </a:rPr>
              <a:t>Denied idea of a resurrection or afterlife</a:t>
            </a:r>
          </a:p>
          <a:p>
            <a:r>
              <a:rPr lang="en-US" sz="5400" b="1" i="1" dirty="0" smtClean="0">
                <a:effectLst>
                  <a:outerShdw blurRad="38100" dist="38100" dir="2700000" algn="tl">
                    <a:schemeClr val="bg1"/>
                  </a:outerShdw>
                </a:effectLst>
                <a:latin typeface="Century Schoolbook" panose="02040604050505020304" pitchFamily="18" charset="0"/>
              </a:rPr>
              <a:t>Denied the existence of angels</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765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Theological </a:t>
            </a:r>
            <a:r>
              <a:rPr lang="en-US" sz="6500" b="1" dirty="0" smtClean="0">
                <a:effectLst>
                  <a:outerShdw blurRad="38100" dist="38100" dir="2700000" algn="tl">
                    <a:schemeClr val="bg1"/>
                  </a:outerShdw>
                </a:effectLst>
                <a:latin typeface="Century Schoolbook" panose="02040604050505020304" pitchFamily="18" charset="0"/>
              </a:rPr>
              <a:t>Trap</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Theologically</a:t>
            </a:r>
            <a:r>
              <a:rPr lang="en-US" sz="6000" b="1" i="1" dirty="0" smtClean="0">
                <a:effectLst>
                  <a:outerShdw blurRad="38100" dist="38100" dir="2700000" algn="tl">
                    <a:schemeClr val="bg1"/>
                  </a:outerShdw>
                </a:effectLst>
                <a:latin typeface="Century Schoolbook" panose="02040604050505020304" pitchFamily="18" charset="0"/>
              </a:rPr>
              <a:t> </a:t>
            </a:r>
            <a:r>
              <a:rPr lang="en-US" sz="6000" b="1" i="1" dirty="0" smtClean="0">
                <a:effectLst>
                  <a:outerShdw blurRad="38100" dist="38100" dir="2700000" algn="tl">
                    <a:schemeClr val="bg1"/>
                  </a:outerShdw>
                </a:effectLst>
                <a:latin typeface="Century Schoolbook" panose="02040604050505020304" pitchFamily="18" charset="0"/>
              </a:rPr>
              <a:t>discredit – </a:t>
            </a:r>
            <a:r>
              <a:rPr lang="en-US" sz="6000" b="1" i="1" dirty="0" smtClean="0">
                <a:effectLst>
                  <a:outerShdw blurRad="38100" dist="38100" dir="2700000" algn="tl">
                    <a:schemeClr val="bg1"/>
                  </a:outerShdw>
                </a:effectLst>
                <a:latin typeface="Century Schoolbook" panose="02040604050505020304" pitchFamily="18" charset="0"/>
              </a:rPr>
              <a:t>look foolish</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The Bait…the Resurrection</a:t>
            </a:r>
          </a:p>
          <a:p>
            <a:pPr lvl="1"/>
            <a:r>
              <a:rPr lang="en-US" sz="5400" b="1" i="1" dirty="0" smtClean="0">
                <a:effectLst>
                  <a:outerShdw blurRad="38100" dist="38100" dir="2700000" algn="tl">
                    <a:schemeClr val="bg1"/>
                  </a:outerShdw>
                </a:effectLst>
                <a:latin typeface="Century Schoolbook" panose="02040604050505020304" pitchFamily="18" charset="0"/>
              </a:rPr>
              <a:t>A currently common theme</a:t>
            </a:r>
          </a:p>
          <a:p>
            <a:pPr lvl="1"/>
            <a:r>
              <a:rPr lang="en-US" sz="5400" b="1" i="1" dirty="0" smtClean="0">
                <a:effectLst>
                  <a:outerShdw blurRad="38100" dist="38100" dir="2700000" algn="tl">
                    <a:schemeClr val="bg1"/>
                  </a:outerShdw>
                </a:effectLst>
                <a:latin typeface="Century Schoolbook" panose="02040604050505020304" pitchFamily="18" charset="0"/>
              </a:rPr>
              <a:t>A critical concept</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408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Theological Trap</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a:effectLst>
                  <a:outerShdw blurRad="38100" dist="38100" dir="2700000" algn="tl">
                    <a:schemeClr val="bg1"/>
                  </a:outerShdw>
                </a:effectLst>
                <a:latin typeface="Century Schoolbook" panose="02040604050505020304" pitchFamily="18" charset="0"/>
              </a:rPr>
              <a:t>The issue…not possible</a:t>
            </a:r>
          </a:p>
          <a:p>
            <a:pPr lvl="1"/>
            <a:r>
              <a:rPr lang="en-US" sz="5400" b="1" i="1" dirty="0">
                <a:effectLst>
                  <a:outerShdw blurRad="38100" dist="38100" dir="2700000" algn="tl">
                    <a:schemeClr val="bg1"/>
                  </a:outerShdw>
                </a:effectLst>
                <a:latin typeface="Century Schoolbook" panose="02040604050505020304" pitchFamily="18" charset="0"/>
              </a:rPr>
              <a:t>Intellectually silly</a:t>
            </a:r>
          </a:p>
          <a:p>
            <a:pPr lvl="1"/>
            <a:r>
              <a:rPr lang="en-US" sz="5400" b="1" i="1" dirty="0">
                <a:effectLst>
                  <a:outerShdw blurRad="38100" dist="38100" dir="2700000" algn="tl">
                    <a:schemeClr val="bg1"/>
                  </a:outerShdw>
                </a:effectLst>
                <a:latin typeface="Century Schoolbook" panose="02040604050505020304" pitchFamily="18" charset="0"/>
              </a:rPr>
              <a:t>Theologically </a:t>
            </a:r>
            <a:r>
              <a:rPr lang="en-US" sz="5400" b="1" i="1" dirty="0" smtClean="0">
                <a:effectLst>
                  <a:outerShdw blurRad="38100" dist="38100" dir="2700000" algn="tl">
                    <a:schemeClr val="bg1"/>
                  </a:outerShdw>
                </a:effectLst>
                <a:latin typeface="Century Schoolbook" panose="02040604050505020304" pitchFamily="18" charset="0"/>
              </a:rPr>
              <a:t>irresponsible</a:t>
            </a:r>
            <a:endParaRPr lang="en-US" sz="54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Bible-truths misapplied</a:t>
            </a:r>
          </a:p>
          <a:p>
            <a:pPr lvl="1"/>
            <a:r>
              <a:rPr lang="en-US" sz="4800" b="1" i="1" dirty="0" smtClean="0">
                <a:effectLst>
                  <a:outerShdw blurRad="38100" dist="38100" dir="2700000" algn="tl">
                    <a:schemeClr val="bg1"/>
                  </a:outerShdw>
                </a:effectLst>
                <a:latin typeface="Century Schoolbook" panose="02040604050505020304" pitchFamily="18" charset="0"/>
              </a:rPr>
              <a:t>Genesis 38</a:t>
            </a:r>
          </a:p>
          <a:p>
            <a:pPr lvl="1"/>
            <a:r>
              <a:rPr lang="en-US" sz="4800" b="1" i="1" dirty="0" smtClean="0">
                <a:effectLst>
                  <a:outerShdw blurRad="38100" dist="38100" dir="2700000" algn="tl">
                    <a:schemeClr val="bg1"/>
                  </a:outerShdw>
                </a:effectLst>
                <a:latin typeface="Century Schoolbook" panose="02040604050505020304" pitchFamily="18" charset="0"/>
              </a:rPr>
              <a:t>Deuteronomy 25</a:t>
            </a:r>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793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Theological Trap</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goal…hopelessness</a:t>
            </a:r>
          </a:p>
          <a:p>
            <a:endParaRPr lang="en-US" sz="6000" b="1" i="1" dirty="0">
              <a:effectLst>
                <a:outerShdw blurRad="38100" dist="38100" dir="2700000" algn="tl">
                  <a:schemeClr val="bg1"/>
                </a:outerShdw>
              </a:effectLst>
              <a:latin typeface="Century Schoolbook" panose="02040604050505020304" pitchFamily="18" charset="0"/>
            </a:endParaRPr>
          </a:p>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When people have no hope they have no reason to be faithful and obedient.</a:t>
            </a:r>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606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Answer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You are mistaken</a:t>
            </a:r>
          </a:p>
          <a:p>
            <a:pPr lvl="1"/>
            <a:r>
              <a:rPr lang="en-US" sz="5400" b="1" i="1" dirty="0" smtClean="0">
                <a:effectLst>
                  <a:outerShdw blurRad="38100" dist="38100" dir="2700000" algn="tl">
                    <a:schemeClr val="bg1"/>
                  </a:outerShdw>
                </a:effectLst>
                <a:latin typeface="Century Schoolbook" panose="02040604050505020304" pitchFamily="18" charset="0"/>
              </a:rPr>
              <a:t>Wandered</a:t>
            </a:r>
          </a:p>
          <a:p>
            <a:pPr lvl="1"/>
            <a:r>
              <a:rPr lang="en-US" sz="5400" b="1" i="1" dirty="0" smtClean="0">
                <a:effectLst>
                  <a:outerShdw blurRad="38100" dist="38100" dir="2700000" algn="tl">
                    <a:schemeClr val="bg1"/>
                  </a:outerShdw>
                </a:effectLst>
                <a:latin typeface="Century Schoolbook" panose="02040604050505020304" pitchFamily="18" charset="0"/>
              </a:rPr>
              <a:t>Led astray</a:t>
            </a:r>
          </a:p>
          <a:p>
            <a:r>
              <a:rPr lang="en-US" sz="6000" b="1" i="1" dirty="0" smtClean="0">
                <a:effectLst>
                  <a:outerShdw blurRad="38100" dist="38100" dir="2700000" algn="tl">
                    <a:schemeClr val="bg1"/>
                  </a:outerShdw>
                </a:effectLst>
                <a:latin typeface="Century Schoolbook" panose="02040604050505020304" pitchFamily="18" charset="0"/>
              </a:rPr>
              <a:t>You are ignorant</a:t>
            </a:r>
          </a:p>
          <a:p>
            <a:pPr lvl="1"/>
            <a:r>
              <a:rPr lang="en-US" sz="5400" b="1" i="1" dirty="0" smtClean="0">
                <a:effectLst>
                  <a:outerShdw blurRad="38100" dist="38100" dir="2700000" algn="tl">
                    <a:schemeClr val="bg1"/>
                  </a:outerShdw>
                </a:effectLst>
                <a:latin typeface="Century Schoolbook" panose="02040604050505020304" pitchFamily="18" charset="0"/>
              </a:rPr>
              <a:t>You have facts</a:t>
            </a:r>
          </a:p>
          <a:p>
            <a:pPr lvl="1"/>
            <a:r>
              <a:rPr lang="en-US" sz="5400" b="1" i="1" dirty="0" smtClean="0">
                <a:effectLst>
                  <a:outerShdw blurRad="38100" dist="38100" dir="2700000" algn="tl">
                    <a:schemeClr val="bg1"/>
                  </a:outerShdw>
                </a:effectLst>
                <a:latin typeface="Century Schoolbook" panose="02040604050505020304" pitchFamily="18" charset="0"/>
              </a:rPr>
              <a:t>You have no insight</a:t>
            </a:r>
            <a:endParaRPr lang="en-US" sz="54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8611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Answer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Regarding the power of God</a:t>
            </a:r>
          </a:p>
          <a:p>
            <a:pPr lvl="1"/>
            <a:r>
              <a:rPr lang="en-US" sz="5400" b="1" i="1" dirty="0" smtClean="0">
                <a:effectLst>
                  <a:outerShdw blurRad="38100" dist="38100" dir="2700000" algn="tl">
                    <a:schemeClr val="bg1"/>
                  </a:outerShdw>
                </a:effectLst>
                <a:latin typeface="Century Schoolbook" panose="02040604050505020304" pitchFamily="18" charset="0"/>
              </a:rPr>
              <a:t>Earthly life is different than heavenly life</a:t>
            </a:r>
          </a:p>
          <a:p>
            <a:pPr lvl="1"/>
            <a:r>
              <a:rPr lang="en-US" sz="5400" b="1" i="1" dirty="0" smtClean="0">
                <a:effectLst>
                  <a:outerShdw blurRad="38100" dist="38100" dir="2700000" algn="tl">
                    <a:schemeClr val="bg1"/>
                  </a:outerShdw>
                </a:effectLst>
                <a:latin typeface="Century Schoolbook" panose="02040604050505020304" pitchFamily="18" charset="0"/>
              </a:rPr>
              <a:t>Earthly purpose is temporal</a:t>
            </a:r>
          </a:p>
          <a:p>
            <a:pPr lvl="1"/>
            <a:r>
              <a:rPr lang="en-US" sz="5400" b="1" i="1" dirty="0" smtClean="0">
                <a:effectLst>
                  <a:outerShdw blurRad="38100" dist="38100" dir="2700000" algn="tl">
                    <a:schemeClr val="bg1"/>
                  </a:outerShdw>
                </a:effectLst>
                <a:latin typeface="Century Schoolbook" panose="02040604050505020304" pitchFamily="18" charset="0"/>
              </a:rPr>
              <a:t>Resurrected life is a transformed life</a:t>
            </a:r>
          </a:p>
          <a:p>
            <a:pPr lvl="1"/>
            <a:endParaRPr lang="en-US" sz="54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608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533400"/>
            <a:ext cx="13167360" cy="7696200"/>
          </a:xfrm>
        </p:spPr>
        <p:txBody>
          <a:bodyPr>
            <a:normAutofit/>
          </a:bodyPr>
          <a:lstStyle/>
          <a:p>
            <a:pPr marL="0" indent="0" algn="ctr">
              <a:buNone/>
            </a:pPr>
            <a:endParaRPr lang="en-US" sz="6000" b="1" i="1" dirty="0" smtClean="0">
              <a:effectLst>
                <a:outerShdw blurRad="38100" dist="38100" dir="2700000" algn="tl">
                  <a:schemeClr val="bg1"/>
                </a:outerShdw>
              </a:effectLst>
              <a:latin typeface="Century Schoolbook" panose="02040604050505020304" pitchFamily="18" charset="0"/>
            </a:endParaRPr>
          </a:p>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The resurrected life is not a prolonged earthly life but life in an entirely new dimension.” </a:t>
            </a:r>
            <a:r>
              <a:rPr lang="en-US" sz="4000" b="1" i="1" dirty="0">
                <a:effectLst>
                  <a:outerShdw blurRad="38100" dist="38100" dir="2700000" algn="tl">
                    <a:schemeClr val="bg1"/>
                  </a:outerShdw>
                </a:effectLst>
                <a:latin typeface="Century Schoolbook" panose="02040604050505020304" pitchFamily="18" charset="0"/>
              </a:rPr>
              <a:t>(Edwards, pg. </a:t>
            </a:r>
            <a:r>
              <a:rPr lang="en-US" sz="4000" b="1" i="1" dirty="0" smtClean="0">
                <a:effectLst>
                  <a:outerShdw blurRad="38100" dist="38100" dir="2700000" algn="tl">
                    <a:schemeClr val="bg1"/>
                  </a:outerShdw>
                </a:effectLst>
                <a:latin typeface="Century Schoolbook" panose="02040604050505020304" pitchFamily="18" charset="0"/>
              </a:rPr>
              <a:t>366</a:t>
            </a:r>
            <a:r>
              <a:rPr lang="en-US" sz="4000" b="1" i="1" dirty="0">
                <a:effectLst>
                  <a:outerShdw blurRad="38100" dist="38100" dir="2700000" algn="tl">
                    <a:schemeClr val="bg1"/>
                  </a:outerShdw>
                </a:effectLst>
                <a:latin typeface="Century Schoolbook" panose="02040604050505020304" pitchFamily="18" charset="0"/>
              </a:rPr>
              <a:t>)</a:t>
            </a:r>
            <a:endParaRPr lang="en-US" sz="40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08992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Answer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About the Bible</a:t>
            </a:r>
          </a:p>
          <a:p>
            <a:r>
              <a:rPr lang="en-US" sz="6000" b="1" i="1" dirty="0" smtClean="0">
                <a:effectLst>
                  <a:outerShdw blurRad="38100" dist="38100" dir="2700000" algn="tl">
                    <a:schemeClr val="bg1"/>
                  </a:outerShdw>
                </a:effectLst>
                <a:latin typeface="Century Schoolbook" panose="02040604050505020304" pitchFamily="18" charset="0"/>
              </a:rPr>
              <a:t>They could recite facts</a:t>
            </a:r>
          </a:p>
          <a:p>
            <a:r>
              <a:rPr lang="en-US" sz="6000" b="1" i="1" dirty="0" smtClean="0">
                <a:effectLst>
                  <a:outerShdw blurRad="38100" dist="38100" dir="2700000" algn="tl">
                    <a:schemeClr val="bg1"/>
                  </a:outerShdw>
                </a:effectLst>
                <a:latin typeface="Century Schoolbook" panose="02040604050505020304" pitchFamily="18" charset="0"/>
              </a:rPr>
              <a:t>They didn’t understand</a:t>
            </a:r>
          </a:p>
          <a:p>
            <a:r>
              <a:rPr lang="en-US" sz="6000" b="1" i="1" dirty="0" smtClean="0">
                <a:effectLst>
                  <a:outerShdw blurRad="38100" dist="38100" dir="2700000" algn="tl">
                    <a:schemeClr val="bg1"/>
                  </a:outerShdw>
                </a:effectLst>
                <a:latin typeface="Century Schoolbook" panose="02040604050505020304" pitchFamily="18" charset="0"/>
              </a:rPr>
              <a:t>The key… “is” versus “was”</a:t>
            </a:r>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9644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enemy will try to discredit you by making you look silly.</a:t>
            </a:r>
          </a:p>
          <a:p>
            <a:r>
              <a:rPr lang="en-US" sz="6000" b="1" i="1" dirty="0" smtClean="0">
                <a:effectLst>
                  <a:outerShdw blurRad="38100" dist="38100" dir="2700000" algn="tl">
                    <a:schemeClr val="bg1"/>
                  </a:outerShdw>
                </a:effectLst>
                <a:latin typeface="Century Schoolbook" panose="02040604050505020304" pitchFamily="18" charset="0"/>
              </a:rPr>
              <a:t>Knowledge doesn’t always yield understanding.</a:t>
            </a:r>
          </a:p>
          <a:p>
            <a:r>
              <a:rPr lang="en-US" sz="6000" b="1" i="1" dirty="0" smtClean="0">
                <a:effectLst>
                  <a:outerShdw blurRad="38100" dist="38100" dir="2700000" algn="tl">
                    <a:schemeClr val="bg1"/>
                  </a:outerShdw>
                </a:effectLst>
                <a:latin typeface="Century Schoolbook" panose="02040604050505020304" pitchFamily="18" charset="0"/>
              </a:rPr>
              <a:t>Beware </a:t>
            </a:r>
            <a:r>
              <a:rPr lang="en-US" sz="6000" b="1" i="1" dirty="0" smtClean="0">
                <a:effectLst>
                  <a:outerShdw blurRad="38100" dist="38100" dir="2700000" algn="tl">
                    <a:schemeClr val="bg1"/>
                  </a:outerShdw>
                </a:effectLst>
                <a:latin typeface="Century Schoolbook" panose="02040604050505020304" pitchFamily="18" charset="0"/>
              </a:rPr>
              <a:t>“The </a:t>
            </a:r>
            <a:r>
              <a:rPr lang="en-US" sz="6000" b="1" i="1" dirty="0" smtClean="0">
                <a:effectLst>
                  <a:outerShdw blurRad="38100" dist="38100" dir="2700000" algn="tl">
                    <a:schemeClr val="bg1"/>
                  </a:outerShdw>
                </a:effectLst>
                <a:latin typeface="Century Schoolbook" panose="02040604050505020304" pitchFamily="18" charset="0"/>
              </a:rPr>
              <a:t>Bible</a:t>
            </a:r>
            <a:r>
              <a:rPr lang="en-US" sz="6000" b="1" i="1" dirty="0">
                <a:effectLst>
                  <a:outerShdw blurRad="38100" dist="38100" dir="2700000" algn="tl">
                    <a:schemeClr val="bg1"/>
                  </a:outerShdw>
                </a:effectLst>
                <a:latin typeface="Century Schoolbook" panose="02040604050505020304" pitchFamily="18" charset="0"/>
              </a:rPr>
              <a:t> </a:t>
            </a:r>
            <a:r>
              <a:rPr lang="en-US" sz="6000" b="1" i="1" dirty="0" smtClean="0">
                <a:effectLst>
                  <a:outerShdw blurRad="38100" dist="38100" dir="2700000" algn="tl">
                    <a:schemeClr val="bg1"/>
                  </a:outerShdw>
                </a:effectLst>
                <a:latin typeface="Century Schoolbook" panose="02040604050505020304" pitchFamily="18" charset="0"/>
              </a:rPr>
              <a:t>says…”</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pPr lvl="1"/>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045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12:18-27</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Some </a:t>
            </a:r>
            <a:r>
              <a:rPr lang="en-US" sz="6000" b="1" i="1" dirty="0">
                <a:effectLst>
                  <a:outerShdw blurRad="38100" dist="38100" dir="2700000" algn="tl">
                    <a:schemeClr val="bg1"/>
                  </a:outerShdw>
                </a:effectLst>
                <a:latin typeface="Century Schoolbook" panose="02040604050505020304" pitchFamily="18" charset="0"/>
              </a:rPr>
              <a:t>Sadducees (who say that there is no resurrection) came to Jesus, and began questioning Him, saying</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goal </a:t>
            </a:r>
            <a:r>
              <a:rPr lang="en-US" sz="6000" b="1" i="1" smtClean="0">
                <a:effectLst>
                  <a:outerShdw blurRad="38100" dist="38100" dir="2700000" algn="tl">
                    <a:schemeClr val="bg1"/>
                  </a:outerShdw>
                </a:effectLst>
                <a:latin typeface="Century Schoolbook" panose="02040604050505020304" pitchFamily="18" charset="0"/>
              </a:rPr>
              <a:t>is hopelessness.</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pPr lvl="1"/>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251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Teacher, Moses wrote for us that if a man’s brother dies and leaves behind a wife and leaves no child, his brother should marry the wife and raise up children to his brother</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77225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There were seven brothers; and the first took a wife, and died leaving no children</a:t>
            </a:r>
            <a:r>
              <a:rPr lang="en-US" sz="6000" b="1" i="1" dirty="0" smtClean="0">
                <a:effectLst>
                  <a:outerShdw blurRad="38100" dist="38100" dir="2700000" algn="tl">
                    <a:schemeClr val="bg1"/>
                  </a:outerShdw>
                </a:effectLst>
                <a:latin typeface="Century Schoolbook" panose="02040604050505020304" pitchFamily="18" charset="0"/>
              </a:rPr>
              <a:t>. “The </a:t>
            </a:r>
            <a:r>
              <a:rPr lang="en-US" sz="6000" b="1" i="1" dirty="0">
                <a:effectLst>
                  <a:outerShdw blurRad="38100" dist="38100" dir="2700000" algn="tl">
                    <a:schemeClr val="bg1"/>
                  </a:outerShdw>
                </a:effectLst>
                <a:latin typeface="Century Schoolbook" panose="02040604050505020304" pitchFamily="18" charset="0"/>
              </a:rPr>
              <a:t>second one married her, and died leaving behind no children; and the third likewise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89983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so all seven left no children. Last of all the woman died also</a:t>
            </a:r>
            <a:r>
              <a:rPr lang="en-US" sz="6000" b="1" i="1" dirty="0" smtClean="0">
                <a:effectLst>
                  <a:outerShdw blurRad="38100" dist="38100" dir="2700000" algn="tl">
                    <a:schemeClr val="bg1"/>
                  </a:outerShdw>
                </a:effectLst>
                <a:latin typeface="Century Schoolbook" panose="02040604050505020304" pitchFamily="18" charset="0"/>
              </a:rPr>
              <a:t>. “In </a:t>
            </a:r>
            <a:r>
              <a:rPr lang="en-US" sz="6000" b="1" i="1" dirty="0">
                <a:effectLst>
                  <a:outerShdw blurRad="38100" dist="38100" dir="2700000" algn="tl">
                    <a:schemeClr val="bg1"/>
                  </a:outerShdw>
                </a:effectLst>
                <a:latin typeface="Century Schoolbook" panose="02040604050505020304" pitchFamily="18" charset="0"/>
              </a:rPr>
              <a:t>the resurrection, when they rise again, which one’s wife will she be? For all seven had married her</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0248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Jesus </a:t>
            </a:r>
            <a:r>
              <a:rPr lang="en-US" sz="6000" b="1" i="1" dirty="0">
                <a:effectLst>
                  <a:outerShdw blurRad="38100" dist="38100" dir="2700000" algn="tl">
                    <a:schemeClr val="bg1"/>
                  </a:outerShdw>
                </a:effectLst>
                <a:latin typeface="Century Schoolbook" panose="02040604050505020304" pitchFamily="18" charset="0"/>
              </a:rPr>
              <a:t>said to them, “Is this not the reason you are mistaken, that you do not understand the Scriptures or the power of God</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372624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For when they rise from the dead, they neither marry nor are given in marriage, but are like angels in heaven</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39052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But regarding the fact that the dead rise again, have you not read in the book of Moses, in the passage about the burning bush, how God spoke to him, saying, ‘I am the God of Abraham, and the God of Isaac, and the God of Jacob</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362349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He is not the God of the dead, but of the living; you are greatly mistaken</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729994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84621</TotalTime>
  <Words>477</Words>
  <Application>Microsoft Office PowerPoint</Application>
  <PresentationFormat>Custom</PresentationFormat>
  <Paragraphs>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Main Point</vt:lpstr>
      <vt:lpstr>Theological Trap</vt:lpstr>
      <vt:lpstr>Theological Trap</vt:lpstr>
      <vt:lpstr>Theological Trap</vt:lpstr>
      <vt:lpstr>Theological Trap</vt:lpstr>
      <vt:lpstr>The Answer</vt:lpstr>
      <vt:lpstr>The Answer</vt:lpstr>
      <vt:lpstr>PowerPoint Presentation</vt:lpstr>
      <vt:lpstr>The Answer</vt:lpstr>
      <vt:lpstr>Don’t Miss the MARK</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719</cp:revision>
  <cp:lastPrinted>2016-11-13T17:13:54Z</cp:lastPrinted>
  <dcterms:created xsi:type="dcterms:W3CDTF">2014-03-05T15:13:39Z</dcterms:created>
  <dcterms:modified xsi:type="dcterms:W3CDTF">2016-11-20T17:11:54Z</dcterms:modified>
</cp:coreProperties>
</file>