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92" r:id="rId3"/>
    <p:sldId id="464" r:id="rId4"/>
    <p:sldId id="466" r:id="rId5"/>
    <p:sldId id="465" r:id="rId6"/>
    <p:sldId id="451" r:id="rId7"/>
    <p:sldId id="490" r:id="rId8"/>
    <p:sldId id="438" r:id="rId9"/>
    <p:sldId id="462" r:id="rId10"/>
    <p:sldId id="482" r:id="rId11"/>
    <p:sldId id="496" r:id="rId12"/>
    <p:sldId id="497" r:id="rId13"/>
    <p:sldId id="483" r:id="rId14"/>
    <p:sldId id="498" r:id="rId15"/>
    <p:sldId id="494" r:id="rId16"/>
    <p:sldId id="499" r:id="rId17"/>
    <p:sldId id="413" r:id="rId18"/>
  </p:sldIdLst>
  <p:sldSz cx="14630400" cy="8229600"/>
  <p:notesSz cx="6858000" cy="9312275"/>
  <p:defaultText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6" autoAdjust="0"/>
    <p:restoredTop sz="94622" autoAdjust="0"/>
  </p:normalViewPr>
  <p:slideViewPr>
    <p:cSldViewPr>
      <p:cViewPr varScale="1">
        <p:scale>
          <a:sx n="89" d="100"/>
          <a:sy n="89" d="100"/>
        </p:scale>
        <p:origin x="-480" y="-102"/>
      </p:cViewPr>
      <p:guideLst>
        <p:guide orient="horz" pos="2592"/>
        <p:guide pos="46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5059"/>
          </a:xfrm>
          <a:prstGeom prst="rect">
            <a:avLst/>
          </a:prstGeom>
        </p:spPr>
        <p:txBody>
          <a:bodyPr vert="horz" lIns="91440" tIns="45720" rIns="91440" bIns="45720" rtlCol="0"/>
          <a:lstStyle>
            <a:lvl1pPr algn="r">
              <a:defRPr sz="1200"/>
            </a:lvl1pPr>
          </a:lstStyle>
          <a:p>
            <a:fld id="{48E7B8BA-8AFB-4632-A5BC-BE4AAB3ADCA3}" type="datetimeFigureOut">
              <a:rPr lang="en-US" smtClean="0"/>
              <a:t>11/27/2016</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610"/>
            <a:ext cx="5486400" cy="41902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631"/>
            <a:ext cx="2971800" cy="46505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631"/>
            <a:ext cx="2971800" cy="465058"/>
          </a:xfrm>
          <a:prstGeom prst="rect">
            <a:avLst/>
          </a:prstGeom>
        </p:spPr>
        <p:txBody>
          <a:bodyPr vert="horz" lIns="91440" tIns="45720" rIns="91440" bIns="45720" rtlCol="0" anchor="b"/>
          <a:lstStyle>
            <a:lvl1pPr algn="r">
              <a:defRPr sz="1200"/>
            </a:lvl1pPr>
          </a:lstStyle>
          <a:p>
            <a:fld id="{5DB3560E-2BBE-45B2-AE42-697BA5F5AA0C}" type="slidenum">
              <a:rPr lang="en-US" smtClean="0"/>
              <a:t>‹#›</a:t>
            </a:fld>
            <a:endParaRPr lang="en-US"/>
          </a:p>
        </p:txBody>
      </p:sp>
    </p:spTree>
    <p:extLst>
      <p:ext uri="{BB962C8B-B14F-4D97-AF65-F5344CB8AC3E}">
        <p14:creationId xmlns:p14="http://schemas.microsoft.com/office/powerpoint/2010/main" val="114264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1" y="4663440"/>
            <a:ext cx="10241280" cy="2103120"/>
          </a:xfrm>
        </p:spPr>
        <p:txBody>
          <a:bodyPr/>
          <a:lstStyle>
            <a:lvl1pPr marL="0" indent="0" algn="ctr">
              <a:buNone/>
              <a:defRPr>
                <a:solidFill>
                  <a:schemeClr val="tx1">
                    <a:tint val="75000"/>
                  </a:schemeClr>
                </a:solidFill>
              </a:defRPr>
            </a:lvl1pPr>
            <a:lvl2pPr marL="652970" indent="0" algn="ctr">
              <a:buNone/>
              <a:defRPr>
                <a:solidFill>
                  <a:schemeClr val="tx1">
                    <a:tint val="75000"/>
                  </a:schemeClr>
                </a:solidFill>
              </a:defRPr>
            </a:lvl2pPr>
            <a:lvl3pPr marL="1305942" indent="0" algn="ctr">
              <a:buNone/>
              <a:defRPr>
                <a:solidFill>
                  <a:schemeClr val="tx1">
                    <a:tint val="75000"/>
                  </a:schemeClr>
                </a:solidFill>
              </a:defRPr>
            </a:lvl3pPr>
            <a:lvl4pPr marL="1958913" indent="0" algn="ctr">
              <a:buNone/>
              <a:defRPr>
                <a:solidFill>
                  <a:schemeClr val="tx1">
                    <a:tint val="75000"/>
                  </a:schemeClr>
                </a:solidFill>
              </a:defRPr>
            </a:lvl4pPr>
            <a:lvl5pPr marL="2611884" indent="0" algn="ctr">
              <a:buNone/>
              <a:defRPr>
                <a:solidFill>
                  <a:schemeClr val="tx1">
                    <a:tint val="75000"/>
                  </a:schemeClr>
                </a:solidFill>
              </a:defRPr>
            </a:lvl5pPr>
            <a:lvl6pPr marL="3264857" indent="0" algn="ctr">
              <a:buNone/>
              <a:defRPr>
                <a:solidFill>
                  <a:schemeClr val="tx1">
                    <a:tint val="75000"/>
                  </a:schemeClr>
                </a:solidFill>
              </a:defRPr>
            </a:lvl6pPr>
            <a:lvl7pPr marL="3917827" indent="0" algn="ctr">
              <a:buNone/>
              <a:defRPr>
                <a:solidFill>
                  <a:schemeClr val="tx1">
                    <a:tint val="75000"/>
                  </a:schemeClr>
                </a:solidFill>
              </a:defRPr>
            </a:lvl7pPr>
            <a:lvl8pPr marL="4570799" indent="0" algn="ctr">
              <a:buNone/>
              <a:defRPr>
                <a:solidFill>
                  <a:schemeClr val="tx1">
                    <a:tint val="75000"/>
                  </a:schemeClr>
                </a:solidFill>
              </a:defRPr>
            </a:lvl8pPr>
            <a:lvl9pPr marL="52237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28534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94951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2"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5"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6562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9394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2970" indent="0">
              <a:buNone/>
              <a:defRPr sz="2600">
                <a:solidFill>
                  <a:schemeClr val="tx1">
                    <a:tint val="75000"/>
                  </a:schemeClr>
                </a:solidFill>
              </a:defRPr>
            </a:lvl2pPr>
            <a:lvl3pPr marL="1305942" indent="0">
              <a:buNone/>
              <a:defRPr sz="2300">
                <a:solidFill>
                  <a:schemeClr val="tx1">
                    <a:tint val="75000"/>
                  </a:schemeClr>
                </a:solidFill>
              </a:defRPr>
            </a:lvl3pPr>
            <a:lvl4pPr marL="1958913" indent="0">
              <a:buNone/>
              <a:defRPr sz="2000">
                <a:solidFill>
                  <a:schemeClr val="tx1">
                    <a:tint val="75000"/>
                  </a:schemeClr>
                </a:solidFill>
              </a:defRPr>
            </a:lvl4pPr>
            <a:lvl5pPr marL="2611884" indent="0">
              <a:buNone/>
              <a:defRPr sz="2000">
                <a:solidFill>
                  <a:schemeClr val="tx1">
                    <a:tint val="75000"/>
                  </a:schemeClr>
                </a:solidFill>
              </a:defRPr>
            </a:lvl5pPr>
            <a:lvl6pPr marL="3264857" indent="0">
              <a:buNone/>
              <a:defRPr sz="2000">
                <a:solidFill>
                  <a:schemeClr val="tx1">
                    <a:tint val="75000"/>
                  </a:schemeClr>
                </a:solidFill>
              </a:defRPr>
            </a:lvl6pPr>
            <a:lvl7pPr marL="3917827" indent="0">
              <a:buNone/>
              <a:defRPr sz="2000">
                <a:solidFill>
                  <a:schemeClr val="tx1">
                    <a:tint val="75000"/>
                  </a:schemeClr>
                </a:solidFill>
              </a:defRPr>
            </a:lvl7pPr>
            <a:lvl8pPr marL="4570799" indent="0">
              <a:buNone/>
              <a:defRPr sz="2000">
                <a:solidFill>
                  <a:schemeClr val="tx1">
                    <a:tint val="75000"/>
                  </a:schemeClr>
                </a:solidFill>
              </a:defRPr>
            </a:lvl8pPr>
            <a:lvl9pPr marL="522377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FA700-B046-472D-ABA4-125BB5010B49}"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89856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4" y="2305050"/>
            <a:ext cx="10411458"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3"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FA700-B046-472D-ABA4-125BB5010B49}"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398928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2" y="1842136"/>
            <a:ext cx="646430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2" y="2609850"/>
            <a:ext cx="646430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6"/>
            <a:ext cx="646684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2" y="2609850"/>
            <a:ext cx="646684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FA700-B046-472D-ABA4-125BB5010B49}" type="datetimeFigureOut">
              <a:rPr lang="en-US" smtClean="0"/>
              <a:t>11/27/2016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8042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FA700-B046-472D-ABA4-125BB5010B49}" type="datetimeFigureOut">
              <a:rPr lang="en-US" smtClean="0"/>
              <a:t>11/27/2016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19097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FA700-B046-472D-ABA4-125BB5010B49}" type="datetimeFigureOut">
              <a:rPr lang="en-US" smtClean="0"/>
              <a:t>11/27/2016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67421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0"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0"/>
            <a:ext cx="4813300" cy="5629276"/>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6863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3"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3" y="735330"/>
            <a:ext cx="8778240" cy="4937760"/>
          </a:xfrm>
        </p:spPr>
        <p:txBody>
          <a:bodyPr/>
          <a:lstStyle>
            <a:lvl1pPr marL="0" indent="0">
              <a:buNone/>
              <a:defRPr sz="4600"/>
            </a:lvl1pPr>
            <a:lvl2pPr marL="652970" indent="0">
              <a:buNone/>
              <a:defRPr sz="4000"/>
            </a:lvl2pPr>
            <a:lvl3pPr marL="1305942" indent="0">
              <a:buNone/>
              <a:defRPr sz="3400"/>
            </a:lvl3pPr>
            <a:lvl4pPr marL="1958913" indent="0">
              <a:buNone/>
              <a:defRPr sz="2900"/>
            </a:lvl4pPr>
            <a:lvl5pPr marL="2611884" indent="0">
              <a:buNone/>
              <a:defRPr sz="2900"/>
            </a:lvl5pPr>
            <a:lvl6pPr marL="3264857" indent="0">
              <a:buNone/>
              <a:defRPr sz="2900"/>
            </a:lvl6pPr>
            <a:lvl7pPr marL="3917827" indent="0">
              <a:buNone/>
              <a:defRPr sz="2900"/>
            </a:lvl7pPr>
            <a:lvl8pPr marL="4570799" indent="0">
              <a:buNone/>
              <a:defRPr sz="2900"/>
            </a:lvl8pPr>
            <a:lvl9pPr marL="5223770" indent="0">
              <a:buNone/>
              <a:defRPr sz="2900"/>
            </a:lvl9pPr>
          </a:lstStyle>
          <a:p>
            <a:endParaRPr lang="en-US"/>
          </a:p>
        </p:txBody>
      </p:sp>
      <p:sp>
        <p:nvSpPr>
          <p:cNvPr id="4" name="Text Placeholder 3"/>
          <p:cNvSpPr>
            <a:spLocks noGrp="1"/>
          </p:cNvSpPr>
          <p:nvPr>
            <p:ph type="body" sz="half" idx="2"/>
          </p:nvPr>
        </p:nvSpPr>
        <p:spPr>
          <a:xfrm>
            <a:off x="2867663" y="6440808"/>
            <a:ext cx="8778240" cy="965834"/>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85982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94" tIns="65297" rIns="130594" bIns="652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594" tIns="65297" rIns="130594" bIns="652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594" tIns="65297" rIns="130594" bIns="65297" rtlCol="0" anchor="ctr"/>
          <a:lstStyle>
            <a:lvl1pPr algn="l">
              <a:defRPr sz="1800">
                <a:solidFill>
                  <a:schemeClr val="tx1">
                    <a:tint val="75000"/>
                  </a:schemeClr>
                </a:solidFill>
              </a:defRPr>
            </a:lvl1pPr>
          </a:lstStyle>
          <a:p>
            <a:fld id="{CD4FA700-B046-472D-ABA4-125BB5010B49}" type="datetimeFigureOut">
              <a:rPr lang="en-US" smtClean="0"/>
              <a:t>11/27/2016</a:t>
            </a:fld>
            <a:endParaRPr lang="en-US"/>
          </a:p>
        </p:txBody>
      </p:sp>
      <p:sp>
        <p:nvSpPr>
          <p:cNvPr id="5" name="Footer Placeholder 4"/>
          <p:cNvSpPr>
            <a:spLocks noGrp="1"/>
          </p:cNvSpPr>
          <p:nvPr>
            <p:ph type="ftr" sz="quarter" idx="3"/>
          </p:nvPr>
        </p:nvSpPr>
        <p:spPr>
          <a:xfrm>
            <a:off x="4998721" y="7627621"/>
            <a:ext cx="4632960" cy="438150"/>
          </a:xfrm>
          <a:prstGeom prst="rect">
            <a:avLst/>
          </a:prstGeom>
        </p:spPr>
        <p:txBody>
          <a:bodyPr vert="horz" lIns="130594" tIns="65297" rIns="130594" bIns="65297"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594" tIns="65297" rIns="130594" bIns="65297" rtlCol="0" anchor="ctr"/>
          <a:lstStyle>
            <a:lvl1pPr algn="r">
              <a:defRPr sz="1800">
                <a:solidFill>
                  <a:schemeClr val="tx1">
                    <a:tint val="75000"/>
                  </a:schemeClr>
                </a:solidFill>
              </a:defRPr>
            </a:lvl1pPr>
          </a:lstStyle>
          <a:p>
            <a:fld id="{65BE313E-4DDC-418A-AAAD-8C9E48C1FB28}" type="slidenum">
              <a:rPr lang="en-US" smtClean="0"/>
              <a:t>‹#›</a:t>
            </a:fld>
            <a:endParaRPr lang="en-US"/>
          </a:p>
        </p:txBody>
      </p:sp>
    </p:spTree>
    <p:extLst>
      <p:ext uri="{BB962C8B-B14F-4D97-AF65-F5344CB8AC3E}">
        <p14:creationId xmlns:p14="http://schemas.microsoft.com/office/powerpoint/2010/main" val="93924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5942" rtl="0" eaLnBrk="1" latinLnBrk="0" hangingPunct="1">
        <a:spcBef>
          <a:spcPct val="0"/>
        </a:spcBef>
        <a:buNone/>
        <a:defRPr sz="6300" kern="1200">
          <a:solidFill>
            <a:schemeClr val="tx1"/>
          </a:solidFill>
          <a:latin typeface="+mj-lt"/>
          <a:ea typeface="+mj-ea"/>
          <a:cs typeface="+mj-cs"/>
        </a:defRPr>
      </a:lvl1pPr>
    </p:titleStyle>
    <p:bodyStyle>
      <a:lvl1pPr marL="489729" indent="-489729" algn="l" defTabSz="1305942"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078" indent="-408106" algn="l" defTabSz="130594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428" indent="-326485" algn="l" defTabSz="130594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399"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37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134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431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728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025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58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Answer</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Believe</a:t>
            </a:r>
          </a:p>
          <a:p>
            <a:r>
              <a:rPr lang="en-US" sz="6000" b="1" i="1" dirty="0" smtClean="0">
                <a:effectLst>
                  <a:outerShdw blurRad="38100" dist="38100" dir="2700000" algn="tl">
                    <a:schemeClr val="bg1"/>
                  </a:outerShdw>
                </a:effectLst>
                <a:latin typeface="Century Schoolbook" panose="02040604050505020304" pitchFamily="18" charset="0"/>
              </a:rPr>
              <a:t>Hold nothing above God </a:t>
            </a:r>
            <a:r>
              <a:rPr lang="en-US" sz="4800" b="1" i="1" dirty="0" smtClean="0">
                <a:effectLst>
                  <a:outerShdw blurRad="38100" dist="38100" dir="2700000" algn="tl">
                    <a:schemeClr val="bg1"/>
                  </a:outerShdw>
                </a:effectLst>
                <a:latin typeface="Century Schoolbook" panose="02040604050505020304" pitchFamily="18" charset="0"/>
              </a:rPr>
              <a:t>(Deuteronomy 6:4-5)</a:t>
            </a:r>
            <a:endParaRPr lang="en-US" sz="5400" b="1" i="1" dirty="0" smtClean="0">
              <a:effectLst>
                <a:outerShdw blurRad="38100" dist="38100" dir="2700000" algn="tl">
                  <a:schemeClr val="bg1"/>
                </a:outerShdw>
              </a:effectLst>
              <a:latin typeface="Century Schoolbook" panose="02040604050505020304" pitchFamily="18" charset="0"/>
            </a:endParaRPr>
          </a:p>
          <a:p>
            <a:pPr lvl="1"/>
            <a:r>
              <a:rPr lang="en-US" sz="5400" b="1" i="1" dirty="0" smtClean="0">
                <a:effectLst>
                  <a:outerShdw blurRad="38100" dist="38100" dir="2700000" algn="tl">
                    <a:schemeClr val="bg1"/>
                  </a:outerShdw>
                </a:effectLst>
                <a:latin typeface="Century Schoolbook" panose="02040604050505020304" pitchFamily="18" charset="0"/>
              </a:rPr>
              <a:t>Love -- fidelity</a:t>
            </a:r>
          </a:p>
          <a:p>
            <a:pPr lvl="1"/>
            <a:r>
              <a:rPr lang="en-US" sz="5400" b="1" i="1" dirty="0" smtClean="0">
                <a:effectLst>
                  <a:outerShdw blurRad="38100" dist="38100" dir="2700000" algn="tl">
                    <a:schemeClr val="bg1"/>
                  </a:outerShdw>
                </a:effectLst>
                <a:latin typeface="Century Schoolbook" panose="02040604050505020304" pitchFamily="18" charset="0"/>
              </a:rPr>
              <a:t>The Lord – supreme majesty</a:t>
            </a:r>
          </a:p>
          <a:p>
            <a:pPr lvl="1"/>
            <a:r>
              <a:rPr lang="en-US" sz="5400" b="1" i="1" dirty="0" smtClean="0">
                <a:effectLst>
                  <a:outerShdw blurRad="38100" dist="38100" dir="2700000" algn="tl">
                    <a:schemeClr val="bg1"/>
                  </a:outerShdw>
                </a:effectLst>
                <a:latin typeface="Century Schoolbook" panose="02040604050505020304" pitchFamily="18" charset="0"/>
              </a:rPr>
              <a:t>Your God – His covenant people</a:t>
            </a:r>
            <a:endParaRPr lang="en-US" sz="54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9408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Answer</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Hold yourself above no other person </a:t>
            </a:r>
            <a:r>
              <a:rPr lang="en-US" sz="4800" b="1" i="1" dirty="0" smtClean="0">
                <a:effectLst>
                  <a:outerShdw blurRad="38100" dist="38100" dir="2700000" algn="tl">
                    <a:schemeClr val="bg1"/>
                  </a:outerShdw>
                </a:effectLst>
                <a:latin typeface="Century Schoolbook" panose="02040604050505020304" pitchFamily="18" charset="0"/>
              </a:rPr>
              <a:t>(Leviticus 19:18)</a:t>
            </a:r>
          </a:p>
          <a:p>
            <a:pPr lvl="1"/>
            <a:r>
              <a:rPr lang="en-US" sz="5400" b="1" i="1" dirty="0" smtClean="0">
                <a:effectLst>
                  <a:outerShdw blurRad="38100" dist="38100" dir="2700000" algn="tl">
                    <a:schemeClr val="bg1"/>
                  </a:outerShdw>
                </a:effectLst>
                <a:latin typeface="Century Schoolbook" panose="02040604050505020304" pitchFamily="18" charset="0"/>
              </a:rPr>
              <a:t>Love God, love what is His</a:t>
            </a:r>
          </a:p>
          <a:p>
            <a:pPr lvl="1"/>
            <a:r>
              <a:rPr lang="en-US" sz="5400" b="1" i="1" dirty="0" smtClean="0">
                <a:effectLst>
                  <a:outerShdw blurRad="38100" dist="38100" dir="2700000" algn="tl">
                    <a:schemeClr val="bg1"/>
                  </a:outerShdw>
                </a:effectLst>
                <a:latin typeface="Century Schoolbook" panose="02040604050505020304" pitchFamily="18" charset="0"/>
              </a:rPr>
              <a:t>Equality</a:t>
            </a:r>
            <a:endParaRPr lang="en-US" sz="54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6892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Answer</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Jesus was asked for one</a:t>
            </a:r>
          </a:p>
          <a:p>
            <a:r>
              <a:rPr lang="en-US" sz="6000" b="1" i="1" dirty="0" smtClean="0">
                <a:effectLst>
                  <a:outerShdw blurRad="38100" dist="38100" dir="2700000" algn="tl">
                    <a:schemeClr val="bg1"/>
                  </a:outerShdw>
                </a:effectLst>
                <a:latin typeface="Century Schoolbook" panose="02040604050505020304" pitchFamily="18" charset="0"/>
              </a:rPr>
              <a:t>Jesus gave two</a:t>
            </a:r>
          </a:p>
          <a:p>
            <a:r>
              <a:rPr lang="en-US" sz="6000" b="1" i="1" dirty="0" smtClean="0">
                <a:effectLst>
                  <a:outerShdw blurRad="38100" dist="38100" dir="2700000" algn="tl">
                    <a:schemeClr val="bg1"/>
                  </a:outerShdw>
                </a:effectLst>
                <a:latin typeface="Century Schoolbook" panose="02040604050505020304" pitchFamily="18" charset="0"/>
              </a:rPr>
              <a:t>The two cannot be separated</a:t>
            </a:r>
            <a:endParaRPr lang="en-US" sz="54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16281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Response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Receptive rather than combative</a:t>
            </a:r>
          </a:p>
          <a:p>
            <a:r>
              <a:rPr lang="en-US" sz="6000" b="1" i="1" dirty="0" smtClean="0">
                <a:effectLst>
                  <a:outerShdw blurRad="38100" dist="38100" dir="2700000" algn="tl">
                    <a:schemeClr val="bg1"/>
                  </a:outerShdw>
                </a:effectLst>
                <a:latin typeface="Century Schoolbook" panose="02040604050505020304" pitchFamily="18" charset="0"/>
              </a:rPr>
              <a:t>Humble and thoughtful</a:t>
            </a:r>
            <a:endParaRPr lang="en-US" sz="48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17932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Response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Jesus commends</a:t>
            </a:r>
          </a:p>
          <a:p>
            <a:r>
              <a:rPr lang="en-US" sz="6000" b="1" i="1" dirty="0" smtClean="0">
                <a:effectLst>
                  <a:outerShdw blurRad="38100" dist="38100" dir="2700000" algn="tl">
                    <a:schemeClr val="bg1"/>
                  </a:outerShdw>
                </a:effectLst>
                <a:latin typeface="Century Schoolbook" panose="02040604050505020304" pitchFamily="18" charset="0"/>
              </a:rPr>
              <a:t>Jesus compels</a:t>
            </a:r>
            <a:endParaRPr lang="en-US" sz="48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58603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Tables are Turned</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Jesus is the questioner</a:t>
            </a:r>
          </a:p>
          <a:p>
            <a:r>
              <a:rPr lang="en-US" sz="6000" b="1" i="1" dirty="0" smtClean="0">
                <a:effectLst>
                  <a:outerShdw blurRad="38100" dist="38100" dir="2700000" algn="tl">
                    <a:schemeClr val="bg1"/>
                  </a:outerShdw>
                </a:effectLst>
                <a:latin typeface="Century Schoolbook" panose="02040604050505020304" pitchFamily="18" charset="0"/>
              </a:rPr>
              <a:t>Jesus expands the audience</a:t>
            </a:r>
          </a:p>
          <a:p>
            <a:r>
              <a:rPr lang="en-US" sz="6000" b="1" i="1" dirty="0" smtClean="0">
                <a:effectLst>
                  <a:outerShdw blurRad="38100" dist="38100" dir="2700000" algn="tl">
                    <a:schemeClr val="bg1"/>
                  </a:outerShdw>
                </a:effectLst>
                <a:latin typeface="Century Schoolbook" panose="02040604050505020304" pitchFamily="18" charset="0"/>
              </a:rPr>
              <a:t>Jesus addresses the issue</a:t>
            </a:r>
          </a:p>
          <a:p>
            <a:pPr lvl="1"/>
            <a:r>
              <a:rPr lang="en-US" sz="5400" b="1" i="1" dirty="0" smtClean="0">
                <a:effectLst>
                  <a:outerShdw blurRad="38100" dist="38100" dir="2700000" algn="tl">
                    <a:schemeClr val="bg1"/>
                  </a:outerShdw>
                </a:effectLst>
                <a:latin typeface="Century Schoolbook" panose="02040604050505020304" pitchFamily="18" charset="0"/>
              </a:rPr>
              <a:t>More than the Son of David</a:t>
            </a:r>
          </a:p>
          <a:p>
            <a:pPr lvl="1"/>
            <a:r>
              <a:rPr lang="en-US" sz="5400" b="1" i="1" dirty="0" smtClean="0">
                <a:effectLst>
                  <a:outerShdw blurRad="38100" dist="38100" dir="2700000" algn="tl">
                    <a:schemeClr val="bg1"/>
                  </a:outerShdw>
                </a:effectLst>
                <a:latin typeface="Century Schoolbook" panose="02040604050505020304" pitchFamily="18" charset="0"/>
              </a:rPr>
              <a:t>He is the LORD</a:t>
            </a:r>
          </a:p>
          <a:p>
            <a:endParaRPr lang="en-US" sz="48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6060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smtClean="0">
                <a:effectLst>
                  <a:outerShdw blurRad="38100" dist="38100" dir="2700000" algn="tl">
                    <a:schemeClr val="bg1"/>
                  </a:outerShdw>
                </a:effectLst>
                <a:latin typeface="Century Schoolbook" panose="02040604050505020304" pitchFamily="18" charset="0"/>
              </a:rPr>
              <a:t>The Tables are Turned</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The Son of David – blessing and obedience</a:t>
            </a:r>
          </a:p>
          <a:p>
            <a:r>
              <a:rPr lang="en-US" sz="6000" b="1" i="1" dirty="0" smtClean="0">
                <a:effectLst>
                  <a:outerShdw blurRad="38100" dist="38100" dir="2700000" algn="tl">
                    <a:schemeClr val="bg1"/>
                  </a:outerShdw>
                </a:effectLst>
                <a:latin typeface="Century Schoolbook" panose="02040604050505020304" pitchFamily="18" charset="0"/>
              </a:rPr>
              <a:t>The LORD – worship</a:t>
            </a:r>
          </a:p>
          <a:p>
            <a:r>
              <a:rPr lang="en-US" sz="6000" b="1" i="1" dirty="0" smtClean="0">
                <a:effectLst>
                  <a:outerShdw blurRad="38100" dist="38100" dir="2700000" algn="tl">
                    <a:schemeClr val="bg1"/>
                  </a:outerShdw>
                </a:effectLst>
                <a:latin typeface="Century Schoolbook" panose="02040604050505020304" pitchFamily="18" charset="0"/>
              </a:rPr>
              <a:t>Must honor as the King and worship as the LORD</a:t>
            </a:r>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48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a:p>
            <a:pPr lvl="1"/>
            <a:endParaRPr lang="en-US" sz="48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7456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Don’t Miss the MARK</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There is no faith that is a divided faith</a:t>
            </a:r>
          </a:p>
          <a:p>
            <a:r>
              <a:rPr lang="en-US" sz="6000" b="1" i="1" dirty="0" smtClean="0">
                <a:effectLst>
                  <a:outerShdw blurRad="38100" dist="38100" dir="2700000" algn="tl">
                    <a:schemeClr val="bg1"/>
                  </a:outerShdw>
                </a:effectLst>
                <a:latin typeface="Century Schoolbook" panose="02040604050505020304" pitchFamily="18" charset="0"/>
              </a:rPr>
              <a:t>Jesus doesn’t care about “close”</a:t>
            </a:r>
          </a:p>
          <a:p>
            <a:r>
              <a:rPr lang="en-US" sz="6000" b="1" i="1" dirty="0" smtClean="0">
                <a:effectLst>
                  <a:outerShdw blurRad="38100" dist="38100" dir="2700000" algn="tl">
                    <a:schemeClr val="bg1"/>
                  </a:outerShdw>
                </a:effectLst>
                <a:latin typeface="Century Schoolbook" panose="02040604050505020304" pitchFamily="18" charset="0"/>
              </a:rPr>
              <a:t>Jesus is both Savior AND Lord</a:t>
            </a:r>
            <a:endParaRPr lang="en-US" sz="6000" b="1" i="1" dirty="0" smtClean="0">
              <a:effectLst>
                <a:outerShdw blurRad="38100" dist="38100" dir="2700000" algn="tl">
                  <a:schemeClr val="bg1"/>
                </a:outerShdw>
              </a:effectLst>
              <a:latin typeface="Century Schoolbook" panose="02040604050505020304" pitchFamily="18" charset="0"/>
            </a:endParaRPr>
          </a:p>
          <a:p>
            <a:endParaRPr lang="en-US" sz="5400" b="1" i="1" dirty="0" smtClean="0">
              <a:effectLst>
                <a:outerShdw blurRad="38100" dist="38100" dir="2700000" algn="tl">
                  <a:schemeClr val="bg1"/>
                </a:outerShdw>
              </a:effectLst>
              <a:latin typeface="Century Schoolbook" panose="02040604050505020304" pitchFamily="18" charset="0"/>
            </a:endParaRPr>
          </a:p>
          <a:p>
            <a:pPr lvl="1"/>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50458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dirty="0" smtClean="0">
                <a:effectLst>
                  <a:outerShdw blurRad="38100" dist="38100" dir="2700000" algn="tl">
                    <a:schemeClr val="bg1"/>
                  </a:outerShdw>
                </a:effectLst>
                <a:latin typeface="Century Schoolbook" panose="02040604050505020304" pitchFamily="18" charset="0"/>
              </a:rPr>
              <a:t>Mark </a:t>
            </a:r>
            <a:r>
              <a:rPr lang="en-US" sz="6000" b="1" dirty="0" smtClean="0">
                <a:effectLst>
                  <a:outerShdw blurRad="38100" dist="38100" dir="2700000" algn="tl">
                    <a:schemeClr val="bg1"/>
                  </a:outerShdw>
                </a:effectLst>
                <a:latin typeface="Century Schoolbook" panose="02040604050505020304" pitchFamily="18" charset="0"/>
              </a:rPr>
              <a:t>12:28-34</a:t>
            </a:r>
            <a:endParaRPr lang="en-US" sz="6000" b="1" i="1" dirty="0" smtClean="0">
              <a:effectLst>
                <a:outerShdw blurRad="38100" dist="38100" dir="2700000" algn="tl">
                  <a:schemeClr val="bg1"/>
                </a:outerShdw>
              </a:effectLst>
              <a:latin typeface="Century Schoolbook" panose="02040604050505020304" pitchFamily="18" charset="0"/>
            </a:endParaRPr>
          </a:p>
          <a:p>
            <a:pPr marL="0" indent="0">
              <a:buNone/>
            </a:pPr>
            <a:r>
              <a:rPr lang="en-US" sz="6000" b="1" i="1" dirty="0" smtClean="0">
                <a:effectLst>
                  <a:outerShdw blurRad="38100" dist="38100" dir="2700000" algn="tl">
                    <a:schemeClr val="bg1"/>
                  </a:outerShdw>
                </a:effectLst>
                <a:latin typeface="Century Schoolbook" panose="02040604050505020304" pitchFamily="18" charset="0"/>
              </a:rPr>
              <a:t>One </a:t>
            </a:r>
            <a:r>
              <a:rPr lang="en-US" sz="6000" b="1" i="1" dirty="0">
                <a:effectLst>
                  <a:outerShdw blurRad="38100" dist="38100" dir="2700000" algn="tl">
                    <a:schemeClr val="bg1"/>
                  </a:outerShdw>
                </a:effectLst>
                <a:latin typeface="Century Schoolbook" panose="02040604050505020304" pitchFamily="18" charset="0"/>
              </a:rPr>
              <a:t>of the scribes came and heard them arguing, and recognizing that He had answered them well, asked Him, “What commandment is the foremost of all</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122306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Jesus </a:t>
            </a:r>
            <a:r>
              <a:rPr lang="en-US" sz="6000" b="1" i="1" dirty="0">
                <a:effectLst>
                  <a:outerShdw blurRad="38100" dist="38100" dir="2700000" algn="tl">
                    <a:schemeClr val="bg1"/>
                  </a:outerShdw>
                </a:effectLst>
                <a:latin typeface="Century Schoolbook" panose="02040604050505020304" pitchFamily="18" charset="0"/>
              </a:rPr>
              <a:t>answered, “The foremost is, ‘Hear, O Israel! The Lord our God is one Lord</a:t>
            </a:r>
            <a:r>
              <a:rPr lang="en-US" sz="6000" b="1" i="1" dirty="0" smtClean="0">
                <a:effectLst>
                  <a:outerShdw blurRad="38100" dist="38100" dir="2700000" algn="tl">
                    <a:schemeClr val="bg1"/>
                  </a:outerShdw>
                </a:effectLst>
                <a:latin typeface="Century Schoolbook" panose="02040604050505020304" pitchFamily="18" charset="0"/>
              </a:rPr>
              <a:t>; and </a:t>
            </a:r>
            <a:r>
              <a:rPr lang="en-US" sz="6000" b="1" i="1" dirty="0">
                <a:effectLst>
                  <a:outerShdw blurRad="38100" dist="38100" dir="2700000" algn="tl">
                    <a:schemeClr val="bg1"/>
                  </a:outerShdw>
                </a:effectLst>
                <a:latin typeface="Century Schoolbook" panose="02040604050505020304" pitchFamily="18" charset="0"/>
              </a:rPr>
              <a:t>you shall love the Lord your God with all your heart, and with all your soul, and with all your mind, and with all your strength</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772257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The second is this, ‘You shall love your neighbor as yourself.’ There is no other commandment greater than these</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089983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The </a:t>
            </a:r>
            <a:r>
              <a:rPr lang="en-US" sz="6000" b="1" i="1" dirty="0">
                <a:effectLst>
                  <a:outerShdw blurRad="38100" dist="38100" dir="2700000" algn="tl">
                    <a:schemeClr val="bg1"/>
                  </a:outerShdw>
                </a:effectLst>
                <a:latin typeface="Century Schoolbook" panose="02040604050505020304" pitchFamily="18" charset="0"/>
              </a:rPr>
              <a:t>scribe said to Him, “Right, Teacher; You have truly stated that He is One, and there is no one else besides Him</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002481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to love Him with all the heart and with all the understanding and with all the strength, and to love one’s neighbor as himself, is much more than all burnt offerings and sacrifices</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372624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When </a:t>
            </a:r>
            <a:r>
              <a:rPr lang="en-US" sz="6000" b="1" i="1" dirty="0">
                <a:effectLst>
                  <a:outerShdw blurRad="38100" dist="38100" dir="2700000" algn="tl">
                    <a:schemeClr val="bg1"/>
                  </a:outerShdw>
                </a:effectLst>
                <a:latin typeface="Century Schoolbook" panose="02040604050505020304" pitchFamily="18" charset="0"/>
              </a:rPr>
              <a:t>Jesus saw that he had answered intelligently, He said to him, “You are not far from the kingdom of God.” After that, no one would venture to ask Him any more questions</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390528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Questions Keep Coming</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Scribes</a:t>
            </a:r>
          </a:p>
          <a:p>
            <a:pPr lvl="1"/>
            <a:r>
              <a:rPr lang="en-US" sz="5400" b="1" i="1" dirty="0" smtClean="0">
                <a:effectLst>
                  <a:outerShdw blurRad="38100" dist="38100" dir="2700000" algn="tl">
                    <a:schemeClr val="bg1"/>
                  </a:outerShdw>
                </a:effectLst>
                <a:latin typeface="Century Schoolbook" panose="02040604050505020304" pitchFamily="18" charset="0"/>
              </a:rPr>
              <a:t>Also called “lawyers”</a:t>
            </a:r>
          </a:p>
          <a:p>
            <a:pPr lvl="1"/>
            <a:r>
              <a:rPr lang="en-US" sz="5400" b="1" i="1" dirty="0" smtClean="0">
                <a:effectLst>
                  <a:outerShdw blurRad="38100" dist="38100" dir="2700000" algn="tl">
                    <a:schemeClr val="bg1"/>
                  </a:outerShdw>
                </a:effectLst>
                <a:latin typeface="Century Schoolbook" panose="02040604050505020304" pitchFamily="18" charset="0"/>
              </a:rPr>
              <a:t>Experts at interpreting the Law</a:t>
            </a:r>
          </a:p>
          <a:p>
            <a:r>
              <a:rPr lang="en-US" sz="6000" b="1" i="1" dirty="0" smtClean="0">
                <a:effectLst>
                  <a:outerShdw blurRad="38100" dist="38100" dir="2700000" algn="tl">
                    <a:schemeClr val="bg1"/>
                  </a:outerShdw>
                </a:effectLst>
                <a:latin typeface="Century Schoolbook" panose="02040604050505020304" pitchFamily="18" charset="0"/>
              </a:rPr>
              <a:t>Change of context</a:t>
            </a:r>
          </a:p>
          <a:p>
            <a:pPr lvl="1"/>
            <a:r>
              <a:rPr lang="en-US" sz="4800" b="1" i="1" dirty="0" smtClean="0">
                <a:effectLst>
                  <a:outerShdw blurRad="38100" dist="38100" dir="2700000" algn="tl">
                    <a:schemeClr val="bg1"/>
                  </a:outerShdw>
                </a:effectLst>
                <a:latin typeface="Century Schoolbook" panose="02040604050505020304" pitchFamily="18" charset="0"/>
              </a:rPr>
              <a:t>His initiative</a:t>
            </a:r>
          </a:p>
          <a:p>
            <a:pPr lvl="1"/>
            <a:r>
              <a:rPr lang="en-US" sz="4800" b="1" i="1" dirty="0" smtClean="0">
                <a:effectLst>
                  <a:outerShdw blurRad="38100" dist="38100" dir="2700000" algn="tl">
                    <a:schemeClr val="bg1"/>
                  </a:outerShdw>
                </a:effectLst>
                <a:latin typeface="Century Schoolbook" panose="02040604050505020304" pitchFamily="18" charset="0"/>
              </a:rPr>
              <a:t>His motive</a:t>
            </a:r>
            <a:endParaRPr lang="en-US" sz="4800" b="1" i="1" dirty="0" smtClean="0">
              <a:effectLst>
                <a:outerShdw blurRad="38100" dist="38100" dir="2700000" algn="tl">
                  <a:schemeClr val="bg1"/>
                </a:outerShdw>
              </a:effectLst>
              <a:latin typeface="Century Schoolbook" panose="02040604050505020304" pitchFamily="18" charset="0"/>
            </a:endParaRPr>
          </a:p>
          <a:p>
            <a:endParaRPr lang="en-US"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3944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Question</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What is priority #1?</a:t>
            </a:r>
          </a:p>
          <a:p>
            <a:r>
              <a:rPr lang="en-US" sz="6000" b="1" i="1" dirty="0" smtClean="0">
                <a:effectLst>
                  <a:outerShdw blurRad="38100" dist="38100" dir="2700000" algn="tl">
                    <a:schemeClr val="bg1"/>
                  </a:outerShdw>
                </a:effectLst>
                <a:latin typeface="Century Schoolbook" panose="02040604050505020304" pitchFamily="18" charset="0"/>
              </a:rPr>
              <a:t>Commandments were categorized</a:t>
            </a:r>
          </a:p>
          <a:p>
            <a:pPr lvl="1"/>
            <a:r>
              <a:rPr lang="en-US" sz="5400" b="1" i="1" dirty="0" smtClean="0">
                <a:effectLst>
                  <a:outerShdw blurRad="38100" dist="38100" dir="2700000" algn="tl">
                    <a:schemeClr val="bg1"/>
                  </a:outerShdw>
                </a:effectLst>
                <a:latin typeface="Century Schoolbook" panose="02040604050505020304" pitchFamily="18" charset="0"/>
              </a:rPr>
              <a:t>Heavy</a:t>
            </a:r>
          </a:p>
          <a:p>
            <a:pPr lvl="1"/>
            <a:r>
              <a:rPr lang="en-US" sz="5400" b="1" i="1" dirty="0" smtClean="0">
                <a:effectLst>
                  <a:outerShdw blurRad="38100" dist="38100" dir="2700000" algn="tl">
                    <a:schemeClr val="bg1"/>
                  </a:outerShdw>
                </a:effectLst>
                <a:latin typeface="Century Schoolbook" panose="02040604050505020304" pitchFamily="18" charset="0"/>
              </a:rPr>
              <a:t>Light</a:t>
            </a:r>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7657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84677</TotalTime>
  <Words>402</Words>
  <Application>Microsoft Office PowerPoint</Application>
  <PresentationFormat>Custom</PresentationFormat>
  <Paragraphs>56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Keep Coming</vt:lpstr>
      <vt:lpstr>The Question</vt:lpstr>
      <vt:lpstr>The Answer</vt:lpstr>
      <vt:lpstr>The Answer</vt:lpstr>
      <vt:lpstr>The Answer</vt:lpstr>
      <vt:lpstr>The Response</vt:lpstr>
      <vt:lpstr>The Response</vt:lpstr>
      <vt:lpstr>The Tables are Turned</vt:lpstr>
      <vt:lpstr>The Tables are Turned</vt:lpstr>
      <vt:lpstr>Don’t Miss the MARK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734</cp:revision>
  <cp:lastPrinted>2016-11-13T17:13:54Z</cp:lastPrinted>
  <dcterms:created xsi:type="dcterms:W3CDTF">2014-03-05T15:13:39Z</dcterms:created>
  <dcterms:modified xsi:type="dcterms:W3CDTF">2016-11-27T17:24:13Z</dcterms:modified>
</cp:coreProperties>
</file>