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523" r:id="rId3"/>
    <p:sldId id="392" r:id="rId4"/>
    <p:sldId id="464" r:id="rId5"/>
    <p:sldId id="466" r:id="rId6"/>
    <p:sldId id="465" r:id="rId7"/>
    <p:sldId id="520" r:id="rId8"/>
    <p:sldId id="521" r:id="rId9"/>
    <p:sldId id="522" r:id="rId10"/>
    <p:sldId id="517" r:id="rId11"/>
    <p:sldId id="515" r:id="rId12"/>
    <p:sldId id="526" r:id="rId13"/>
    <p:sldId id="516" r:id="rId14"/>
    <p:sldId id="524" r:id="rId15"/>
    <p:sldId id="525" r:id="rId16"/>
    <p:sldId id="507" r:id="rId17"/>
    <p:sldId id="413" r:id="rId18"/>
  </p:sldIdLst>
  <p:sldSz cx="14630400" cy="8229600"/>
  <p:notesSz cx="6858000" cy="9312275"/>
  <p:defaultTextStyle>
    <a:defPPr>
      <a:defRPr lang="en-US"/>
    </a:defPPr>
    <a:lvl1pPr marL="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9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942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8913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1884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485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782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0799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37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6" autoAdjust="0"/>
    <p:restoredTop sz="94622" autoAdjust="0"/>
  </p:normalViewPr>
  <p:slideViewPr>
    <p:cSldViewPr>
      <p:cViewPr varScale="1">
        <p:scale>
          <a:sx n="86" d="100"/>
          <a:sy n="86" d="100"/>
        </p:scale>
        <p:origin x="-66" y="-108"/>
      </p:cViewPr>
      <p:guideLst>
        <p:guide orient="horz" pos="2592"/>
        <p:guide pos="46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B8BA-8AFB-4632-A5BC-BE4AAB3ADCA3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610"/>
            <a:ext cx="5486400" cy="41902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631"/>
            <a:ext cx="2971800" cy="465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631"/>
            <a:ext cx="2971800" cy="465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3560E-2BBE-45B2-AE42-697BA5F5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1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2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5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8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8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7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7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4" y="2305050"/>
            <a:ext cx="10411458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3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2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2" y="2609850"/>
            <a:ext cx="646430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0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0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3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3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70" indent="0">
              <a:buNone/>
              <a:defRPr sz="4000"/>
            </a:lvl2pPr>
            <a:lvl3pPr marL="1305942" indent="0">
              <a:buNone/>
              <a:defRPr sz="3400"/>
            </a:lvl3pPr>
            <a:lvl4pPr marL="1958913" indent="0">
              <a:buNone/>
              <a:defRPr sz="2900"/>
            </a:lvl4pPr>
            <a:lvl5pPr marL="2611884" indent="0">
              <a:buNone/>
              <a:defRPr sz="2900"/>
            </a:lvl5pPr>
            <a:lvl6pPr marL="3264857" indent="0">
              <a:buNone/>
              <a:defRPr sz="2900"/>
            </a:lvl6pPr>
            <a:lvl7pPr marL="3917827" indent="0">
              <a:buNone/>
              <a:defRPr sz="2900"/>
            </a:lvl7pPr>
            <a:lvl8pPr marL="4570799" indent="0">
              <a:buNone/>
              <a:defRPr sz="2900"/>
            </a:lvl8pPr>
            <a:lvl9pPr marL="522377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3" y="6440808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94" tIns="65297" rIns="130594" bIns="652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94" tIns="65297" rIns="130594" bIns="652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A700-B046-472D-ABA4-125BB5010B49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1" y="7627621"/>
            <a:ext cx="46329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594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29" indent="-489729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78" indent="-408106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28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399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37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34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31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28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25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42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13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884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5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2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99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7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 Back and Be Reminded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Entrance into Jerusalem</a:t>
            </a:r>
          </a:p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Teaching 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Disciples</a:t>
            </a:r>
          </a:p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Topic…The Second Coming</a:t>
            </a:r>
          </a:p>
          <a:p>
            <a:pPr lvl="1"/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Question of when</a:t>
            </a:r>
          </a:p>
          <a:p>
            <a:pPr lvl="1"/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Destruction</a:t>
            </a:r>
          </a:p>
          <a:p>
            <a:pPr lvl="1"/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Persecution</a:t>
            </a:r>
            <a:endParaRPr lang="en-US" sz="48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Parable of The Fig Tree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Signs of Summer</a:t>
            </a:r>
          </a:p>
          <a:p>
            <a:pPr lvl="1"/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earness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Hope</a:t>
            </a:r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Swiftness</a:t>
            </a:r>
          </a:p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Certainty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972778"/>
            <a:ext cx="13167360" cy="6309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“…like every Christian doctrine, that of the second coming has a moral goal; it is designed to promote action more than contemplation, and that action is to be a growth in holiness.” </a:t>
            </a:r>
            <a:r>
              <a:rPr lang="en-US" sz="36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(Cole, pg. 205)</a:t>
            </a:r>
            <a:endParaRPr lang="en-US" sz="36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Parable of The Traveler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Traveler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Slaves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Tasks</a:t>
            </a:r>
            <a:endParaRPr lang="en-US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4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</a:t>
            </a:r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Point of the Parables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Perceptivity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Know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See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Understand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3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</a:t>
            </a:r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Point of the Parables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Alertness</a:t>
            </a:r>
            <a:endParaRPr lang="en-US" sz="48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Focus</a:t>
            </a:r>
          </a:p>
          <a:p>
            <a:pPr lvl="1"/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Faithfulness</a:t>
            </a:r>
          </a:p>
          <a:p>
            <a:pPr lvl="1"/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Readiness</a:t>
            </a:r>
          </a:p>
        </p:txBody>
      </p:sp>
    </p:spTree>
    <p:extLst>
      <p:ext uri="{BB962C8B-B14F-4D97-AF65-F5344CB8AC3E}">
        <p14:creationId xmlns:p14="http://schemas.microsoft.com/office/powerpoint/2010/main" val="209516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972778"/>
            <a:ext cx="13167360" cy="6309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“It gives us the great task of making every day fit for him to see and being at any moment ready to meet him face to face. All life becomes a preparation to meet the King.” </a:t>
            </a:r>
            <a:r>
              <a:rPr lang="en-US" sz="36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(Barclay as quoted by Hiebert, pg. 388)</a:t>
            </a:r>
            <a:endParaRPr lang="en-US" sz="36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Miss the MARK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“The End” is not about “when”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“The End” is all about hope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“The End” is all about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faithfulness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“The End” is about focus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Being Ready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Mentally ready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Physically ready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Provisionally ready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All at the same time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Mark 13:28-37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Now learn the parable from the fig tree: when its branch has already become tender and puts forth its leaves, you know that summer is near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Even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so, you too, when you see these things happening, recognize that He is near, right at the door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 Truly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 say to you, this generation will not pass away until all these things take place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Heaven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earth will pass away, but My words will not pass away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 But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of that day or hour no one knows, not even the angels in heaven, nor the Son, but the Father alone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Take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heed, keep on the alert; for you do not know when the appointed time will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come. 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It is like a man away on a journey, who upon leaving his house and putting his slaves in charge, assigning to each one his task, also commanded the doorkeeper to stay on the alert.</a:t>
            </a:r>
          </a:p>
        </p:txBody>
      </p:sp>
    </p:spTree>
    <p:extLst>
      <p:ext uri="{BB962C8B-B14F-4D97-AF65-F5344CB8AC3E}">
        <p14:creationId xmlns:p14="http://schemas.microsoft.com/office/powerpoint/2010/main" val="7194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Therefore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, be on the alert—for you do not know when the master of the house is coming, whether in the evening, at midnight, or when the rooster crows, or in the morning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—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in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case he should come suddenly and find you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asleep. What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 say to you I say to all, ‘Be on the alert!’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88902</TotalTime>
  <Words>445</Words>
  <Application>Microsoft Office PowerPoint</Application>
  <PresentationFormat>Custom</PresentationFormat>
  <Paragraphs>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Being Ready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 Back and Be Reminded</vt:lpstr>
      <vt:lpstr>The Parable of The Fig Tree</vt:lpstr>
      <vt:lpstr>PowerPoint Presentation</vt:lpstr>
      <vt:lpstr>The Parable of The Traveler</vt:lpstr>
      <vt:lpstr>The Point of the Parables</vt:lpstr>
      <vt:lpstr>The Point of the Parables</vt:lpstr>
      <vt:lpstr>PowerPoint Presentation</vt:lpstr>
      <vt:lpstr>Don’t Miss the MARK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814</cp:revision>
  <cp:lastPrinted>2016-12-11T17:16:49Z</cp:lastPrinted>
  <dcterms:created xsi:type="dcterms:W3CDTF">2014-03-05T15:13:39Z</dcterms:created>
  <dcterms:modified xsi:type="dcterms:W3CDTF">2017-01-08T16:53:33Z</dcterms:modified>
</cp:coreProperties>
</file>