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69" r:id="rId5"/>
    <p:sldId id="262" r:id="rId6"/>
    <p:sldId id="264" r:id="rId7"/>
    <p:sldId id="265" r:id="rId8"/>
    <p:sldId id="266" r:id="rId9"/>
    <p:sldId id="283" r:id="rId10"/>
    <p:sldId id="278" r:id="rId11"/>
    <p:sldId id="290" r:id="rId12"/>
    <p:sldId id="294" r:id="rId13"/>
    <p:sldId id="301" r:id="rId14"/>
    <p:sldId id="299" r:id="rId15"/>
    <p:sldId id="302" r:id="rId16"/>
    <p:sldId id="300" r:id="rId17"/>
    <p:sldId id="303" r:id="rId18"/>
    <p:sldId id="305" r:id="rId19"/>
    <p:sldId id="304" r:id="rId20"/>
    <p:sldId id="295" r:id="rId21"/>
    <p:sldId id="288" r:id="rId22"/>
    <p:sldId id="296" r:id="rId23"/>
    <p:sldId id="298" r:id="rId24"/>
    <p:sldId id="297" r:id="rId25"/>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20" y="-12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6/25/2017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6/25/2017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6/25/2017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3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426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501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81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734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135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9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45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6/25/2017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48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979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595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455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5678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3955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3457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6578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5951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630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6/25/2017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1812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6215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9797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0343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9502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8856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0788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9497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72457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687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6/25/2017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8400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115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2144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0584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419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6/25/2017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6/25/2017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6/25/2017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6/25/2017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6/25/2017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6/25/2017</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6/25/2017</a:t>
            </a:fld>
            <a:endParaRPr lang="en-US">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859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9238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6/25/2017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92469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2438400"/>
            <a:ext cx="13167360" cy="5608314"/>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131727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29566"/>
            <a:ext cx="131368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Witness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4023360"/>
          </a:xfrm>
          <a:solidFill>
            <a:schemeClr val="accent6">
              <a:lumMod val="50000"/>
            </a:schemeClr>
          </a:solidFill>
          <a:ln w="28575">
            <a:solidFill>
              <a:schemeClr val="tx1"/>
            </a:solidFill>
          </a:ln>
        </p:spPr>
        <p:txBody>
          <a:bodyPr>
            <a:normAutofit/>
          </a:bodyPr>
          <a:lstStyle/>
          <a:p>
            <a:pPr marL="0" indent="0" algn="ctr">
              <a:buNone/>
            </a:pPr>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There is no gospel message apart from God’s greatness and human depravity.</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726436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29566"/>
            <a:ext cx="131368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Witness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Testimony</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We saw</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You have seen</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Foundation of faith</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lvl="1"/>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23531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29566"/>
            <a:ext cx="131368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Witness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3185160"/>
          </a:xfrm>
          <a:solidFill>
            <a:schemeClr val="accent6">
              <a:lumMod val="50000"/>
            </a:schemeClr>
          </a:solidFill>
          <a:ln w="28575">
            <a:solidFill>
              <a:schemeClr val="tx1"/>
            </a:solidFill>
          </a:ln>
        </p:spPr>
        <p:txBody>
          <a:bodyPr>
            <a:normAutofit/>
          </a:bodyPr>
          <a:lstStyle/>
          <a:p>
            <a:pPr marL="0" indent="0" algn="ctr">
              <a:buNone/>
            </a:pPr>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best testimony we can give will begin and end with Jesus.</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lvl="1"/>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406816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29566"/>
            <a:ext cx="131368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Witness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Sovereign grace</a:t>
            </a:r>
          </a:p>
          <a:p>
            <a:pPr marL="0" indent="0" algn="ctr">
              <a:buNone/>
            </a:pP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No depth of evil and no lack of faith can thwart the plan of God</a:t>
            </a:r>
            <a:endPar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a:p>
            <a:pPr marL="0" indent="0" algn="ctr">
              <a:buNone/>
            </a:pP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God’s goodness trumps human depravity</a:t>
            </a:r>
          </a:p>
        </p:txBody>
      </p:sp>
    </p:spTree>
    <p:extLst>
      <p:ext uri="{BB962C8B-B14F-4D97-AF65-F5344CB8AC3E}">
        <p14:creationId xmlns:p14="http://schemas.microsoft.com/office/powerpoint/2010/main" val="211086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29566"/>
            <a:ext cx="131368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Witness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Blessing and judgement</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Repentance yields refreshment and restoration</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79604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29566"/>
            <a:ext cx="131368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Witness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4785360"/>
          </a:xfrm>
          <a:solidFill>
            <a:schemeClr val="accent6">
              <a:lumMod val="50000"/>
            </a:schemeClr>
          </a:solidFill>
          <a:ln w="28575">
            <a:solidFill>
              <a:schemeClr val="tx1"/>
            </a:solidFill>
          </a:ln>
        </p:spPr>
        <p:txBody>
          <a:bodyPr>
            <a:normAutofit/>
          </a:bodyPr>
          <a:lstStyle/>
          <a:p>
            <a:pPr marL="0" indent="0" algn="ctr">
              <a:buNone/>
            </a:pPr>
            <a:r>
              <a:rPr lang="en-US" sz="6000" b="1" i="1" dirty="0">
                <a:solidFill>
                  <a:prstClr val="black"/>
                </a:solidFill>
                <a:effectLst>
                  <a:outerShdw blurRad="38100" dist="38100" dir="2700000" algn="tl">
                    <a:prstClr val="white">
                      <a:lumMod val="50000"/>
                    </a:prstClr>
                  </a:outerShdw>
                </a:effectLst>
                <a:latin typeface="Century Schoolbook" panose="02040604050505020304" pitchFamily="18" charset="0"/>
              </a:rPr>
              <a:t>Here is grace…God continues to call and extend forgiveness to those who killed the Messiah</a:t>
            </a:r>
          </a:p>
        </p:txBody>
      </p:sp>
    </p:spTree>
    <p:extLst>
      <p:ext uri="{BB962C8B-B14F-4D97-AF65-F5344CB8AC3E}">
        <p14:creationId xmlns:p14="http://schemas.microsoft.com/office/powerpoint/2010/main" val="4261067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29566"/>
            <a:ext cx="131368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Witness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Blessing and judgement</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Dismissal </a:t>
            </a:r>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yields </a:t>
            </a:r>
            <a:r>
              <a:rPr lang="en-US" sz="4800" b="1" i="1" smtClean="0">
                <a:solidFill>
                  <a:prstClr val="black"/>
                </a:solidFill>
                <a:effectLst>
                  <a:outerShdw blurRad="38100" dist="38100" dir="2700000" algn="tl">
                    <a:prstClr val="white">
                      <a:lumMod val="50000"/>
                    </a:prstClr>
                  </a:outerShdw>
                </a:effectLst>
                <a:latin typeface="Century Schoolbook" panose="02040604050505020304" pitchFamily="18" charset="0"/>
              </a:rPr>
              <a:t>only</a:t>
            </a:r>
            <a:r>
              <a:rPr lang="en-US" sz="4800" b="1" i="1" smtClean="0">
                <a:solidFill>
                  <a:prstClr val="black"/>
                </a:solidFill>
                <a:effectLst>
                  <a:outerShdw blurRad="38100" dist="38100" dir="2700000" algn="tl">
                    <a:prstClr val="white">
                      <a:lumMod val="50000"/>
                    </a:prstClr>
                  </a:outerShdw>
                </a:effectLst>
                <a:latin typeface="Century Schoolbook" panose="02040604050505020304" pitchFamily="18" charset="0"/>
              </a:rPr>
              <a:t> destruction</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35456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29566"/>
            <a:ext cx="131368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Result</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Aggressive opposition</a:t>
            </a:r>
          </a:p>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Overwhelming fruit</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198710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62940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010400" y="381001"/>
            <a:ext cx="7467600" cy="6364044"/>
          </a:xfrm>
        </p:spPr>
        <p:txBody>
          <a:bodyPr>
            <a:normAutofit/>
          </a:bodyPr>
          <a:lstStyle/>
          <a:p>
            <a:r>
              <a:rPr lang="en-US" sz="5400" b="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You WILL be a witness</a:t>
            </a:r>
            <a:endParaRPr lang="en-US" sz="5400" b="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a:p>
            <a:r>
              <a:rPr lang="en-US" sz="5400" b="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Know the fullness of the gospel</a:t>
            </a:r>
          </a:p>
          <a:p>
            <a:r>
              <a:rPr lang="en-US" sz="5400" b="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Know your place in the gospel message</a:t>
            </a:r>
            <a:endParaRPr lang="en-US" sz="5400" b="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9093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lnSpcReduction="10000"/>
          </a:bodyPr>
          <a:lstStyle/>
          <a:p>
            <a:pPr marL="0" lvl="0" indent="0" defTabSz="1305942">
              <a:buNone/>
            </a:pP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1</a:t>
            </a:r>
            <a:r>
              <a:rPr lang="en-US" sz="6000" b="1" baseline="30000"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st</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 Peter 3:13-16</a:t>
            </a:r>
            <a:endPar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Who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is there to harm you if you prove zealous for what is </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good? 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even if you should suffer for the sake of righteousness, you are blessed. And do not fear their intimidation, and do not be troubled, </a:t>
            </a:r>
          </a:p>
        </p:txBody>
      </p:sp>
    </p:spTree>
    <p:extLst>
      <p:ext uri="{BB962C8B-B14F-4D97-AF65-F5344CB8AC3E}">
        <p14:creationId xmlns:p14="http://schemas.microsoft.com/office/powerpoint/2010/main" val="3251878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rPr>
              <a:t>Acts </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3:11-16</a:t>
            </a:r>
            <a:endPar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While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he was clinging to Peter and John, all the people ran together to them at the so-called portico of Solomon, full of amazement</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392057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sanctify Christ as Lord in your hearts, always being ready to make a defense to everyone who asks you to give an account for the hope that is in you, yet with gentleness and reverence</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072629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keep a good conscience so that in the thing in which you are slandered, those who revile your good behavior in Christ will be put to shame</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12272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when Peter saw this, he replied to the people, “Men of Israel, why are you amazed at this, or why do you gaze at us, as if by our own power or piety we had made him walk</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501019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The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God of Abraham, Isaac and Jacob, the God of our fathers, has glorified His servant Jesus, the one whom you delivered and disowned in the presence of Pilate, when he had decided to release Him</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927665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you disowned the Holy and Righteous One and asked for a murderer to be granted to </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you, 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put to death the Prince of life, the one whom God raised from the dead, a fact to which we are witnesses</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957708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lnSpcReduction="10000"/>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on the basis of faith in His name, it is the name of Jesus which has strengthened this man whom you see and know; and the faith which comes through Him has given him this perfect health in the presence of you all</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 </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448602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Occasion</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normal day</a:t>
            </a:r>
          </a:p>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common occurrence</a:t>
            </a:r>
          </a:p>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An obedient heart</a:t>
            </a:r>
          </a:p>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work of God</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66422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29566"/>
            <a:ext cx="131368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Question</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Seems a little off!</a:t>
            </a:r>
          </a:p>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Completely legitimate</a:t>
            </a:r>
          </a:p>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Sound familiar?</a:t>
            </a:r>
          </a:p>
        </p:txBody>
      </p:sp>
    </p:spTree>
    <p:extLst>
      <p:ext uri="{BB962C8B-B14F-4D97-AF65-F5344CB8AC3E}">
        <p14:creationId xmlns:p14="http://schemas.microsoft.com/office/powerpoint/2010/main" val="276962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29566"/>
            <a:ext cx="131368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Witness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Goodness and Guilt</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God glorified, you disowned</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Traded good for evil</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Death to life, life to death</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lvl="1"/>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30649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4643</TotalTime>
  <Words>507</Words>
  <Application>Microsoft Office PowerPoint</Application>
  <PresentationFormat>Custom</PresentationFormat>
  <Paragraphs>55</Paragraphs>
  <Slides>21</Slides>
  <Notes>0</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The Occasion</vt:lpstr>
      <vt:lpstr>The Question</vt:lpstr>
      <vt:lpstr>The Witness</vt:lpstr>
      <vt:lpstr>The Witness</vt:lpstr>
      <vt:lpstr>The Witness</vt:lpstr>
      <vt:lpstr>The Witness</vt:lpstr>
      <vt:lpstr>The Witness</vt:lpstr>
      <vt:lpstr>The Witness</vt:lpstr>
      <vt:lpstr>The Witness</vt:lpstr>
      <vt:lpstr>The Witness</vt:lpstr>
      <vt:lpstr>The Result</vt:lpstr>
      <vt:lpstr>Reaping the Harvest</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152</cp:revision>
  <cp:lastPrinted>2017-06-18T15:44:14Z</cp:lastPrinted>
  <dcterms:created xsi:type="dcterms:W3CDTF">2017-04-19T20:10:12Z</dcterms:created>
  <dcterms:modified xsi:type="dcterms:W3CDTF">2017-06-25T15:54:50Z</dcterms:modified>
</cp:coreProperties>
</file>