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sldIdLst>
    <p:sldId id="312" r:id="rId4"/>
    <p:sldId id="262" r:id="rId5"/>
    <p:sldId id="264" r:id="rId6"/>
    <p:sldId id="310" r:id="rId7"/>
    <p:sldId id="311" r:id="rId8"/>
    <p:sldId id="329" r:id="rId9"/>
    <p:sldId id="306" r:id="rId10"/>
    <p:sldId id="309" r:id="rId11"/>
    <p:sldId id="313" r:id="rId12"/>
    <p:sldId id="278" r:id="rId13"/>
    <p:sldId id="320" r:id="rId14"/>
    <p:sldId id="318" r:id="rId15"/>
    <p:sldId id="325" r:id="rId16"/>
    <p:sldId id="327" r:id="rId17"/>
    <p:sldId id="326" r:id="rId18"/>
    <p:sldId id="328" r:id="rId19"/>
    <p:sldId id="288" r:id="rId20"/>
    <p:sldId id="296" r:id="rId21"/>
    <p:sldId id="298" r:id="rId22"/>
    <p:sldId id="324" r:id="rId23"/>
  </p:sldIdLst>
  <p:sldSz cx="14630400" cy="8229600"/>
  <p:notesSz cx="6858000" cy="9312275"/>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20" y="-78"/>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8/13/2017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5105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8/13/2017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95700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8/13/2017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63667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8/13/2017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4455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8/13/2017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5678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8/13/2017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3955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8/13/2017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3457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8/13/2017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6578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8/13/2017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5951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8/13/2017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6303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8/13/2017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1812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8/13/2017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926039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8/13/2017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6215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8/13/2017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9797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8/13/2017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0343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8/13/2017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9502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8/13/2017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88568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8/13/2017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0788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8/13/2017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9497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8/13/2017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7245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8/13/2017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6875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8/13/2017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8400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t>8/13/2017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85315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8/13/2017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0115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8/13/2017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2144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8/13/2017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6058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8/13/2017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4191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t>8/13/2017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8105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t>8/13/2017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6476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t>8/13/2017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4548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t>8/13/2017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1056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8/13/2017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3813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8/13/2017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233942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t>8/13/2017</a:t>
            </a:fld>
            <a:endParaRPr lang="en-US" dirty="0"/>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t>‹#›</a:t>
            </a:fld>
            <a:endParaRPr lang="en-US" dirty="0"/>
          </a:p>
        </p:txBody>
      </p:sp>
    </p:spTree>
    <p:extLst>
      <p:ext uri="{BB962C8B-B14F-4D97-AF65-F5344CB8AC3E}">
        <p14:creationId xmlns:p14="http://schemas.microsoft.com/office/powerpoint/2010/main" val="1591313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8/13/2017</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92383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8/13/2017</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92469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radius="25"/>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2438400"/>
            <a:ext cx="13167360" cy="5608314"/>
          </a:xfrm>
        </p:spPr>
        <p:txBody>
          <a:bodyPr>
            <a:normAutofit/>
          </a:bodyPr>
          <a:lstStyle/>
          <a:p>
            <a:pPr marL="0" lvl="0" indent="0" algn="ctr" defTabSz="914400">
              <a:spcBef>
                <a:spcPts val="0"/>
              </a:spcBef>
              <a:buNone/>
            </a:pPr>
            <a:r>
              <a:rPr lang="en-US" sz="12500" b="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Acts:</a:t>
            </a:r>
          </a:p>
          <a:p>
            <a:pPr marL="0" lvl="0" indent="0" algn="ctr" defTabSz="914400">
              <a:spcBef>
                <a:spcPts val="0"/>
              </a:spcBef>
              <a:buNone/>
            </a:pPr>
            <a:r>
              <a:rPr lang="en-US" sz="8800" b="1" i="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The Unhindered Harvest</a:t>
            </a:r>
          </a:p>
        </p:txBody>
      </p:sp>
    </p:spTree>
    <p:extLst>
      <p:ext uri="{BB962C8B-B14F-4D97-AF65-F5344CB8AC3E}">
        <p14:creationId xmlns:p14="http://schemas.microsoft.com/office/powerpoint/2010/main" val="258818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Occasion</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God was working powerfully</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Many were being saved</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Popularity was booming</a:t>
            </a:r>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66422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Empire Strikes Back</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a:bodyPr>
          <a:lstStyle/>
          <a:p>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Selfish ambition</a:t>
            </a:r>
          </a:p>
          <a:p>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Escalating intensity</a:t>
            </a:r>
          </a:p>
          <a:p>
            <a:pPr lvl="1"/>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Arrest</a:t>
            </a:r>
          </a:p>
          <a:p>
            <a:pPr lvl="1"/>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Beatings</a:t>
            </a:r>
          </a:p>
          <a:p>
            <a:pPr lvl="1"/>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Ineffectiveness</a:t>
            </a:r>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pPr marL="0" indent="0">
              <a:buNone/>
            </a:pP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118182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Gospel Counter</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God’s provision</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Message of “this Life”</a:t>
            </a:r>
          </a:p>
        </p:txBody>
      </p:sp>
    </p:spTree>
    <p:extLst>
      <p:ext uri="{BB962C8B-B14F-4D97-AF65-F5344CB8AC3E}">
        <p14:creationId xmlns:p14="http://schemas.microsoft.com/office/powerpoint/2010/main" val="28650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Message of “this Life”</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Obedience to God</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 Resurrection</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 Cross</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Repentance</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Forgiveness</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Witness</a:t>
            </a:r>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pPr marL="0" indent="0">
              <a:buNone/>
            </a:pP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250876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Gospel Counter</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 prophetic picture</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 joy set before them</a:t>
            </a:r>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pPr marL="0" indent="0">
              <a:buNone/>
            </a:pP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84084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Joyful Servants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lnSpcReduction="10000"/>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Not rebellious</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Clothed in respect and humility</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Willingly accepted consequences</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Deferred only to God’s authority</a:t>
            </a:r>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pPr marL="0" indent="0">
              <a:buNone/>
            </a:pP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89645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0" y="381000"/>
            <a:ext cx="10058400" cy="7620000"/>
          </a:xfrm>
          <a:solidFill>
            <a:schemeClr val="accent6">
              <a:lumMod val="50000"/>
            </a:schemeClr>
          </a:solidFill>
          <a:ln w="28575">
            <a:solidFill>
              <a:schemeClr val="tx1"/>
            </a:solidFill>
          </a:ln>
        </p:spPr>
        <p:txBody>
          <a:bodyPr>
            <a:normAutofit/>
          </a:bodyPr>
          <a:lstStyle/>
          <a:p>
            <a:pPr marL="0" indent="0" algn="ctr">
              <a:buNone/>
            </a:pP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“…disciples under persecution in Acts are in continuity with their Lord; the context of persecution is mission; persecution is the occasion of divine triumph; persecution is firmly placed within divine providence…” </a:t>
            </a:r>
            <a:r>
              <a:rPr lang="en-US" sz="3800" b="1" i="1" dirty="0">
                <a:solidFill>
                  <a:prstClr val="black"/>
                </a:solidFill>
                <a:effectLst>
                  <a:outerShdw blurRad="38100" dist="38100" dir="2700000" algn="tl">
                    <a:prstClr val="white">
                      <a:lumMod val="50000"/>
                    </a:prstClr>
                  </a:outerShdw>
                </a:effectLst>
                <a:latin typeface="Century Schoolbook" panose="02040604050505020304" pitchFamily="18" charset="0"/>
              </a:rPr>
              <a:t>(Peterson, pg. 217)</a:t>
            </a:r>
            <a:endParaRPr lang="en-US" sz="3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1915535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6629400"/>
            <a:ext cx="13167360" cy="1371600"/>
          </a:xfrm>
        </p:spPr>
        <p:txBody>
          <a:bodyPr>
            <a:normAutofit/>
          </a:bodyPr>
          <a:lstStyle/>
          <a:p>
            <a:r>
              <a:rPr lang="en-US" sz="8000" b="1" dirty="0" smtClean="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rPr>
              <a:t>Reaping the Harvest</a:t>
            </a:r>
            <a:endParaRPr lang="en-US" sz="8000" b="1" dirty="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endParaRPr>
          </a:p>
        </p:txBody>
      </p:sp>
      <p:sp>
        <p:nvSpPr>
          <p:cNvPr id="3" name="Content Placeholder 2"/>
          <p:cNvSpPr>
            <a:spLocks noGrp="1"/>
          </p:cNvSpPr>
          <p:nvPr>
            <p:ph idx="1"/>
          </p:nvPr>
        </p:nvSpPr>
        <p:spPr>
          <a:xfrm>
            <a:off x="7010400" y="381000"/>
            <a:ext cx="7467600" cy="6553199"/>
          </a:xfrm>
        </p:spPr>
        <p:txBody>
          <a:bodyPr>
            <a:normAutofit/>
          </a:bodyPr>
          <a:lstStyle/>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God’s provision isn’t primarily about our safety or comfort</a:t>
            </a:r>
          </a:p>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Trust the message</a:t>
            </a:r>
            <a:endPar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endParaRPr>
          </a:p>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Opposition will not last forever</a:t>
            </a:r>
            <a:endPar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endParaRPr>
          </a:p>
          <a:p>
            <a:endPar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90930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lnSpcReduction="10000"/>
          </a:bodyPr>
          <a:lstStyle/>
          <a:p>
            <a:pPr marL="0" lvl="0" indent="0" defTabSz="1305942">
              <a:buNone/>
            </a:pPr>
            <a:r>
              <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Hebrews 12:1-3</a:t>
            </a:r>
          </a:p>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Therefore</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 since we have so great a cloud of witnesses surrounding us, let us also lay aside every encumbrance and the sin which so easily entangles us, and let us run with endurance the race that is set before us,</a:t>
            </a:r>
          </a:p>
          <a:p>
            <a:pPr marL="0" lvl="0" indent="0" defTabSz="1305942">
              <a:buNone/>
            </a:pP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3251878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fixing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our eyes on Jesus, the author and </a:t>
            </a:r>
            <a:r>
              <a:rPr lang="en-US" sz="6000" b="1" i="1" dirty="0" err="1">
                <a:solidFill>
                  <a:prstClr val="black"/>
                </a:solidFill>
                <a:effectLst>
                  <a:outerShdw blurRad="38100" dist="38100" dir="2700000" algn="tl">
                    <a:schemeClr val="bg1">
                      <a:lumMod val="50000"/>
                    </a:schemeClr>
                  </a:outerShdw>
                </a:effectLst>
                <a:latin typeface="Century Schoolbook" panose="02040604050505020304" pitchFamily="18" charset="0"/>
              </a:rPr>
              <a:t>perfecter</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 of faith, who for the joy set before Him endured the cross, despising the shame, and has sat down at the right hand of the throne of God</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1072629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dirty="0">
                <a:solidFill>
                  <a:prstClr val="black"/>
                </a:solidFill>
                <a:effectLst>
                  <a:outerShdw blurRad="38100" dist="38100" dir="2700000" algn="tl">
                    <a:schemeClr val="bg1">
                      <a:lumMod val="50000"/>
                    </a:schemeClr>
                  </a:outerShdw>
                </a:effectLst>
                <a:latin typeface="Century Schoolbook" panose="02040604050505020304" pitchFamily="18" charset="0"/>
              </a:rPr>
              <a:t>Acts </a:t>
            </a:r>
            <a:r>
              <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5:27-33</a:t>
            </a:r>
            <a:endParaRPr lang="en-US" sz="6000" b="1" dirty="0">
              <a:solidFill>
                <a:prstClr val="black"/>
              </a:solidFill>
              <a:effectLst>
                <a:outerShdw blurRad="38100" dist="38100" dir="2700000" algn="tl">
                  <a:schemeClr val="bg1">
                    <a:lumMod val="50000"/>
                  </a:schemeClr>
                </a:outerShdw>
              </a:effectLst>
              <a:latin typeface="Century Schoolbook" panose="02040604050505020304" pitchFamily="18" charset="0"/>
            </a:endParaRPr>
          </a:p>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When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they had brought them, they stood them before the Council. The high priest questioned them</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 saying,</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3392057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For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consider Him who has endured such hostility by sinners against Himself, so that you will not grow weary and lose heart</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1969516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We gave you strict orders not to continue teaching in this name, and yet, you have filled Jerusalem with your teaching and intend to bring this man’s blood upon us</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501019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But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Peter and the apostles answered, “We must obey God rather than men</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 “The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God of our fathers raised up Jesus, whom you had put to death by hanging Him on a cross</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419249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He is the one whom God exalted to His right hand as a Prince and a Savior, to grant repentance to Israel, and forgiveness of sins</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697177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And we are witnesses of these things; and so is the Holy Spirit, whom God has given to those who obey Him</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 But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when they heard this, they were cut to the quick and intended to kill them</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3297871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 r="1176"/>
          <a:stretch/>
        </p:blipFill>
        <p:spPr>
          <a:xfrm>
            <a:off x="371106" y="821138"/>
            <a:ext cx="4319228" cy="666805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9692688" y="769768"/>
            <a:ext cx="4572000" cy="6711193"/>
          </a:xfr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12192" b="37763"/>
          <a:stretch/>
        </p:blipFill>
        <p:spPr>
          <a:xfrm>
            <a:off x="4880160" y="941297"/>
            <a:ext cx="4762500" cy="3937298"/>
          </a:xfrm>
          <a:prstGeom prst="rect">
            <a:avLst/>
          </a:prstGeom>
        </p:spPr>
      </p:pic>
    </p:spTree>
    <p:extLst>
      <p:ext uri="{BB962C8B-B14F-4D97-AF65-F5344CB8AC3E}">
        <p14:creationId xmlns:p14="http://schemas.microsoft.com/office/powerpoint/2010/main" val="3185538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9566"/>
            <a:ext cx="14630400" cy="1371600"/>
          </a:xfrm>
        </p:spPr>
        <p:txBody>
          <a:bodyPr>
            <a:normAutofit/>
          </a:bodyPr>
          <a:lstStyle/>
          <a:p>
            <a:r>
              <a:rPr lang="en-US" dirty="0">
                <a:solidFill>
                  <a:schemeClr val="bg1"/>
                </a:solidFill>
                <a:latin typeface="Antique Olive Compact" panose="020B0904030504030204" pitchFamily="34" charset="0"/>
              </a:rPr>
              <a:t>The Empire Strikes Back</a:t>
            </a:r>
          </a:p>
        </p:txBody>
      </p:sp>
      <p:sp>
        <p:nvSpPr>
          <p:cNvPr id="7" name="Content Placeholder 6"/>
          <p:cNvSpPr>
            <a:spLocks noGrp="1"/>
          </p:cNvSpPr>
          <p:nvPr>
            <p:ph idx="1"/>
          </p:nvPr>
        </p:nvSpPr>
        <p:spPr>
          <a:xfrm>
            <a:off x="731520" y="1920240"/>
            <a:ext cx="13167360" cy="6156960"/>
          </a:xfrm>
        </p:spPr>
        <p:txBody>
          <a:bodyPr>
            <a:noAutofit/>
          </a:bodyPr>
          <a:lstStyle/>
          <a:p>
            <a:r>
              <a:rPr lang="en-US" sz="5400" b="1" dirty="0" smtClean="0">
                <a:solidFill>
                  <a:schemeClr val="bg1"/>
                </a:solidFill>
                <a:latin typeface="Garamond" panose="02020404030301010803" pitchFamily="18" charset="0"/>
              </a:rPr>
              <a:t>Acts 4 – Intimidation</a:t>
            </a:r>
          </a:p>
          <a:p>
            <a:r>
              <a:rPr lang="en-US" sz="5400" b="1" dirty="0" smtClean="0">
                <a:solidFill>
                  <a:schemeClr val="bg1"/>
                </a:solidFill>
                <a:latin typeface="Garamond" panose="02020404030301010803" pitchFamily="18" charset="0"/>
              </a:rPr>
              <a:t>Acts 5 – </a:t>
            </a:r>
            <a:r>
              <a:rPr lang="en-US" sz="5400" b="1" i="1" dirty="0" smtClean="0">
                <a:solidFill>
                  <a:schemeClr val="bg1"/>
                </a:solidFill>
                <a:latin typeface="Garamond" panose="02020404030301010803" pitchFamily="18" charset="0"/>
              </a:rPr>
              <a:t>Sin</a:t>
            </a:r>
          </a:p>
          <a:p>
            <a:r>
              <a:rPr lang="en-US" sz="5400" b="1" dirty="0" smtClean="0">
                <a:solidFill>
                  <a:schemeClr val="bg1"/>
                </a:solidFill>
                <a:latin typeface="Garamond" panose="02020404030301010803" pitchFamily="18" charset="0"/>
              </a:rPr>
              <a:t>Acts 5 </a:t>
            </a:r>
            <a:r>
              <a:rPr lang="en-US" sz="5400" b="1" i="1" dirty="0" smtClean="0">
                <a:solidFill>
                  <a:schemeClr val="bg1"/>
                </a:solidFill>
                <a:latin typeface="Garamond" panose="02020404030301010803" pitchFamily="18" charset="0"/>
              </a:rPr>
              <a:t>-- </a:t>
            </a:r>
            <a:r>
              <a:rPr lang="en-US" sz="5400" b="1" dirty="0" smtClean="0">
                <a:solidFill>
                  <a:schemeClr val="bg1"/>
                </a:solidFill>
                <a:latin typeface="Garamond" panose="02020404030301010803" pitchFamily="18" charset="0"/>
              </a:rPr>
              <a:t>Violence</a:t>
            </a:r>
            <a:endParaRPr lang="en-US" sz="5400" b="1" dirty="0" smtClean="0">
              <a:solidFill>
                <a:schemeClr val="bg1"/>
              </a:solidFill>
              <a:latin typeface="Garamond" panose="02020404030301010803" pitchFamily="18" charset="0"/>
            </a:endParaRPr>
          </a:p>
          <a:p>
            <a:r>
              <a:rPr lang="en-US" sz="5400" b="1" dirty="0" smtClean="0">
                <a:solidFill>
                  <a:schemeClr val="bg1"/>
                </a:solidFill>
                <a:latin typeface="Garamond" panose="02020404030301010803" pitchFamily="18" charset="0"/>
              </a:rPr>
              <a:t>Acts 6 – </a:t>
            </a:r>
            <a:r>
              <a:rPr lang="en-US" sz="5400" b="1" i="1" dirty="0" smtClean="0">
                <a:solidFill>
                  <a:schemeClr val="bg1"/>
                </a:solidFill>
                <a:latin typeface="Garamond" panose="02020404030301010803" pitchFamily="18" charset="0"/>
              </a:rPr>
              <a:t>Dissension</a:t>
            </a:r>
          </a:p>
          <a:p>
            <a:r>
              <a:rPr lang="en-US" sz="5400" b="1" dirty="0" smtClean="0">
                <a:solidFill>
                  <a:schemeClr val="bg1"/>
                </a:solidFill>
                <a:latin typeface="Garamond" panose="02020404030301010803" pitchFamily="18" charset="0"/>
              </a:rPr>
              <a:t>Acts 7 -- Death</a:t>
            </a:r>
          </a:p>
          <a:p>
            <a:endParaRPr lang="en-US" sz="5400" b="1" dirty="0" smtClean="0">
              <a:solidFill>
                <a:schemeClr val="bg1"/>
              </a:solidFill>
              <a:latin typeface="Garamond" panose="02020404030301010803"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2950" y="1600200"/>
            <a:ext cx="4256723" cy="6248400"/>
          </a:xfrm>
          <a:prstGeom prst="rect">
            <a:avLst/>
          </a:prstGeom>
        </p:spPr>
      </p:pic>
    </p:spTree>
    <p:extLst>
      <p:ext uri="{BB962C8B-B14F-4D97-AF65-F5344CB8AC3E}">
        <p14:creationId xmlns:p14="http://schemas.microsoft.com/office/powerpoint/2010/main" val="50789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p:cTn id="28"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p:cTn id="35"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9566"/>
            <a:ext cx="14630400" cy="1371600"/>
          </a:xfrm>
        </p:spPr>
        <p:txBody>
          <a:bodyPr>
            <a:normAutofit/>
          </a:bodyPr>
          <a:lstStyle/>
          <a:p>
            <a:r>
              <a:rPr lang="en-US" dirty="0">
                <a:solidFill>
                  <a:schemeClr val="bg1"/>
                </a:solidFill>
                <a:latin typeface="Antique Olive Compact" panose="020B0904030504030204" pitchFamily="34" charset="0"/>
              </a:rPr>
              <a:t>The Empire Strikes Back</a:t>
            </a:r>
          </a:p>
        </p:txBody>
      </p:sp>
      <p:sp>
        <p:nvSpPr>
          <p:cNvPr id="7" name="Content Placeholder 6"/>
          <p:cNvSpPr>
            <a:spLocks noGrp="1"/>
          </p:cNvSpPr>
          <p:nvPr>
            <p:ph idx="1"/>
          </p:nvPr>
        </p:nvSpPr>
        <p:spPr>
          <a:xfrm>
            <a:off x="731520" y="2819400"/>
            <a:ext cx="8183880" cy="3810000"/>
          </a:xfrm>
        </p:spPr>
        <p:txBody>
          <a:bodyPr>
            <a:noAutofit/>
          </a:bodyPr>
          <a:lstStyle/>
          <a:p>
            <a:pPr marL="0" indent="0" algn="ctr">
              <a:buNone/>
            </a:pPr>
            <a:r>
              <a:rPr lang="en-US" sz="5400" b="1" i="1" dirty="0">
                <a:solidFill>
                  <a:schemeClr val="bg1"/>
                </a:solidFill>
                <a:latin typeface="Garamond" panose="02020404030301010803" pitchFamily="18" charset="0"/>
              </a:rPr>
              <a:t>The goal of Satan is not </a:t>
            </a:r>
            <a:r>
              <a:rPr lang="en-US" sz="5400" b="1" i="1" dirty="0" smtClean="0">
                <a:solidFill>
                  <a:schemeClr val="bg1"/>
                </a:solidFill>
                <a:latin typeface="Garamond" panose="02020404030301010803" pitchFamily="18" charset="0"/>
              </a:rPr>
              <a:t>to discourage you but </a:t>
            </a:r>
            <a:r>
              <a:rPr lang="en-US" sz="5400" b="1" i="1" dirty="0">
                <a:solidFill>
                  <a:schemeClr val="bg1"/>
                </a:solidFill>
                <a:latin typeface="Garamond" panose="02020404030301010803" pitchFamily="18" charset="0"/>
              </a:rPr>
              <a:t>to </a:t>
            </a:r>
            <a:r>
              <a:rPr lang="en-US" sz="5400" b="1" i="1" dirty="0" smtClean="0">
                <a:solidFill>
                  <a:schemeClr val="bg1"/>
                </a:solidFill>
                <a:latin typeface="Garamond" panose="02020404030301010803" pitchFamily="18" charset="0"/>
              </a:rPr>
              <a:t>thwart </a:t>
            </a:r>
            <a:r>
              <a:rPr lang="en-US" sz="5400" b="1" i="1" dirty="0">
                <a:solidFill>
                  <a:schemeClr val="bg1"/>
                </a:solidFill>
                <a:latin typeface="Garamond" panose="02020404030301010803" pitchFamily="18" charset="0"/>
              </a:rPr>
              <a:t>the </a:t>
            </a:r>
            <a:r>
              <a:rPr lang="en-US" sz="5400" b="1" i="1" dirty="0" smtClean="0">
                <a:solidFill>
                  <a:schemeClr val="bg1"/>
                </a:solidFill>
                <a:latin typeface="Garamond" panose="02020404030301010803" pitchFamily="18" charset="0"/>
              </a:rPr>
              <a:t>redemptive work </a:t>
            </a:r>
            <a:r>
              <a:rPr lang="en-US" sz="5400" b="1" i="1" dirty="0">
                <a:solidFill>
                  <a:schemeClr val="bg1"/>
                </a:solidFill>
                <a:latin typeface="Garamond" panose="02020404030301010803" pitchFamily="18" charset="0"/>
              </a:rPr>
              <a:t>of God.</a:t>
            </a:r>
            <a:r>
              <a:rPr lang="en-US" sz="5400" b="1" dirty="0">
                <a:solidFill>
                  <a:schemeClr val="bg1"/>
                </a:solidFill>
                <a:latin typeface="Garamond" panose="02020404030301010803" pitchFamily="18" charset="0"/>
              </a:rPr>
              <a:t> </a:t>
            </a:r>
          </a:p>
          <a:p>
            <a:endParaRPr lang="en-US" sz="5400" b="1" dirty="0" smtClean="0">
              <a:solidFill>
                <a:schemeClr val="bg1"/>
              </a:solidFill>
              <a:latin typeface="Garamond" panose="02020404030301010803"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2950" y="1600200"/>
            <a:ext cx="4256723" cy="6248400"/>
          </a:xfrm>
          <a:prstGeom prst="rect">
            <a:avLst/>
          </a:prstGeom>
        </p:spPr>
      </p:pic>
    </p:spTree>
    <p:extLst>
      <p:ext uri="{BB962C8B-B14F-4D97-AF65-F5344CB8AC3E}">
        <p14:creationId xmlns:p14="http://schemas.microsoft.com/office/powerpoint/2010/main" val="1156005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10796</TotalTime>
  <Words>475</Words>
  <Application>Microsoft Office PowerPoint</Application>
  <PresentationFormat>Custom</PresentationFormat>
  <Paragraphs>53</Paragraphs>
  <Slides>20</Slides>
  <Notes>0</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Empire Strikes Back</vt:lpstr>
      <vt:lpstr>The Empire Strikes Back</vt:lpstr>
      <vt:lpstr>The Occasion</vt:lpstr>
      <vt:lpstr>The Empire Strikes Back</vt:lpstr>
      <vt:lpstr>The Gospel Counter</vt:lpstr>
      <vt:lpstr>Message of “this Life”</vt:lpstr>
      <vt:lpstr>The Gospel Counter</vt:lpstr>
      <vt:lpstr>Joyful Servants</vt:lpstr>
      <vt:lpstr>PowerPoint Presentation</vt:lpstr>
      <vt:lpstr>Reaping the Harvest</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231</cp:revision>
  <cp:lastPrinted>2017-06-18T15:44:14Z</cp:lastPrinted>
  <dcterms:created xsi:type="dcterms:W3CDTF">2017-04-19T20:10:12Z</dcterms:created>
  <dcterms:modified xsi:type="dcterms:W3CDTF">2017-08-13T16:01:07Z</dcterms:modified>
</cp:coreProperties>
</file>