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sldIdLst>
    <p:sldId id="312" r:id="rId4"/>
    <p:sldId id="262" r:id="rId5"/>
    <p:sldId id="264" r:id="rId6"/>
    <p:sldId id="310" r:id="rId7"/>
    <p:sldId id="311" r:id="rId8"/>
    <p:sldId id="325" r:id="rId9"/>
    <p:sldId id="326" r:id="rId10"/>
    <p:sldId id="327" r:id="rId11"/>
    <p:sldId id="306" r:id="rId12"/>
    <p:sldId id="309" r:id="rId13"/>
    <p:sldId id="328" r:id="rId14"/>
    <p:sldId id="313" r:id="rId15"/>
    <p:sldId id="278" r:id="rId16"/>
    <p:sldId id="314" r:id="rId17"/>
    <p:sldId id="315" r:id="rId18"/>
    <p:sldId id="316" r:id="rId19"/>
    <p:sldId id="288" r:id="rId20"/>
    <p:sldId id="296" r:id="rId21"/>
    <p:sldId id="298" r:id="rId22"/>
  </p:sldIdLst>
  <p:sldSz cx="14630400" cy="8229600"/>
  <p:notesSz cx="6858000" cy="9312275"/>
  <p:defaultTextStyle>
    <a:defPPr>
      <a:defRPr lang="en-US"/>
    </a:defPPr>
    <a:lvl1pPr marL="0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3110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06220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5933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1244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6555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600" y="-102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556511"/>
            <a:ext cx="12435840" cy="17640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B5B-369C-4EA3-8119-DEB718F69078}" type="datetimeFigureOut">
              <a:rPr lang="en-US" smtClean="0"/>
              <a:t>8/27/2017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8755-B89E-4A33-A525-AD5B1E8BA3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055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B5B-369C-4EA3-8119-DEB718F69078}" type="datetimeFigureOut">
              <a:rPr lang="en-US" smtClean="0"/>
              <a:t>8/27/2017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8755-B89E-4A33-A525-AD5B1E8BA3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004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329566"/>
            <a:ext cx="3291840" cy="702183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329566"/>
            <a:ext cx="9631680" cy="702183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B5B-369C-4EA3-8119-DEB718F69078}" type="datetimeFigureOut">
              <a:rPr lang="en-US" smtClean="0"/>
              <a:t>8/27/2017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8755-B89E-4A33-A525-AD5B1E8BA3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667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556511"/>
            <a:ext cx="12435840" cy="17640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B5B-369C-4EA3-8119-DEB718F690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8755-B89E-4A33-A525-AD5B1E8BA3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455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B5B-369C-4EA3-8119-DEB718F690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8755-B89E-4A33-A525-AD5B1E8BA3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678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288281"/>
            <a:ext cx="12435840" cy="1634490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4"/>
          </a:xfrm>
        </p:spPr>
        <p:txBody>
          <a:bodyPr anchor="b"/>
          <a:lstStyle>
            <a:lvl1pPr marL="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1pPr>
            <a:lvl2pPr marL="65311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622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93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124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655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1866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717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248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B5B-369C-4EA3-8119-DEB718F690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8755-B89E-4A33-A525-AD5B1E8BA3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955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1920240"/>
            <a:ext cx="6461760" cy="543115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1920240"/>
            <a:ext cx="6461760" cy="543115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B5B-369C-4EA3-8119-DEB718F690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8755-B89E-4A33-A525-AD5B1E8BA3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457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842136"/>
            <a:ext cx="6464301" cy="76771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609850"/>
            <a:ext cx="6464301" cy="474154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1" y="1842136"/>
            <a:ext cx="6466840" cy="76771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1" y="2609850"/>
            <a:ext cx="6466840" cy="474154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B5B-369C-4EA3-8119-DEB718F690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8755-B89E-4A33-A525-AD5B1E8BA3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578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B5B-369C-4EA3-8119-DEB718F690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8755-B89E-4A33-A525-AD5B1E8BA3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951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B5B-369C-4EA3-8119-DEB718F690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8755-B89E-4A33-A525-AD5B1E8BA3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3037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1" y="327660"/>
            <a:ext cx="4813301" cy="1394460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327660"/>
            <a:ext cx="8178800" cy="7023736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1" y="1722120"/>
            <a:ext cx="4813301" cy="5629276"/>
          </a:xfrm>
        </p:spPr>
        <p:txBody>
          <a:bodyPr/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B5B-369C-4EA3-8119-DEB718F690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8755-B89E-4A33-A525-AD5B1E8BA3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812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B5B-369C-4EA3-8119-DEB718F69078}" type="datetimeFigureOut">
              <a:rPr lang="en-US" smtClean="0"/>
              <a:t>8/27/2017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8755-B89E-4A33-A525-AD5B1E8BA3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0398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1" y="5760720"/>
            <a:ext cx="8778240" cy="680086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1" y="735330"/>
            <a:ext cx="8778240" cy="4937760"/>
          </a:xfrm>
        </p:spPr>
        <p:txBody>
          <a:bodyPr/>
          <a:lstStyle>
            <a:lvl1pPr marL="0" indent="0">
              <a:buNone/>
              <a:defRPr sz="4600"/>
            </a:lvl1pPr>
            <a:lvl2pPr marL="653110" indent="0">
              <a:buNone/>
              <a:defRPr sz="4000"/>
            </a:lvl2pPr>
            <a:lvl3pPr marL="1306220" indent="0">
              <a:buNone/>
              <a:defRPr sz="3400"/>
            </a:lvl3pPr>
            <a:lvl4pPr marL="1959331" indent="0">
              <a:buNone/>
              <a:defRPr sz="2900"/>
            </a:lvl4pPr>
            <a:lvl5pPr marL="2612441" indent="0">
              <a:buNone/>
              <a:defRPr sz="2900"/>
            </a:lvl5pPr>
            <a:lvl6pPr marL="3265551" indent="0">
              <a:buNone/>
              <a:defRPr sz="2900"/>
            </a:lvl6pPr>
            <a:lvl7pPr marL="3918661" indent="0">
              <a:buNone/>
              <a:defRPr sz="2900"/>
            </a:lvl7pPr>
            <a:lvl8pPr marL="4571771" indent="0">
              <a:buNone/>
              <a:defRPr sz="2900"/>
            </a:lvl8pPr>
            <a:lvl9pPr marL="5224882" indent="0">
              <a:buNone/>
              <a:defRPr sz="29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1" y="6440806"/>
            <a:ext cx="8778240" cy="965834"/>
          </a:xfrm>
        </p:spPr>
        <p:txBody>
          <a:bodyPr/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B5B-369C-4EA3-8119-DEB718F690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8755-B89E-4A33-A525-AD5B1E8BA3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2157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B5B-369C-4EA3-8119-DEB718F690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8755-B89E-4A33-A525-AD5B1E8BA3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7977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329566"/>
            <a:ext cx="3291840" cy="702183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329566"/>
            <a:ext cx="9631680" cy="702183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B5B-369C-4EA3-8119-DEB718F690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8755-B89E-4A33-A525-AD5B1E8BA3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3431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556511"/>
            <a:ext cx="12435840" cy="17640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B5B-369C-4EA3-8119-DEB718F690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8755-B89E-4A33-A525-AD5B1E8BA3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5028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B5B-369C-4EA3-8119-DEB718F690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8755-B89E-4A33-A525-AD5B1E8BA3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8568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288281"/>
            <a:ext cx="12435840" cy="1634490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4"/>
          </a:xfrm>
        </p:spPr>
        <p:txBody>
          <a:bodyPr anchor="b"/>
          <a:lstStyle>
            <a:lvl1pPr marL="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1pPr>
            <a:lvl2pPr marL="65311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622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93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124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655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1866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717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248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B5B-369C-4EA3-8119-DEB718F690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8755-B89E-4A33-A525-AD5B1E8BA3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7884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1920240"/>
            <a:ext cx="6461760" cy="543115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1920240"/>
            <a:ext cx="6461760" cy="543115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B5B-369C-4EA3-8119-DEB718F690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8755-B89E-4A33-A525-AD5B1E8BA3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4978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842136"/>
            <a:ext cx="6464301" cy="76771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609850"/>
            <a:ext cx="6464301" cy="474154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1" y="1842136"/>
            <a:ext cx="6466840" cy="76771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1" y="2609850"/>
            <a:ext cx="6466840" cy="474154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B5B-369C-4EA3-8119-DEB718F690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8755-B89E-4A33-A525-AD5B1E8BA3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2457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B5B-369C-4EA3-8119-DEB718F690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8755-B89E-4A33-A525-AD5B1E8BA3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8753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B5B-369C-4EA3-8119-DEB718F690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8755-B89E-4A33-A525-AD5B1E8BA3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400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288281"/>
            <a:ext cx="12435840" cy="1634490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4"/>
          </a:xfrm>
        </p:spPr>
        <p:txBody>
          <a:bodyPr anchor="b"/>
          <a:lstStyle>
            <a:lvl1pPr marL="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1pPr>
            <a:lvl2pPr marL="65311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622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93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124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655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1866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717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248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B5B-369C-4EA3-8119-DEB718F69078}" type="datetimeFigureOut">
              <a:rPr lang="en-US" smtClean="0"/>
              <a:t>8/27/2017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8755-B89E-4A33-A525-AD5B1E8BA3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3157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1" y="327660"/>
            <a:ext cx="4813301" cy="1394460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327660"/>
            <a:ext cx="8178800" cy="7023736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1" y="1722120"/>
            <a:ext cx="4813301" cy="5629276"/>
          </a:xfrm>
        </p:spPr>
        <p:txBody>
          <a:bodyPr/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B5B-369C-4EA3-8119-DEB718F690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8755-B89E-4A33-A525-AD5B1E8BA3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1154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1" y="5760720"/>
            <a:ext cx="8778240" cy="680086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1" y="735330"/>
            <a:ext cx="8778240" cy="4937760"/>
          </a:xfrm>
        </p:spPr>
        <p:txBody>
          <a:bodyPr/>
          <a:lstStyle>
            <a:lvl1pPr marL="0" indent="0">
              <a:buNone/>
              <a:defRPr sz="4600"/>
            </a:lvl1pPr>
            <a:lvl2pPr marL="653110" indent="0">
              <a:buNone/>
              <a:defRPr sz="4000"/>
            </a:lvl2pPr>
            <a:lvl3pPr marL="1306220" indent="0">
              <a:buNone/>
              <a:defRPr sz="3400"/>
            </a:lvl3pPr>
            <a:lvl4pPr marL="1959331" indent="0">
              <a:buNone/>
              <a:defRPr sz="2900"/>
            </a:lvl4pPr>
            <a:lvl5pPr marL="2612441" indent="0">
              <a:buNone/>
              <a:defRPr sz="2900"/>
            </a:lvl5pPr>
            <a:lvl6pPr marL="3265551" indent="0">
              <a:buNone/>
              <a:defRPr sz="2900"/>
            </a:lvl6pPr>
            <a:lvl7pPr marL="3918661" indent="0">
              <a:buNone/>
              <a:defRPr sz="2900"/>
            </a:lvl7pPr>
            <a:lvl8pPr marL="4571771" indent="0">
              <a:buNone/>
              <a:defRPr sz="2900"/>
            </a:lvl8pPr>
            <a:lvl9pPr marL="5224882" indent="0">
              <a:buNone/>
              <a:defRPr sz="29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1" y="6440806"/>
            <a:ext cx="8778240" cy="965834"/>
          </a:xfrm>
        </p:spPr>
        <p:txBody>
          <a:bodyPr/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B5B-369C-4EA3-8119-DEB718F690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8755-B89E-4A33-A525-AD5B1E8BA3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1448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B5B-369C-4EA3-8119-DEB718F690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8755-B89E-4A33-A525-AD5B1E8BA3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0584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329566"/>
            <a:ext cx="3291840" cy="702183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329566"/>
            <a:ext cx="9631680" cy="702183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B5B-369C-4EA3-8119-DEB718F690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8755-B89E-4A33-A525-AD5B1E8BA3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191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1920240"/>
            <a:ext cx="6461760" cy="543115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1920240"/>
            <a:ext cx="6461760" cy="543115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B5B-369C-4EA3-8119-DEB718F69078}" type="datetimeFigureOut">
              <a:rPr lang="en-US" smtClean="0"/>
              <a:t>8/27/2017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8755-B89E-4A33-A525-AD5B1E8BA3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053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842136"/>
            <a:ext cx="6464301" cy="76771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609850"/>
            <a:ext cx="6464301" cy="474154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1" y="1842136"/>
            <a:ext cx="6466840" cy="76771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1" y="2609850"/>
            <a:ext cx="6466840" cy="474154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B5B-369C-4EA3-8119-DEB718F69078}" type="datetimeFigureOut">
              <a:rPr lang="en-US" smtClean="0"/>
              <a:t>8/27/2017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8755-B89E-4A33-A525-AD5B1E8BA3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761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B5B-369C-4EA3-8119-DEB718F69078}" type="datetimeFigureOut">
              <a:rPr lang="en-US" smtClean="0"/>
              <a:t>8/27/2017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8755-B89E-4A33-A525-AD5B1E8BA3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487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B5B-369C-4EA3-8119-DEB718F69078}" type="datetimeFigureOut">
              <a:rPr lang="en-US" smtClean="0"/>
              <a:t>8/27/2017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8755-B89E-4A33-A525-AD5B1E8BA3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564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1" y="327660"/>
            <a:ext cx="4813301" cy="1394460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327660"/>
            <a:ext cx="8178800" cy="7023736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1" y="1722120"/>
            <a:ext cx="4813301" cy="5629276"/>
          </a:xfrm>
        </p:spPr>
        <p:txBody>
          <a:bodyPr/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B5B-369C-4EA3-8119-DEB718F69078}" type="datetimeFigureOut">
              <a:rPr lang="en-US" smtClean="0"/>
              <a:t>8/27/2017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8755-B89E-4A33-A525-AD5B1E8BA3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134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1" y="5760720"/>
            <a:ext cx="8778240" cy="680086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1" y="735330"/>
            <a:ext cx="8778240" cy="4937760"/>
          </a:xfrm>
        </p:spPr>
        <p:txBody>
          <a:bodyPr/>
          <a:lstStyle>
            <a:lvl1pPr marL="0" indent="0">
              <a:buNone/>
              <a:defRPr sz="4600"/>
            </a:lvl1pPr>
            <a:lvl2pPr marL="653110" indent="0">
              <a:buNone/>
              <a:defRPr sz="4000"/>
            </a:lvl2pPr>
            <a:lvl3pPr marL="1306220" indent="0">
              <a:buNone/>
              <a:defRPr sz="3400"/>
            </a:lvl3pPr>
            <a:lvl4pPr marL="1959331" indent="0">
              <a:buNone/>
              <a:defRPr sz="2900"/>
            </a:lvl4pPr>
            <a:lvl5pPr marL="2612441" indent="0">
              <a:buNone/>
              <a:defRPr sz="2900"/>
            </a:lvl5pPr>
            <a:lvl6pPr marL="3265551" indent="0">
              <a:buNone/>
              <a:defRPr sz="2900"/>
            </a:lvl6pPr>
            <a:lvl7pPr marL="3918661" indent="0">
              <a:buNone/>
              <a:defRPr sz="2900"/>
            </a:lvl7pPr>
            <a:lvl8pPr marL="4571771" indent="0">
              <a:buNone/>
              <a:defRPr sz="2900"/>
            </a:lvl8pPr>
            <a:lvl9pPr marL="5224882" indent="0">
              <a:buNone/>
              <a:defRPr sz="29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1" y="6440806"/>
            <a:ext cx="8778240" cy="965834"/>
          </a:xfrm>
        </p:spPr>
        <p:txBody>
          <a:bodyPr/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EB5B-369C-4EA3-8119-DEB718F69078}" type="datetimeFigureOut">
              <a:rPr lang="en-US" smtClean="0"/>
              <a:t>8/27/2017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F8755-B89E-4A33-A525-AD5B1E8BA3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425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920240"/>
            <a:ext cx="13167360" cy="5431156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8EB5B-369C-4EA3-8119-DEB718F69078}" type="datetimeFigureOut">
              <a:rPr lang="en-US" smtClean="0"/>
              <a:t>8/27/2017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720" y="7627621"/>
            <a:ext cx="46329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120" y="7627621"/>
            <a:ext cx="34137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F8755-B89E-4A33-A525-AD5B1E8BA3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313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30622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9833" indent="-489833" algn="l" defTabSz="1306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61304" indent="-408194" algn="l" defTabSz="1306220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76" indent="-326555" algn="l" defTabSz="1306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85886" indent="-326555" algn="l" defTabSz="1306220" rtl="0" eaLnBrk="1" latinLnBrk="0" hangingPunct="1">
        <a:spcBef>
          <a:spcPct val="20000"/>
        </a:spcBef>
        <a:buFont typeface="Arial" panose="020B0604020202020204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38996" indent="-326555" algn="l" defTabSz="1306220" rtl="0" eaLnBrk="1" latinLnBrk="0" hangingPunct="1">
        <a:spcBef>
          <a:spcPct val="20000"/>
        </a:spcBef>
        <a:buFont typeface="Arial" panose="020B0604020202020204" pitchFamily="34" charset="0"/>
        <a:buChar char="»"/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106" indent="-326555" algn="l" defTabSz="1306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45216" indent="-326555" algn="l" defTabSz="1306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898327" indent="-326555" algn="l" defTabSz="1306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551437" indent="-326555" algn="l" defTabSz="1306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920240"/>
            <a:ext cx="13167360" cy="5431156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8EB5B-369C-4EA3-8119-DEB718F690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720" y="7627621"/>
            <a:ext cx="46329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120" y="7627621"/>
            <a:ext cx="34137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F8755-B89E-4A33-A525-AD5B1E8BA3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238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30622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9833" indent="-489833" algn="l" defTabSz="1306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61304" indent="-408194" algn="l" defTabSz="1306220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76" indent="-326555" algn="l" defTabSz="1306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85886" indent="-326555" algn="l" defTabSz="1306220" rtl="0" eaLnBrk="1" latinLnBrk="0" hangingPunct="1">
        <a:spcBef>
          <a:spcPct val="20000"/>
        </a:spcBef>
        <a:buFont typeface="Arial" panose="020B0604020202020204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38996" indent="-326555" algn="l" defTabSz="1306220" rtl="0" eaLnBrk="1" latinLnBrk="0" hangingPunct="1">
        <a:spcBef>
          <a:spcPct val="20000"/>
        </a:spcBef>
        <a:buFont typeface="Arial" panose="020B0604020202020204" pitchFamily="34" charset="0"/>
        <a:buChar char="»"/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106" indent="-326555" algn="l" defTabSz="1306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45216" indent="-326555" algn="l" defTabSz="1306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898327" indent="-326555" algn="l" defTabSz="1306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551437" indent="-326555" algn="l" defTabSz="1306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920240"/>
            <a:ext cx="13167360" cy="5431156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8EB5B-369C-4EA3-8119-DEB718F690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720" y="7627621"/>
            <a:ext cx="46329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120" y="7627621"/>
            <a:ext cx="34137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F8755-B89E-4A33-A525-AD5B1E8BA3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246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30622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9833" indent="-489833" algn="l" defTabSz="1306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61304" indent="-408194" algn="l" defTabSz="1306220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76" indent="-326555" algn="l" defTabSz="1306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85886" indent="-326555" algn="l" defTabSz="1306220" rtl="0" eaLnBrk="1" latinLnBrk="0" hangingPunct="1">
        <a:spcBef>
          <a:spcPct val="20000"/>
        </a:spcBef>
        <a:buFont typeface="Arial" panose="020B0604020202020204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38996" indent="-326555" algn="l" defTabSz="1306220" rtl="0" eaLnBrk="1" latinLnBrk="0" hangingPunct="1">
        <a:spcBef>
          <a:spcPct val="20000"/>
        </a:spcBef>
        <a:buFont typeface="Arial" panose="020B0604020202020204" pitchFamily="34" charset="0"/>
        <a:buChar char="»"/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106" indent="-326555" algn="l" defTabSz="1306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45216" indent="-326555" algn="l" defTabSz="1306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898327" indent="-326555" algn="l" defTabSz="1306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551437" indent="-326555" algn="l" defTabSz="1306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5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31520" y="2438400"/>
            <a:ext cx="13167360" cy="5608314"/>
          </a:xfrm>
        </p:spPr>
        <p:txBody>
          <a:bodyPr>
            <a:normAutofit/>
          </a:bodyPr>
          <a:lstStyle/>
          <a:p>
            <a:pPr marL="0" lvl="0" indent="0" algn="ctr" defTabSz="914400">
              <a:spcBef>
                <a:spcPts val="0"/>
              </a:spcBef>
              <a:buNone/>
            </a:pPr>
            <a:r>
              <a:rPr lang="en-US" sz="12500" b="1" dirty="0">
                <a:ln w="31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chemeClr val="bg1">
                      <a:lumMod val="50000"/>
                    </a:schemeClr>
                  </a:outerShdw>
                </a:effectLst>
                <a:latin typeface="Garamond" panose="02020404030301010803" pitchFamily="18" charset="0"/>
              </a:rPr>
              <a:t>Acts:</a:t>
            </a:r>
          </a:p>
          <a:p>
            <a:pPr marL="0" lvl="0" indent="0" algn="ctr" defTabSz="914400">
              <a:spcBef>
                <a:spcPts val="0"/>
              </a:spcBef>
              <a:buNone/>
            </a:pPr>
            <a:r>
              <a:rPr lang="en-US" sz="8800" b="1" i="1" dirty="0">
                <a:ln w="31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chemeClr val="bg1">
                      <a:lumMod val="50000"/>
                    </a:schemeClr>
                  </a:outerShdw>
                </a:effectLst>
                <a:latin typeface="Garamond" panose="02020404030301010803" pitchFamily="18" charset="0"/>
              </a:rPr>
              <a:t>The Unhindered Harvest</a:t>
            </a:r>
          </a:p>
        </p:txBody>
      </p:sp>
    </p:spTree>
    <p:extLst>
      <p:ext uri="{BB962C8B-B14F-4D97-AF65-F5344CB8AC3E}">
        <p14:creationId xmlns:p14="http://schemas.microsoft.com/office/powerpoint/2010/main" val="25881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9566"/>
            <a:ext cx="14630400" cy="1371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ntique Olive Compact" panose="020B0904030504030204" pitchFamily="34" charset="0"/>
              </a:rPr>
              <a:t>A New Hope</a:t>
            </a:r>
            <a:endParaRPr lang="en-US" dirty="0">
              <a:solidFill>
                <a:schemeClr val="bg1"/>
              </a:solidFill>
              <a:latin typeface="Antique Olive Compact" panose="020B090403050403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31520" y="1920240"/>
            <a:ext cx="13167360" cy="6156960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God promised</a:t>
            </a:r>
          </a:p>
          <a:p>
            <a:r>
              <a:rPr lang="en-US" sz="54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Jesus came</a:t>
            </a:r>
            <a:endParaRPr lang="en-US" sz="5400" b="1" dirty="0" smtClean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r>
              <a:rPr lang="en-US" sz="54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Jesus went to the cross</a:t>
            </a:r>
          </a:p>
          <a:p>
            <a:r>
              <a:rPr lang="en-US" sz="54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Jesus rose from the grave</a:t>
            </a:r>
          </a:p>
          <a:p>
            <a:r>
              <a:rPr lang="en-US" sz="54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The Holy Spirit came</a:t>
            </a:r>
          </a:p>
          <a:p>
            <a:r>
              <a:rPr lang="en-US" sz="54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Sinners saved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1752600"/>
            <a:ext cx="3713985" cy="5738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789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9566"/>
            <a:ext cx="14630400" cy="1371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ntique Olive Compact" panose="020B0904030504030204" pitchFamily="34" charset="0"/>
              </a:rPr>
              <a:t>The Empire Strikes Back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31520" y="1920240"/>
            <a:ext cx="13167360" cy="6156960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Acts 4 – Intimidation</a:t>
            </a:r>
          </a:p>
          <a:p>
            <a:r>
              <a:rPr lang="en-US" sz="54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Acts 5 – </a:t>
            </a:r>
            <a:r>
              <a:rPr lang="en-US" sz="5400" b="1" i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Sin</a:t>
            </a:r>
          </a:p>
          <a:p>
            <a:r>
              <a:rPr lang="en-US" sz="54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Acts 5 -- Torture</a:t>
            </a:r>
            <a:endParaRPr lang="en-US" sz="5400" b="1" dirty="0" smtClean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r>
              <a:rPr lang="en-US" sz="54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Acts 6 – </a:t>
            </a:r>
            <a:r>
              <a:rPr lang="en-US" sz="5400" b="1" i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Dissension</a:t>
            </a:r>
          </a:p>
          <a:p>
            <a:r>
              <a:rPr lang="en-US" sz="54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Acts 7 -- </a:t>
            </a:r>
            <a:r>
              <a:rPr lang="en-US" sz="54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Death</a:t>
            </a:r>
            <a:endParaRPr lang="en-US" sz="5400" b="1" dirty="0" smtClean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950" y="1600200"/>
            <a:ext cx="4256723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8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9566"/>
            <a:ext cx="14630400" cy="1371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ntique Olive Compact" panose="020B0904030504030204" pitchFamily="34" charset="0"/>
              </a:rPr>
              <a:t>The Empire Strikes Back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31520" y="2819400"/>
            <a:ext cx="8183880" cy="3810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b="1" i="1" dirty="0">
                <a:solidFill>
                  <a:schemeClr val="bg1"/>
                </a:solidFill>
                <a:latin typeface="Garamond" panose="02020404030301010803" pitchFamily="18" charset="0"/>
              </a:rPr>
              <a:t>The goal of Satan is not </a:t>
            </a:r>
            <a:r>
              <a:rPr lang="en-US" sz="5400" b="1" i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to discourage you but </a:t>
            </a:r>
            <a:r>
              <a:rPr lang="en-US" sz="5400" b="1" i="1" dirty="0">
                <a:solidFill>
                  <a:schemeClr val="bg1"/>
                </a:solidFill>
                <a:latin typeface="Garamond" panose="02020404030301010803" pitchFamily="18" charset="0"/>
              </a:rPr>
              <a:t>to </a:t>
            </a:r>
            <a:r>
              <a:rPr lang="en-US" sz="5400" b="1" i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thwart </a:t>
            </a:r>
            <a:r>
              <a:rPr lang="en-US" sz="5400" b="1" i="1" dirty="0">
                <a:solidFill>
                  <a:schemeClr val="bg1"/>
                </a:solidFill>
                <a:latin typeface="Garamond" panose="02020404030301010803" pitchFamily="18" charset="0"/>
              </a:rPr>
              <a:t>the </a:t>
            </a:r>
            <a:r>
              <a:rPr lang="en-US" sz="5400" b="1" i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redemptive work </a:t>
            </a:r>
            <a:r>
              <a:rPr lang="en-US" sz="5400" b="1" i="1" dirty="0">
                <a:solidFill>
                  <a:schemeClr val="bg1"/>
                </a:solidFill>
                <a:latin typeface="Garamond" panose="02020404030301010803" pitchFamily="18" charset="0"/>
              </a:rPr>
              <a:t>of God.</a:t>
            </a:r>
            <a:r>
              <a:rPr lang="en-US" sz="5400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  <a:p>
            <a:endParaRPr lang="en-US" sz="5400" b="1" dirty="0" smtClean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950" y="1600200"/>
            <a:ext cx="4256723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00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29566"/>
            <a:ext cx="13213080" cy="1371600"/>
          </a:xfrm>
          <a:solidFill>
            <a:schemeClr val="accent6">
              <a:lumMod val="50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lvl="0" defTabSz="1305942">
              <a:spcBef>
                <a:spcPct val="20000"/>
              </a:spcBef>
            </a:pPr>
            <a:r>
              <a:rPr lang="en-US" sz="6000" b="1" dirty="0" smtClean="0">
                <a:solidFill>
                  <a:prstClr val="black"/>
                </a:solidFill>
                <a:effectLst>
                  <a:outerShdw blurRad="38100" dist="38100" dir="2700000" algn="tl">
                    <a:prstClr val="white">
                      <a:lumMod val="50000"/>
                    </a:prstClr>
                  </a:outerShdw>
                </a:effectLst>
                <a:latin typeface="Century Schoolbook" panose="02040604050505020304" pitchFamily="18" charset="0"/>
                <a:ea typeface="+mn-ea"/>
                <a:cs typeface="+mn-cs"/>
              </a:rPr>
              <a:t>The </a:t>
            </a:r>
            <a:r>
              <a:rPr lang="en-US" sz="6000" b="1" dirty="0" smtClean="0">
                <a:solidFill>
                  <a:prstClr val="black"/>
                </a:solidFill>
                <a:effectLst>
                  <a:outerShdw blurRad="38100" dist="38100" dir="2700000" algn="tl">
                    <a:prstClr val="white">
                      <a:lumMod val="50000"/>
                    </a:prstClr>
                  </a:outerShdw>
                </a:effectLst>
                <a:latin typeface="Century Schoolbook" panose="02040604050505020304" pitchFamily="18" charset="0"/>
                <a:ea typeface="+mn-ea"/>
                <a:cs typeface="+mn-cs"/>
              </a:rPr>
              <a:t>Context</a:t>
            </a:r>
            <a:endParaRPr lang="en-US" sz="6000" b="1" dirty="0">
              <a:solidFill>
                <a:prstClr val="black"/>
              </a:solidFill>
              <a:effectLst>
                <a:outerShdw blurRad="38100" dist="38100" dir="2700000" algn="tl">
                  <a:prstClr val="white">
                    <a:lumMod val="50000"/>
                  </a:prstClr>
                </a:outerShdw>
              </a:effectLst>
              <a:latin typeface="Century Schoolbook" panose="02040604050505020304" pitchFamily="18" charset="0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1920240"/>
            <a:ext cx="9479280" cy="6080760"/>
          </a:xfrm>
          <a:solidFill>
            <a:schemeClr val="accent6">
              <a:lumMod val="5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54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prstClr val="white">
                      <a:lumMod val="50000"/>
                    </a:prstClr>
                  </a:outerShdw>
                </a:effectLst>
                <a:latin typeface="Century Schoolbook" panose="02040604050505020304" pitchFamily="18" charset="0"/>
              </a:rPr>
              <a:t>It was the best of times!</a:t>
            </a:r>
          </a:p>
          <a:p>
            <a:r>
              <a:rPr lang="en-US" sz="54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prstClr val="white">
                      <a:lumMod val="50000"/>
                    </a:prstClr>
                  </a:outerShdw>
                </a:effectLst>
                <a:latin typeface="Century Schoolbook" panose="02040604050505020304" pitchFamily="18" charset="0"/>
              </a:rPr>
              <a:t>A genuine need</a:t>
            </a:r>
          </a:p>
          <a:p>
            <a:r>
              <a:rPr lang="en-US" sz="54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prstClr val="white">
                      <a:lumMod val="50000"/>
                    </a:prstClr>
                  </a:outerShdw>
                </a:effectLst>
                <a:latin typeface="Century Schoolbook" panose="02040604050505020304" pitchFamily="18" charset="0"/>
              </a:rPr>
              <a:t>Legitimate ministry</a:t>
            </a:r>
          </a:p>
          <a:p>
            <a:r>
              <a:rPr lang="en-US" sz="54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prstClr val="white">
                      <a:lumMod val="50000"/>
                    </a:prstClr>
                  </a:outerShdw>
                </a:effectLst>
                <a:latin typeface="Century Schoolbook" panose="02040604050505020304" pitchFamily="18" charset="0"/>
              </a:rPr>
              <a:t>Not what it seems to be</a:t>
            </a:r>
            <a:endParaRPr lang="en-US" sz="4800" b="1" i="1" dirty="0">
              <a:solidFill>
                <a:prstClr val="black"/>
              </a:solidFill>
              <a:effectLst>
                <a:outerShdw blurRad="38100" dist="38100" dir="2700000" algn="tl">
                  <a:prstClr val="white">
                    <a:lumMod val="50000"/>
                  </a:prstClr>
                </a:outerShdw>
              </a:effectLst>
              <a:latin typeface="Century Schoolbook" panose="02040604050505020304" pitchFamily="18" charset="0"/>
            </a:endParaRPr>
          </a:p>
          <a:p>
            <a:pPr lvl="1"/>
            <a:r>
              <a:rPr lang="en-US" sz="4800" b="1" i="1" dirty="0">
                <a:solidFill>
                  <a:prstClr val="black"/>
                </a:solidFill>
                <a:effectLst>
                  <a:outerShdw blurRad="38100" dist="38100" dir="2700000" algn="tl">
                    <a:prstClr val="white">
                      <a:lumMod val="50000"/>
                    </a:prstClr>
                  </a:outerShdw>
                </a:effectLst>
                <a:latin typeface="Century Schoolbook" panose="02040604050505020304" pitchFamily="18" charset="0"/>
              </a:rPr>
              <a:t>N</a:t>
            </a:r>
            <a:r>
              <a:rPr lang="en-US" sz="48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prstClr val="white">
                      <a:lumMod val="50000"/>
                    </a:prstClr>
                  </a:outerShdw>
                </a:effectLst>
                <a:latin typeface="Century Schoolbook" panose="02040604050505020304" pitchFamily="18" charset="0"/>
              </a:rPr>
              <a:t>ot leadership</a:t>
            </a:r>
          </a:p>
          <a:p>
            <a:pPr lvl="1"/>
            <a:r>
              <a:rPr lang="en-US" sz="48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prstClr val="white">
                      <a:lumMod val="50000"/>
                    </a:prstClr>
                  </a:outerShdw>
                </a:effectLst>
                <a:latin typeface="Century Schoolbook" panose="02040604050505020304" pitchFamily="18" charset="0"/>
              </a:rPr>
              <a:t>Not really about roles</a:t>
            </a:r>
          </a:p>
        </p:txBody>
      </p:sp>
    </p:spTree>
    <p:extLst>
      <p:ext uri="{BB962C8B-B14F-4D97-AF65-F5344CB8AC3E}">
        <p14:creationId xmlns:p14="http://schemas.microsoft.com/office/powerpoint/2010/main" val="66422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29566"/>
            <a:ext cx="13213080" cy="1371600"/>
          </a:xfrm>
          <a:solidFill>
            <a:schemeClr val="accent6">
              <a:lumMod val="5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lvl="0" defTabSz="1305942">
              <a:spcBef>
                <a:spcPct val="20000"/>
              </a:spcBef>
            </a:pPr>
            <a:r>
              <a:rPr lang="en-US" sz="6000" b="1" dirty="0" smtClean="0">
                <a:solidFill>
                  <a:prstClr val="black"/>
                </a:solidFill>
                <a:effectLst>
                  <a:outerShdw blurRad="38100" dist="38100" dir="2700000" algn="tl">
                    <a:prstClr val="white">
                      <a:lumMod val="50000"/>
                    </a:prstClr>
                  </a:outerShdw>
                </a:effectLst>
                <a:latin typeface="Century Schoolbook" panose="02040604050505020304" pitchFamily="18" charset="0"/>
                <a:ea typeface="+mn-ea"/>
                <a:cs typeface="+mn-cs"/>
              </a:rPr>
              <a:t>Subtle Subversion</a:t>
            </a:r>
            <a:endParaRPr lang="en-US" sz="9600" b="1" dirty="0">
              <a:solidFill>
                <a:prstClr val="black"/>
              </a:solidFill>
              <a:effectLst>
                <a:outerShdw blurRad="38100" dist="38100" dir="2700000" algn="tl">
                  <a:prstClr val="white">
                    <a:lumMod val="50000"/>
                  </a:prstClr>
                </a:outerShdw>
              </a:effectLst>
              <a:latin typeface="Century Schoolbook" panose="02040604050505020304" pitchFamily="18" charset="0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1920240"/>
            <a:ext cx="9479280" cy="6080760"/>
          </a:xfrm>
          <a:solidFill>
            <a:schemeClr val="accent6">
              <a:lumMod val="5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54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prstClr val="white">
                      <a:lumMod val="50000"/>
                    </a:prstClr>
                  </a:outerShdw>
                </a:effectLst>
                <a:latin typeface="Century Schoolbook" panose="02040604050505020304" pitchFamily="18" charset="0"/>
              </a:rPr>
              <a:t>A complaint arose</a:t>
            </a:r>
          </a:p>
          <a:p>
            <a:r>
              <a:rPr lang="en-US" sz="54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prstClr val="white">
                      <a:lumMod val="50000"/>
                    </a:prstClr>
                  </a:outerShdw>
                </a:effectLst>
                <a:latin typeface="Century Schoolbook" panose="02040604050505020304" pitchFamily="18" charset="0"/>
              </a:rPr>
              <a:t>A gradual crescendo</a:t>
            </a:r>
            <a:endParaRPr lang="en-US" sz="5400" b="1" i="1" dirty="0" smtClean="0">
              <a:solidFill>
                <a:prstClr val="black"/>
              </a:solidFill>
              <a:effectLst>
                <a:outerShdw blurRad="38100" dist="38100" dir="2700000" algn="tl">
                  <a:prstClr val="white">
                    <a:lumMod val="50000"/>
                  </a:prstClr>
                </a:outerShdw>
              </a:effectLst>
              <a:latin typeface="Century Schoolbook" panose="02040604050505020304" pitchFamily="18" charset="0"/>
            </a:endParaRPr>
          </a:p>
          <a:p>
            <a:r>
              <a:rPr lang="en-US" sz="54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prstClr val="white">
                      <a:lumMod val="50000"/>
                    </a:prstClr>
                  </a:outerShdw>
                </a:effectLst>
                <a:latin typeface="Century Schoolbook" panose="02040604050505020304" pitchFamily="18" charset="0"/>
              </a:rPr>
              <a:t>A clash of culture</a:t>
            </a:r>
          </a:p>
          <a:p>
            <a:r>
              <a:rPr lang="en-US" sz="54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prstClr val="white">
                      <a:lumMod val="50000"/>
                    </a:prstClr>
                  </a:outerShdw>
                </a:effectLst>
                <a:latin typeface="Century Schoolbook" panose="02040604050505020304" pitchFamily="18" charset="0"/>
              </a:rPr>
              <a:t>People make it personal</a:t>
            </a:r>
          </a:p>
          <a:p>
            <a:pPr lvl="1"/>
            <a:r>
              <a:rPr lang="en-US" sz="48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prstClr val="white">
                      <a:lumMod val="50000"/>
                    </a:prstClr>
                  </a:outerShdw>
                </a:effectLst>
                <a:latin typeface="Century Schoolbook" panose="02040604050505020304" pitchFamily="18" charset="0"/>
              </a:rPr>
              <a:t>Feelings get hurt</a:t>
            </a:r>
          </a:p>
          <a:p>
            <a:pPr lvl="1"/>
            <a:r>
              <a:rPr lang="en-US" sz="48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prstClr val="white">
                      <a:lumMod val="50000"/>
                    </a:prstClr>
                  </a:outerShdw>
                </a:effectLst>
                <a:latin typeface="Century Schoolbook" panose="02040604050505020304" pitchFamily="18" charset="0"/>
              </a:rPr>
              <a:t>Attitude of entitlement</a:t>
            </a:r>
          </a:p>
        </p:txBody>
      </p:sp>
    </p:spTree>
    <p:extLst>
      <p:ext uri="{BB962C8B-B14F-4D97-AF65-F5344CB8AC3E}">
        <p14:creationId xmlns:p14="http://schemas.microsoft.com/office/powerpoint/2010/main" val="220813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29566"/>
            <a:ext cx="13213080" cy="1371600"/>
          </a:xfrm>
          <a:solidFill>
            <a:schemeClr val="accent6">
              <a:lumMod val="5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lvl="0" defTabSz="1305942">
              <a:spcBef>
                <a:spcPct val="20000"/>
              </a:spcBef>
            </a:pPr>
            <a:r>
              <a:rPr lang="en-US" sz="6000" b="1" dirty="0" smtClean="0">
                <a:solidFill>
                  <a:prstClr val="black"/>
                </a:solidFill>
                <a:effectLst>
                  <a:outerShdw blurRad="38100" dist="38100" dir="2700000" algn="tl">
                    <a:prstClr val="white">
                      <a:lumMod val="50000"/>
                    </a:prstClr>
                  </a:outerShdw>
                </a:effectLst>
                <a:latin typeface="Century Schoolbook" panose="02040604050505020304" pitchFamily="18" charset="0"/>
                <a:ea typeface="+mn-ea"/>
                <a:cs typeface="+mn-cs"/>
              </a:rPr>
              <a:t>The Danger Zone</a:t>
            </a:r>
            <a:endParaRPr lang="en-US" sz="9600" b="1" dirty="0">
              <a:solidFill>
                <a:prstClr val="black"/>
              </a:solidFill>
              <a:effectLst>
                <a:outerShdw blurRad="38100" dist="38100" dir="2700000" algn="tl">
                  <a:prstClr val="white">
                    <a:lumMod val="50000"/>
                  </a:prstClr>
                </a:outerShdw>
              </a:effectLst>
              <a:latin typeface="Century Schoolbook" panose="02040604050505020304" pitchFamily="18" charset="0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1920240"/>
            <a:ext cx="9479280" cy="6080760"/>
          </a:xfrm>
          <a:solidFill>
            <a:schemeClr val="accent6">
              <a:lumMod val="5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54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prstClr val="white">
                      <a:lumMod val="50000"/>
                    </a:prstClr>
                  </a:outerShdw>
                </a:effectLst>
                <a:latin typeface="Century Schoolbook" panose="02040604050505020304" pitchFamily="18" charset="0"/>
              </a:rPr>
              <a:t>Division opposes multiplication</a:t>
            </a:r>
          </a:p>
          <a:p>
            <a:r>
              <a:rPr lang="en-US" sz="54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prstClr val="white">
                      <a:lumMod val="50000"/>
                    </a:prstClr>
                  </a:outerShdw>
                </a:effectLst>
                <a:latin typeface="Century Schoolbook" panose="02040604050505020304" pitchFamily="18" charset="0"/>
              </a:rPr>
              <a:t>Division is very distracting</a:t>
            </a:r>
            <a:endParaRPr lang="en-US" sz="5400" b="1" i="1" dirty="0" smtClean="0">
              <a:solidFill>
                <a:prstClr val="black"/>
              </a:solidFill>
              <a:effectLst>
                <a:outerShdw blurRad="38100" dist="38100" dir="2700000" algn="tl">
                  <a:prstClr val="white">
                    <a:lumMod val="50000"/>
                  </a:prstClr>
                </a:outerShdw>
              </a:effectLst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72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29566"/>
            <a:ext cx="13213080" cy="1371600"/>
          </a:xfrm>
          <a:solidFill>
            <a:schemeClr val="accent6">
              <a:lumMod val="50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lvl="0" defTabSz="1305942">
              <a:spcBef>
                <a:spcPct val="20000"/>
              </a:spcBef>
            </a:pPr>
            <a:r>
              <a:rPr lang="en-US" sz="6000" b="1" dirty="0" smtClean="0">
                <a:solidFill>
                  <a:prstClr val="black"/>
                </a:solidFill>
                <a:effectLst>
                  <a:outerShdw blurRad="38100" dist="38100" dir="2700000" algn="tl">
                    <a:prstClr val="white">
                      <a:lumMod val="50000"/>
                    </a:prstClr>
                  </a:outerShdw>
                </a:effectLst>
                <a:latin typeface="Century Schoolbook" panose="02040604050505020304" pitchFamily="18" charset="0"/>
                <a:ea typeface="+mn-ea"/>
                <a:cs typeface="+mn-cs"/>
              </a:rPr>
              <a:t>The Gospel </a:t>
            </a:r>
            <a:r>
              <a:rPr lang="en-US" sz="6000" b="1" dirty="0" smtClean="0">
                <a:solidFill>
                  <a:prstClr val="black"/>
                </a:solidFill>
                <a:effectLst>
                  <a:outerShdw blurRad="38100" dist="38100" dir="2700000" algn="tl">
                    <a:prstClr val="white">
                      <a:lumMod val="50000"/>
                    </a:prstClr>
                  </a:outerShdw>
                </a:effectLst>
                <a:latin typeface="Century Schoolbook" panose="02040604050505020304" pitchFamily="18" charset="0"/>
                <a:ea typeface="+mn-ea"/>
                <a:cs typeface="+mn-cs"/>
              </a:rPr>
              <a:t>Response</a:t>
            </a:r>
            <a:endParaRPr lang="en-US" sz="6000" b="1" dirty="0">
              <a:solidFill>
                <a:prstClr val="black"/>
              </a:solidFill>
              <a:effectLst>
                <a:outerShdw blurRad="38100" dist="38100" dir="2700000" algn="tl">
                  <a:prstClr val="white">
                    <a:lumMod val="50000"/>
                  </a:prstClr>
                </a:outerShdw>
              </a:effectLst>
              <a:latin typeface="Century Schoolbook" panose="02040604050505020304" pitchFamily="18" charset="0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1920240"/>
            <a:ext cx="9479280" cy="6080760"/>
          </a:xfrm>
          <a:solidFill>
            <a:schemeClr val="accent6">
              <a:lumMod val="5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54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prstClr val="white">
                      <a:lumMod val="50000"/>
                    </a:prstClr>
                  </a:outerShdw>
                </a:effectLst>
                <a:latin typeface="Century Schoolbook" panose="02040604050505020304" pitchFamily="18" charset="0"/>
              </a:rPr>
              <a:t>Spirit-filled people </a:t>
            </a:r>
          </a:p>
          <a:p>
            <a:r>
              <a:rPr lang="en-US" sz="54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prstClr val="white">
                      <a:lumMod val="50000"/>
                    </a:prstClr>
                  </a:outerShdw>
                </a:effectLst>
                <a:latin typeface="Century Schoolbook" panose="02040604050505020304" pitchFamily="18" charset="0"/>
              </a:rPr>
              <a:t>Stay the course</a:t>
            </a:r>
          </a:p>
          <a:p>
            <a:r>
              <a:rPr lang="en-US" sz="54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prstClr val="white">
                      <a:lumMod val="50000"/>
                    </a:prstClr>
                  </a:outerShdw>
                </a:effectLst>
                <a:latin typeface="Century Schoolbook" panose="02040604050505020304" pitchFamily="18" charset="0"/>
              </a:rPr>
              <a:t>The congregation invests</a:t>
            </a:r>
          </a:p>
          <a:p>
            <a:r>
              <a:rPr lang="en-US" sz="54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prstClr val="white">
                      <a:lumMod val="50000"/>
                    </a:prstClr>
                  </a:outerShdw>
                </a:effectLst>
                <a:latin typeface="Century Schoolbook" panose="02040604050505020304" pitchFamily="18" charset="0"/>
              </a:rPr>
              <a:t>The congregation prays</a:t>
            </a:r>
          </a:p>
          <a:p>
            <a:r>
              <a:rPr lang="en-US" sz="54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prstClr val="white">
                      <a:lumMod val="50000"/>
                    </a:prstClr>
                  </a:outerShdw>
                </a:effectLst>
                <a:latin typeface="Century Schoolbook" panose="02040604050505020304" pitchFamily="18" charset="0"/>
              </a:rPr>
              <a:t>God blesses</a:t>
            </a:r>
          </a:p>
        </p:txBody>
      </p:sp>
    </p:spTree>
    <p:extLst>
      <p:ext uri="{BB962C8B-B14F-4D97-AF65-F5344CB8AC3E}">
        <p14:creationId xmlns:p14="http://schemas.microsoft.com/office/powerpoint/2010/main" val="411710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629400"/>
            <a:ext cx="13167360" cy="1371600"/>
          </a:xfrm>
        </p:spPr>
        <p:txBody>
          <a:bodyPr>
            <a:normAutofit/>
          </a:bodyPr>
          <a:lstStyle/>
          <a:p>
            <a:r>
              <a:rPr lang="en-US" sz="8000" b="1" dirty="0" smtClean="0">
                <a:ln>
                  <a:solidFill>
                    <a:schemeClr val="bg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chemeClr val="bg1"/>
                  </a:outerShdw>
                </a:effectLst>
                <a:latin typeface="Baskerville Old Face" panose="02020602080505020303" pitchFamily="18" charset="0"/>
              </a:rPr>
              <a:t>Reaping the Harvest</a:t>
            </a:r>
            <a:endParaRPr lang="en-US" sz="8000" b="1" dirty="0">
              <a:ln>
                <a:solidFill>
                  <a:schemeClr val="bg1"/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chemeClr val="bg1"/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0400" y="381000"/>
            <a:ext cx="7467600" cy="6553199"/>
          </a:xfrm>
        </p:spPr>
        <p:txBody>
          <a:bodyPr>
            <a:normAutofit/>
          </a:bodyPr>
          <a:lstStyle/>
          <a:p>
            <a:r>
              <a:rPr lang="en-US" sz="5400" b="1" i="1" dirty="0" smtClean="0">
                <a:ln>
                  <a:solidFill>
                    <a:schemeClr val="bg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chemeClr val="bg1"/>
                  </a:outerShdw>
                </a:effectLst>
                <a:latin typeface="Century Schoolbook" panose="02040604050505020304" pitchFamily="18" charset="0"/>
              </a:rPr>
              <a:t>Maturity is mission critical</a:t>
            </a:r>
          </a:p>
          <a:p>
            <a:r>
              <a:rPr lang="en-US" sz="5400" b="1" i="1" dirty="0" smtClean="0">
                <a:ln>
                  <a:solidFill>
                    <a:schemeClr val="bg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chemeClr val="bg1"/>
                  </a:outerShdw>
                </a:effectLst>
                <a:latin typeface="Century Schoolbook" panose="02040604050505020304" pitchFamily="18" charset="0"/>
              </a:rPr>
              <a:t>Don’t make it personal</a:t>
            </a:r>
          </a:p>
          <a:p>
            <a:r>
              <a:rPr lang="en-US" sz="5400" b="1" i="1" dirty="0" smtClean="0">
                <a:ln>
                  <a:solidFill>
                    <a:schemeClr val="bg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chemeClr val="bg1"/>
                  </a:outerShdw>
                </a:effectLst>
                <a:latin typeface="Century Schoolbook" panose="02040604050505020304" pitchFamily="18" charset="0"/>
              </a:rPr>
              <a:t>Remember our calling</a:t>
            </a:r>
            <a:endParaRPr lang="en-US" sz="5400" b="1" i="1" dirty="0" smtClean="0">
              <a:ln>
                <a:solidFill>
                  <a:schemeClr val="bg1"/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chemeClr val="bg1"/>
                </a:outerShdw>
              </a:effectLst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30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57200"/>
            <a:ext cx="13411200" cy="7467600"/>
          </a:xfrm>
          <a:solidFill>
            <a:schemeClr val="accent6">
              <a:lumMod val="5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lvl="0" indent="0" defTabSz="1305942">
              <a:buNone/>
            </a:pPr>
            <a:r>
              <a:rPr lang="en-US" sz="6000" b="1" dirty="0" smtClean="0">
                <a:solidFill>
                  <a:prstClr val="black"/>
                </a:solidFill>
                <a:effectLst>
                  <a:outerShdw blurRad="38100" dist="38100" dir="2700000" algn="tl">
                    <a:schemeClr val="bg1">
                      <a:lumMod val="50000"/>
                    </a:schemeClr>
                  </a:outerShdw>
                </a:effectLst>
                <a:latin typeface="Century Schoolbook" panose="02040604050505020304" pitchFamily="18" charset="0"/>
              </a:rPr>
              <a:t>1</a:t>
            </a:r>
            <a:r>
              <a:rPr lang="en-US" sz="6000" b="1" baseline="30000" dirty="0" smtClean="0">
                <a:solidFill>
                  <a:prstClr val="black"/>
                </a:solidFill>
                <a:effectLst>
                  <a:outerShdw blurRad="38100" dist="38100" dir="2700000" algn="tl">
                    <a:schemeClr val="bg1">
                      <a:lumMod val="50000"/>
                    </a:schemeClr>
                  </a:outerShdw>
                </a:effectLst>
                <a:latin typeface="Century Schoolbook" panose="02040604050505020304" pitchFamily="18" charset="0"/>
              </a:rPr>
              <a:t>st</a:t>
            </a:r>
            <a:r>
              <a:rPr lang="en-US" sz="6000" b="1" dirty="0" smtClean="0">
                <a:solidFill>
                  <a:prstClr val="black"/>
                </a:solidFill>
                <a:effectLst>
                  <a:outerShdw blurRad="38100" dist="38100" dir="2700000" algn="tl">
                    <a:schemeClr val="bg1">
                      <a:lumMod val="50000"/>
                    </a:schemeClr>
                  </a:outerShdw>
                </a:effectLst>
                <a:latin typeface="Century Schoolbook" panose="02040604050505020304" pitchFamily="18" charset="0"/>
              </a:rPr>
              <a:t> Peter </a:t>
            </a:r>
            <a:r>
              <a:rPr lang="en-US" sz="6000" b="1" dirty="0" smtClean="0">
                <a:solidFill>
                  <a:prstClr val="black"/>
                </a:solidFill>
                <a:effectLst>
                  <a:outerShdw blurRad="38100" dist="38100" dir="2700000" algn="tl">
                    <a:schemeClr val="bg1">
                      <a:lumMod val="50000"/>
                    </a:schemeClr>
                  </a:outerShdw>
                </a:effectLst>
                <a:latin typeface="Century Schoolbook" panose="02040604050505020304" pitchFamily="18" charset="0"/>
              </a:rPr>
              <a:t>3:8-9</a:t>
            </a:r>
            <a:endParaRPr lang="en-US" sz="6000" b="1" dirty="0">
              <a:solidFill>
                <a:prstClr val="black"/>
              </a:solidFill>
              <a:effectLst>
                <a:outerShdw blurRad="38100" dist="38100" dir="2700000" algn="tl">
                  <a:schemeClr val="bg1">
                    <a:lumMod val="50000"/>
                  </a:schemeClr>
                </a:outerShdw>
              </a:effectLst>
              <a:latin typeface="Century Schoolbook" panose="02040604050505020304" pitchFamily="18" charset="0"/>
            </a:endParaRPr>
          </a:p>
          <a:p>
            <a:pPr marL="0" lvl="0" indent="0" defTabSz="1305942">
              <a:buNone/>
            </a:pPr>
            <a:r>
              <a:rPr lang="en-US" sz="60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chemeClr val="bg1">
                      <a:lumMod val="50000"/>
                    </a:schemeClr>
                  </a:outerShdw>
                </a:effectLst>
                <a:latin typeface="Century Schoolbook" panose="02040604050505020304" pitchFamily="18" charset="0"/>
              </a:rPr>
              <a:t>To </a:t>
            </a:r>
            <a:r>
              <a:rPr lang="en-US" sz="6000" b="1" i="1" dirty="0">
                <a:solidFill>
                  <a:prstClr val="black"/>
                </a:solidFill>
                <a:effectLst>
                  <a:outerShdw blurRad="38100" dist="38100" dir="2700000" algn="tl">
                    <a:schemeClr val="bg1">
                      <a:lumMod val="50000"/>
                    </a:schemeClr>
                  </a:outerShdw>
                </a:effectLst>
                <a:latin typeface="Century Schoolbook" panose="02040604050505020304" pitchFamily="18" charset="0"/>
              </a:rPr>
              <a:t>sum up, all of you be harmonious, sympathetic, brotherly, kindhearted, and humble in spirit</a:t>
            </a:r>
            <a:r>
              <a:rPr lang="en-US" sz="60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chemeClr val="bg1">
                      <a:lumMod val="50000"/>
                    </a:schemeClr>
                  </a:outerShdw>
                </a:effectLst>
                <a:latin typeface="Century Schoolbook" panose="02040604050505020304" pitchFamily="18" charset="0"/>
              </a:rPr>
              <a:t>;</a:t>
            </a:r>
            <a:endParaRPr lang="en-US" sz="6000" b="1" i="1" dirty="0">
              <a:solidFill>
                <a:prstClr val="black"/>
              </a:solidFill>
              <a:effectLst>
                <a:outerShdw blurRad="38100" dist="38100" dir="2700000" algn="tl">
                  <a:schemeClr val="bg1">
                    <a:lumMod val="50000"/>
                  </a:schemeClr>
                </a:outerShdw>
              </a:effectLst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87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57200"/>
            <a:ext cx="13411200" cy="7467600"/>
          </a:xfrm>
          <a:solidFill>
            <a:schemeClr val="accent6">
              <a:lumMod val="5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lvl="0" indent="0" defTabSz="1305942">
              <a:buNone/>
            </a:pPr>
            <a:r>
              <a:rPr lang="en-US" sz="60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chemeClr val="bg1">
                      <a:lumMod val="50000"/>
                    </a:schemeClr>
                  </a:outerShdw>
                </a:effectLst>
                <a:latin typeface="Century Schoolbook" panose="02040604050505020304" pitchFamily="18" charset="0"/>
              </a:rPr>
              <a:t>not </a:t>
            </a:r>
            <a:r>
              <a:rPr lang="en-US" sz="6000" b="1" i="1" dirty="0">
                <a:solidFill>
                  <a:prstClr val="black"/>
                </a:solidFill>
                <a:effectLst>
                  <a:outerShdw blurRad="38100" dist="38100" dir="2700000" algn="tl">
                    <a:schemeClr val="bg1">
                      <a:lumMod val="50000"/>
                    </a:schemeClr>
                  </a:outerShdw>
                </a:effectLst>
                <a:latin typeface="Century Schoolbook" panose="02040604050505020304" pitchFamily="18" charset="0"/>
              </a:rPr>
              <a:t>returning evil for evil or insult for insult, but giving a blessing instead; for you were called for the very purpose that you might inherit a blessing</a:t>
            </a:r>
            <a:r>
              <a:rPr lang="en-US" sz="60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chemeClr val="bg1">
                      <a:lumMod val="50000"/>
                    </a:schemeClr>
                  </a:outerShdw>
                </a:effectLst>
                <a:latin typeface="Century Schoolbook" panose="02040604050505020304" pitchFamily="18" charset="0"/>
              </a:rPr>
              <a:t>.</a:t>
            </a:r>
            <a:endParaRPr lang="en-US" sz="6000" b="1" i="1" dirty="0">
              <a:solidFill>
                <a:prstClr val="black"/>
              </a:solidFill>
              <a:effectLst>
                <a:outerShdw blurRad="38100" dist="38100" dir="2700000" algn="tl">
                  <a:schemeClr val="bg1">
                    <a:lumMod val="50000"/>
                  </a:schemeClr>
                </a:outerShdw>
              </a:effectLst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62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57200"/>
            <a:ext cx="13411200" cy="7467600"/>
          </a:xfrm>
          <a:solidFill>
            <a:schemeClr val="accent6">
              <a:lumMod val="5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 fontScale="92500"/>
          </a:bodyPr>
          <a:lstStyle/>
          <a:p>
            <a:pPr marL="0" lvl="0" indent="0" defTabSz="1305942">
              <a:buNone/>
            </a:pP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chemeClr val="bg1">
                      <a:lumMod val="50000"/>
                    </a:schemeClr>
                  </a:outerShdw>
                </a:effectLst>
                <a:latin typeface="Century Schoolbook" panose="02040604050505020304" pitchFamily="18" charset="0"/>
              </a:rPr>
              <a:t>Acts </a:t>
            </a:r>
            <a:r>
              <a:rPr lang="en-US" sz="6000" b="1" dirty="0" smtClean="0">
                <a:solidFill>
                  <a:prstClr val="black"/>
                </a:solidFill>
                <a:effectLst>
                  <a:outerShdw blurRad="38100" dist="38100" dir="2700000" algn="tl">
                    <a:schemeClr val="bg1">
                      <a:lumMod val="50000"/>
                    </a:schemeClr>
                  </a:outerShdw>
                </a:effectLst>
                <a:latin typeface="Century Schoolbook" panose="02040604050505020304" pitchFamily="18" charset="0"/>
              </a:rPr>
              <a:t>6:1-7</a:t>
            </a:r>
            <a:endParaRPr lang="en-US" sz="6000" b="1" dirty="0">
              <a:solidFill>
                <a:prstClr val="black"/>
              </a:solidFill>
              <a:effectLst>
                <a:outerShdw blurRad="38100" dist="38100" dir="2700000" algn="tl">
                  <a:schemeClr val="bg1">
                    <a:lumMod val="50000"/>
                  </a:schemeClr>
                </a:outerShdw>
              </a:effectLst>
              <a:latin typeface="Century Schoolbook" panose="02040604050505020304" pitchFamily="18" charset="0"/>
            </a:endParaRPr>
          </a:p>
          <a:p>
            <a:pPr marL="0" lvl="0" indent="0" defTabSz="1305942">
              <a:buNone/>
            </a:pPr>
            <a:r>
              <a:rPr lang="en-US" sz="60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chemeClr val="bg1">
                      <a:lumMod val="50000"/>
                    </a:schemeClr>
                  </a:outerShdw>
                </a:effectLst>
                <a:latin typeface="Century Schoolbook" panose="02040604050505020304" pitchFamily="18" charset="0"/>
              </a:rPr>
              <a:t>Now </a:t>
            </a:r>
            <a:r>
              <a:rPr lang="en-US" sz="6000" b="1" i="1" dirty="0">
                <a:solidFill>
                  <a:prstClr val="black"/>
                </a:solidFill>
                <a:effectLst>
                  <a:outerShdw blurRad="38100" dist="38100" dir="2700000" algn="tl">
                    <a:schemeClr val="bg1">
                      <a:lumMod val="50000"/>
                    </a:schemeClr>
                  </a:outerShdw>
                </a:effectLst>
                <a:latin typeface="Century Schoolbook" panose="02040604050505020304" pitchFamily="18" charset="0"/>
              </a:rPr>
              <a:t>at this time while the disciples were increasing in number, a complaint arose on the part of the Hellenistic Jews against the native Hebrews, because their widows were being overlooked in the daily serving of food.</a:t>
            </a:r>
          </a:p>
          <a:p>
            <a:pPr marL="0" lvl="0" indent="0" defTabSz="1305942">
              <a:buNone/>
            </a:pPr>
            <a:endParaRPr lang="en-US" sz="6000" b="1" i="1" dirty="0">
              <a:solidFill>
                <a:prstClr val="black"/>
              </a:solidFill>
              <a:effectLst>
                <a:outerShdw blurRad="38100" dist="38100" dir="2700000" algn="tl">
                  <a:schemeClr val="bg1">
                    <a:lumMod val="50000"/>
                  </a:schemeClr>
                </a:outerShdw>
              </a:effectLst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05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57200"/>
            <a:ext cx="13411200" cy="7467600"/>
          </a:xfrm>
          <a:solidFill>
            <a:schemeClr val="accent6">
              <a:lumMod val="5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lvl="0" indent="0" defTabSz="1305942">
              <a:buNone/>
            </a:pPr>
            <a:r>
              <a:rPr lang="en-US" sz="60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chemeClr val="bg1">
                      <a:lumMod val="50000"/>
                    </a:schemeClr>
                  </a:outerShdw>
                </a:effectLst>
                <a:latin typeface="Century Schoolbook" panose="02040604050505020304" pitchFamily="18" charset="0"/>
              </a:rPr>
              <a:t>So </a:t>
            </a:r>
            <a:r>
              <a:rPr lang="en-US" sz="6000" b="1" i="1" dirty="0">
                <a:solidFill>
                  <a:prstClr val="black"/>
                </a:solidFill>
                <a:effectLst>
                  <a:outerShdw blurRad="38100" dist="38100" dir="2700000" algn="tl">
                    <a:schemeClr val="bg1">
                      <a:lumMod val="50000"/>
                    </a:schemeClr>
                  </a:outerShdw>
                </a:effectLst>
                <a:latin typeface="Century Schoolbook" panose="02040604050505020304" pitchFamily="18" charset="0"/>
              </a:rPr>
              <a:t>the twelve summoned the congregation of the disciples and said, “It is not desirable for us to neglect the word of God in order to serve tables</a:t>
            </a:r>
            <a:r>
              <a:rPr lang="en-US" sz="60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chemeClr val="bg1">
                      <a:lumMod val="50000"/>
                    </a:schemeClr>
                  </a:outerShdw>
                </a:effectLst>
                <a:latin typeface="Century Schoolbook" panose="02040604050505020304" pitchFamily="18" charset="0"/>
              </a:rPr>
              <a:t>.</a:t>
            </a:r>
            <a:endParaRPr lang="en-US" sz="6000" b="1" i="1" dirty="0">
              <a:solidFill>
                <a:prstClr val="black"/>
              </a:solidFill>
              <a:effectLst>
                <a:outerShdw blurRad="38100" dist="38100" dir="2700000" algn="tl">
                  <a:schemeClr val="bg1">
                    <a:lumMod val="50000"/>
                  </a:schemeClr>
                </a:outerShdw>
              </a:effectLst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01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57200"/>
            <a:ext cx="13411200" cy="7467600"/>
          </a:xfrm>
          <a:solidFill>
            <a:schemeClr val="accent6">
              <a:lumMod val="5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lvl="0" indent="0" defTabSz="1305942">
              <a:buNone/>
            </a:pPr>
            <a:r>
              <a:rPr lang="en-US" sz="60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chemeClr val="bg1">
                      <a:lumMod val="50000"/>
                    </a:schemeClr>
                  </a:outerShdw>
                </a:effectLst>
                <a:latin typeface="Century Schoolbook" panose="02040604050505020304" pitchFamily="18" charset="0"/>
              </a:rPr>
              <a:t>“</a:t>
            </a:r>
            <a:r>
              <a:rPr lang="en-US" sz="6000" b="1" i="1" dirty="0">
                <a:solidFill>
                  <a:prstClr val="black"/>
                </a:solidFill>
                <a:effectLst>
                  <a:outerShdw blurRad="38100" dist="38100" dir="2700000" algn="tl">
                    <a:schemeClr val="bg1">
                      <a:lumMod val="50000"/>
                    </a:schemeClr>
                  </a:outerShdw>
                </a:effectLst>
                <a:latin typeface="Century Schoolbook" panose="02040604050505020304" pitchFamily="18" charset="0"/>
              </a:rPr>
              <a:t>Therefore, brethren, select from among you seven men of good reputation, full of the Spirit and of wisdom, whom we may put in charge of this task</a:t>
            </a:r>
            <a:r>
              <a:rPr lang="en-US" sz="60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chemeClr val="bg1">
                      <a:lumMod val="50000"/>
                    </a:schemeClr>
                  </a:outerShdw>
                </a:effectLst>
                <a:latin typeface="Century Schoolbook" panose="02040604050505020304" pitchFamily="18" charset="0"/>
              </a:rPr>
              <a:t>.</a:t>
            </a:r>
            <a:endParaRPr lang="en-US" sz="6000" b="1" i="1" dirty="0">
              <a:solidFill>
                <a:prstClr val="black"/>
              </a:solidFill>
              <a:effectLst>
                <a:outerShdw blurRad="38100" dist="38100" dir="2700000" algn="tl">
                  <a:schemeClr val="bg1">
                    <a:lumMod val="50000"/>
                  </a:schemeClr>
                </a:outerShdw>
              </a:effectLst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24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57200"/>
            <a:ext cx="13411200" cy="7467600"/>
          </a:xfrm>
          <a:solidFill>
            <a:schemeClr val="accent6">
              <a:lumMod val="5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lvl="0" indent="0" defTabSz="1305942">
              <a:buNone/>
            </a:pPr>
            <a:r>
              <a:rPr lang="en-US" sz="60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chemeClr val="bg1">
                      <a:lumMod val="50000"/>
                    </a:schemeClr>
                  </a:outerShdw>
                </a:effectLst>
                <a:latin typeface="Century Schoolbook" panose="02040604050505020304" pitchFamily="18" charset="0"/>
              </a:rPr>
              <a:t>“But </a:t>
            </a:r>
            <a:r>
              <a:rPr lang="en-US" sz="6000" b="1" i="1" dirty="0">
                <a:solidFill>
                  <a:prstClr val="black"/>
                </a:solidFill>
                <a:effectLst>
                  <a:outerShdw blurRad="38100" dist="38100" dir="2700000" algn="tl">
                    <a:schemeClr val="bg1">
                      <a:lumMod val="50000"/>
                    </a:schemeClr>
                  </a:outerShdw>
                </a:effectLst>
                <a:latin typeface="Century Schoolbook" panose="02040604050505020304" pitchFamily="18" charset="0"/>
              </a:rPr>
              <a:t>we will devote ourselves to prayer and to the ministry of the word</a:t>
            </a:r>
            <a:r>
              <a:rPr lang="en-US" sz="60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chemeClr val="bg1">
                      <a:lumMod val="50000"/>
                    </a:schemeClr>
                  </a:outerShdw>
                </a:effectLst>
                <a:latin typeface="Century Schoolbook" panose="02040604050505020304" pitchFamily="18" charset="0"/>
              </a:rPr>
              <a:t>.” The </a:t>
            </a:r>
            <a:r>
              <a:rPr lang="en-US" sz="6000" b="1" i="1" dirty="0">
                <a:solidFill>
                  <a:prstClr val="black"/>
                </a:solidFill>
                <a:effectLst>
                  <a:outerShdw blurRad="38100" dist="38100" dir="2700000" algn="tl">
                    <a:schemeClr val="bg1">
                      <a:lumMod val="50000"/>
                    </a:schemeClr>
                  </a:outerShdw>
                </a:effectLst>
                <a:latin typeface="Century Schoolbook" panose="02040604050505020304" pitchFamily="18" charset="0"/>
              </a:rPr>
              <a:t>statement found approval with the whole congregation; </a:t>
            </a:r>
          </a:p>
        </p:txBody>
      </p:sp>
    </p:spTree>
    <p:extLst>
      <p:ext uri="{BB962C8B-B14F-4D97-AF65-F5344CB8AC3E}">
        <p14:creationId xmlns:p14="http://schemas.microsoft.com/office/powerpoint/2010/main" val="269717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57200"/>
            <a:ext cx="13411200" cy="7467600"/>
          </a:xfrm>
          <a:solidFill>
            <a:schemeClr val="accent6">
              <a:lumMod val="5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lvl="0" indent="0" defTabSz="1305942">
              <a:buNone/>
            </a:pPr>
            <a:r>
              <a:rPr lang="en-US" sz="6000" b="1" i="1" dirty="0">
                <a:solidFill>
                  <a:prstClr val="black"/>
                </a:solidFill>
                <a:effectLst>
                  <a:outerShdw blurRad="38100" dist="38100" dir="2700000" algn="tl">
                    <a:schemeClr val="bg1">
                      <a:lumMod val="50000"/>
                    </a:schemeClr>
                  </a:outerShdw>
                </a:effectLst>
                <a:latin typeface="Century Schoolbook" panose="02040604050505020304" pitchFamily="18" charset="0"/>
              </a:rPr>
              <a:t>and they chose Stephen, a man full of faith and of the Holy Spirit, and Philip, </a:t>
            </a:r>
            <a:r>
              <a:rPr lang="en-US" sz="6000" b="1" i="1" dirty="0" err="1">
                <a:solidFill>
                  <a:prstClr val="black"/>
                </a:solidFill>
                <a:effectLst>
                  <a:outerShdw blurRad="38100" dist="38100" dir="2700000" algn="tl">
                    <a:schemeClr val="bg1">
                      <a:lumMod val="50000"/>
                    </a:schemeClr>
                  </a:outerShdw>
                </a:effectLst>
                <a:latin typeface="Century Schoolbook" panose="02040604050505020304" pitchFamily="18" charset="0"/>
              </a:rPr>
              <a:t>Prochorus</a:t>
            </a:r>
            <a:r>
              <a:rPr lang="en-US" sz="6000" b="1" i="1" dirty="0">
                <a:solidFill>
                  <a:prstClr val="black"/>
                </a:solidFill>
                <a:effectLst>
                  <a:outerShdw blurRad="38100" dist="38100" dir="2700000" algn="tl">
                    <a:schemeClr val="bg1">
                      <a:lumMod val="50000"/>
                    </a:schemeClr>
                  </a:outerShdw>
                </a:effectLst>
                <a:latin typeface="Century Schoolbook" panose="02040604050505020304" pitchFamily="18" charset="0"/>
              </a:rPr>
              <a:t>, </a:t>
            </a:r>
            <a:r>
              <a:rPr lang="en-US" sz="6000" b="1" i="1" dirty="0" err="1">
                <a:solidFill>
                  <a:prstClr val="black"/>
                </a:solidFill>
                <a:effectLst>
                  <a:outerShdw blurRad="38100" dist="38100" dir="2700000" algn="tl">
                    <a:schemeClr val="bg1">
                      <a:lumMod val="50000"/>
                    </a:schemeClr>
                  </a:outerShdw>
                </a:effectLst>
                <a:latin typeface="Century Schoolbook" panose="02040604050505020304" pitchFamily="18" charset="0"/>
              </a:rPr>
              <a:t>Nicanor</a:t>
            </a:r>
            <a:r>
              <a:rPr lang="en-US" sz="6000" b="1" i="1" dirty="0">
                <a:solidFill>
                  <a:prstClr val="black"/>
                </a:solidFill>
                <a:effectLst>
                  <a:outerShdw blurRad="38100" dist="38100" dir="2700000" algn="tl">
                    <a:schemeClr val="bg1">
                      <a:lumMod val="50000"/>
                    </a:schemeClr>
                  </a:outerShdw>
                </a:effectLst>
                <a:latin typeface="Century Schoolbook" panose="02040604050505020304" pitchFamily="18" charset="0"/>
              </a:rPr>
              <a:t>, </a:t>
            </a:r>
            <a:r>
              <a:rPr lang="en-US" sz="6000" b="1" i="1" dirty="0" err="1">
                <a:solidFill>
                  <a:prstClr val="black"/>
                </a:solidFill>
                <a:effectLst>
                  <a:outerShdw blurRad="38100" dist="38100" dir="2700000" algn="tl">
                    <a:schemeClr val="bg1">
                      <a:lumMod val="50000"/>
                    </a:schemeClr>
                  </a:outerShdw>
                </a:effectLst>
                <a:latin typeface="Century Schoolbook" panose="02040604050505020304" pitchFamily="18" charset="0"/>
              </a:rPr>
              <a:t>Timon</a:t>
            </a:r>
            <a:r>
              <a:rPr lang="en-US" sz="6000" b="1" i="1" dirty="0">
                <a:solidFill>
                  <a:prstClr val="black"/>
                </a:solidFill>
                <a:effectLst>
                  <a:outerShdw blurRad="38100" dist="38100" dir="2700000" algn="tl">
                    <a:schemeClr val="bg1">
                      <a:lumMod val="50000"/>
                    </a:schemeClr>
                  </a:outerShdw>
                </a:effectLst>
                <a:latin typeface="Century Schoolbook" panose="02040604050505020304" pitchFamily="18" charset="0"/>
              </a:rPr>
              <a:t>, </a:t>
            </a:r>
            <a:r>
              <a:rPr lang="en-US" sz="6000" b="1" i="1" dirty="0" err="1">
                <a:solidFill>
                  <a:prstClr val="black"/>
                </a:solidFill>
                <a:effectLst>
                  <a:outerShdw blurRad="38100" dist="38100" dir="2700000" algn="tl">
                    <a:schemeClr val="bg1">
                      <a:lumMod val="50000"/>
                    </a:schemeClr>
                  </a:outerShdw>
                </a:effectLst>
                <a:latin typeface="Century Schoolbook" panose="02040604050505020304" pitchFamily="18" charset="0"/>
              </a:rPr>
              <a:t>Parmenas</a:t>
            </a:r>
            <a:r>
              <a:rPr lang="en-US" sz="6000" b="1" i="1" dirty="0">
                <a:solidFill>
                  <a:prstClr val="black"/>
                </a:solidFill>
                <a:effectLst>
                  <a:outerShdw blurRad="38100" dist="38100" dir="2700000" algn="tl">
                    <a:schemeClr val="bg1">
                      <a:lumMod val="50000"/>
                    </a:schemeClr>
                  </a:outerShdw>
                </a:effectLst>
                <a:latin typeface="Century Schoolbook" panose="02040604050505020304" pitchFamily="18" charset="0"/>
              </a:rPr>
              <a:t> and Nicolas, a proselyte from Antioch.</a:t>
            </a:r>
          </a:p>
        </p:txBody>
      </p:sp>
    </p:spTree>
    <p:extLst>
      <p:ext uri="{BB962C8B-B14F-4D97-AF65-F5344CB8AC3E}">
        <p14:creationId xmlns:p14="http://schemas.microsoft.com/office/powerpoint/2010/main" val="174707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57200"/>
            <a:ext cx="13411200" cy="7467600"/>
          </a:xfrm>
          <a:solidFill>
            <a:schemeClr val="accent6">
              <a:lumMod val="5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lvl="0" indent="0" defTabSz="1305942">
              <a:buNone/>
            </a:pPr>
            <a:r>
              <a:rPr lang="en-US" sz="60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chemeClr val="bg1">
                      <a:lumMod val="50000"/>
                    </a:schemeClr>
                  </a:outerShdw>
                </a:effectLst>
                <a:latin typeface="Century Schoolbook" panose="02040604050505020304" pitchFamily="18" charset="0"/>
              </a:rPr>
              <a:t>And </a:t>
            </a:r>
            <a:r>
              <a:rPr lang="en-US" sz="6000" b="1" i="1" dirty="0">
                <a:solidFill>
                  <a:prstClr val="black"/>
                </a:solidFill>
                <a:effectLst>
                  <a:outerShdw blurRad="38100" dist="38100" dir="2700000" algn="tl">
                    <a:schemeClr val="bg1">
                      <a:lumMod val="50000"/>
                    </a:schemeClr>
                  </a:outerShdw>
                </a:effectLst>
                <a:latin typeface="Century Schoolbook" panose="02040604050505020304" pitchFamily="18" charset="0"/>
              </a:rPr>
              <a:t>these they brought before the apostles; and after praying, they laid their hands on them</a:t>
            </a:r>
            <a:r>
              <a:rPr lang="en-US" sz="60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chemeClr val="bg1">
                      <a:lumMod val="50000"/>
                    </a:schemeClr>
                  </a:outerShdw>
                </a:effectLst>
                <a:latin typeface="Century Schoolbook" panose="02040604050505020304" pitchFamily="18" charset="0"/>
              </a:rPr>
              <a:t>.</a:t>
            </a:r>
            <a:endParaRPr lang="en-US" sz="6000" b="1" i="1" dirty="0">
              <a:solidFill>
                <a:prstClr val="black"/>
              </a:solidFill>
              <a:effectLst>
                <a:outerShdw blurRad="38100" dist="38100" dir="2700000" algn="tl">
                  <a:schemeClr val="bg1">
                    <a:lumMod val="50000"/>
                  </a:schemeClr>
                </a:outerShdw>
              </a:effectLst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45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57200"/>
            <a:ext cx="13411200" cy="7467600"/>
          </a:xfrm>
          <a:solidFill>
            <a:schemeClr val="accent6">
              <a:lumMod val="5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lvl="0" indent="0" defTabSz="1305942">
              <a:buNone/>
            </a:pPr>
            <a:r>
              <a:rPr lang="en-US" sz="60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chemeClr val="bg1">
                      <a:lumMod val="50000"/>
                    </a:schemeClr>
                  </a:outerShdw>
                </a:effectLst>
                <a:latin typeface="Century Schoolbook" panose="02040604050505020304" pitchFamily="18" charset="0"/>
              </a:rPr>
              <a:t>The </a:t>
            </a:r>
            <a:r>
              <a:rPr lang="en-US" sz="6000" b="1" i="1" dirty="0">
                <a:solidFill>
                  <a:prstClr val="black"/>
                </a:solidFill>
                <a:effectLst>
                  <a:outerShdw blurRad="38100" dist="38100" dir="2700000" algn="tl">
                    <a:schemeClr val="bg1">
                      <a:lumMod val="50000"/>
                    </a:schemeClr>
                  </a:outerShdw>
                </a:effectLst>
                <a:latin typeface="Century Schoolbook" panose="02040604050505020304" pitchFamily="18" charset="0"/>
              </a:rPr>
              <a:t>word of God kept on spreading; and the number of the disciples continued to increase greatly in Jerusalem, and a great many of the priests were becoming obedient to the faith</a:t>
            </a:r>
            <a:r>
              <a:rPr lang="en-US" sz="60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chemeClr val="bg1">
                      <a:lumMod val="50000"/>
                    </a:schemeClr>
                  </a:outerShdw>
                </a:effectLst>
                <a:latin typeface="Century Schoolbook" panose="02040604050505020304" pitchFamily="18" charset="0"/>
              </a:rPr>
              <a:t>.</a:t>
            </a:r>
            <a:endParaRPr lang="en-US" sz="6000" b="1" i="1" dirty="0">
              <a:solidFill>
                <a:prstClr val="black"/>
              </a:solidFill>
              <a:effectLst>
                <a:outerShdw blurRad="38100" dist="38100" dir="2700000" algn="tl">
                  <a:schemeClr val="bg1">
                    <a:lumMod val="50000"/>
                  </a:schemeClr>
                </a:outerShdw>
              </a:effectLst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5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176"/>
          <a:stretch/>
        </p:blipFill>
        <p:spPr>
          <a:xfrm>
            <a:off x="371106" y="821138"/>
            <a:ext cx="4319228" cy="666805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688" y="769768"/>
            <a:ext cx="4572000" cy="6711193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2" b="37763"/>
          <a:stretch/>
        </p:blipFill>
        <p:spPr>
          <a:xfrm>
            <a:off x="4880160" y="941297"/>
            <a:ext cx="4762500" cy="393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53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10791</TotalTime>
  <Words>436</Words>
  <Application>Microsoft Office PowerPoint</Application>
  <PresentationFormat>Custom</PresentationFormat>
  <Paragraphs>55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New Hope</vt:lpstr>
      <vt:lpstr>The Empire Strikes Back</vt:lpstr>
      <vt:lpstr>The Empire Strikes Back</vt:lpstr>
      <vt:lpstr>The Context</vt:lpstr>
      <vt:lpstr>Subtle Subversion</vt:lpstr>
      <vt:lpstr>The Danger Zone</vt:lpstr>
      <vt:lpstr>The Gospel Response</vt:lpstr>
      <vt:lpstr>Reaping the Harvest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Smouse</dc:creator>
  <cp:lastModifiedBy>Dan Smouse</cp:lastModifiedBy>
  <cp:revision>230</cp:revision>
  <cp:lastPrinted>2017-06-18T15:44:14Z</cp:lastPrinted>
  <dcterms:created xsi:type="dcterms:W3CDTF">2017-04-19T20:10:12Z</dcterms:created>
  <dcterms:modified xsi:type="dcterms:W3CDTF">2017-08-27T15:22:05Z</dcterms:modified>
</cp:coreProperties>
</file>