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sldIdLst>
    <p:sldId id="312" r:id="rId5"/>
    <p:sldId id="349" r:id="rId6"/>
    <p:sldId id="264" r:id="rId7"/>
    <p:sldId id="362" r:id="rId8"/>
    <p:sldId id="366" r:id="rId9"/>
    <p:sldId id="377" r:id="rId10"/>
    <p:sldId id="378" r:id="rId11"/>
    <p:sldId id="379" r:id="rId12"/>
    <p:sldId id="380" r:id="rId13"/>
    <p:sldId id="340" r:id="rId14"/>
    <p:sldId id="353" r:id="rId15"/>
    <p:sldId id="382" r:id="rId16"/>
    <p:sldId id="383" r:id="rId17"/>
    <p:sldId id="365" r:id="rId18"/>
    <p:sldId id="381" r:id="rId19"/>
    <p:sldId id="364" r:id="rId20"/>
    <p:sldId id="288" r:id="rId21"/>
    <p:sldId id="359" r:id="rId22"/>
    <p:sldId id="360" r:id="rId23"/>
  </p:sldIdLst>
  <p:sldSz cx="14630400" cy="8229600"/>
  <p:notesSz cx="6858000" cy="9312275"/>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20" y="-7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5105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9570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6366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4455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5678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3955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3457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6578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5951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6303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181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926039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6215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9797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0343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4621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0817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4425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5604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1023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9531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8200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t>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85315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4061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567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8192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3677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462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15988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2301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37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44342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3355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t>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81053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4570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49580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40418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14426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9114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t>11/5/2017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6476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t>11/5/2017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454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t>11/5/2017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1056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3813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233942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t>11/5/2017</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t>‹#›</a:t>
            </a:fld>
            <a:endParaRPr lang="en-US" dirty="0"/>
          </a:p>
        </p:txBody>
      </p:sp>
    </p:spTree>
    <p:extLst>
      <p:ext uri="{BB962C8B-B14F-4D97-AF65-F5344CB8AC3E}">
        <p14:creationId xmlns:p14="http://schemas.microsoft.com/office/powerpoint/2010/main" val="1591313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92383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88315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11/5/2017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02264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2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2438400"/>
            <a:ext cx="13167360" cy="5608314"/>
          </a:xfrm>
        </p:spPr>
        <p:txBody>
          <a:bodyPr>
            <a:normAutofit/>
          </a:bodyPr>
          <a:lstStyle/>
          <a:p>
            <a:pPr marL="0" lvl="0" indent="0" algn="ctr" defTabSz="914400">
              <a:spcBef>
                <a:spcPts val="0"/>
              </a:spcBef>
              <a:buNone/>
            </a:pPr>
            <a:r>
              <a:rPr lang="en-US" sz="12500" b="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Acts:</a:t>
            </a:r>
          </a:p>
          <a:p>
            <a:pPr marL="0" lvl="0" indent="0" algn="ctr" defTabSz="914400">
              <a:spcBef>
                <a:spcPts val="0"/>
              </a:spcBef>
              <a:buNone/>
            </a:pPr>
            <a:r>
              <a:rPr lang="en-US" sz="8800" b="1" i="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The Unhindered Harvest</a:t>
            </a:r>
          </a:p>
        </p:txBody>
      </p:sp>
    </p:spTree>
    <p:extLst>
      <p:ext uri="{BB962C8B-B14F-4D97-AF65-F5344CB8AC3E}">
        <p14:creationId xmlns:p14="http://schemas.microsoft.com/office/powerpoint/2010/main" val="258818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Two Men Praying</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Cornelius</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Gentile</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Military officer</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Devout and pious</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Feared God</a:t>
            </a:r>
          </a:p>
        </p:txBody>
      </p:sp>
    </p:spTree>
    <p:extLst>
      <p:ext uri="{BB962C8B-B14F-4D97-AF65-F5344CB8AC3E}">
        <p14:creationId xmlns:p14="http://schemas.microsoft.com/office/powerpoint/2010/main" val="241651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89608"/>
            <a:ext cx="13411200" cy="6400800"/>
          </a:xfrm>
          <a:solidFill>
            <a:schemeClr val="accent6">
              <a:lumMod val="60000"/>
              <a:lumOff val="40000"/>
            </a:schemeClr>
          </a:solidFill>
          <a:ln w="28575">
            <a:solidFill>
              <a:schemeClr val="tx1"/>
            </a:solidFill>
          </a:ln>
        </p:spPr>
        <p:txBody>
          <a:bodyPr>
            <a:normAutofit lnSpcReduction="10000"/>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“His was a seeking heart; he had lived up to the light he had, and God was about to give him more. This is the necessary balance to divine election, that God responds to the seeking willing heart.</a:t>
            </a:r>
            <a:endParaRPr lang="en-US" sz="36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1111875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13411200" cy="57912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Divine election and human responsibility are both the </a:t>
            </a:r>
            <a:r>
              <a:rPr lang="en-US" sz="6000" b="1" i="1" dirty="0" err="1" smtClean="0">
                <a:solidFill>
                  <a:prstClr val="black"/>
                </a:solidFill>
                <a:effectLst>
                  <a:outerShdw blurRad="38100" dist="38100" dir="2700000" algn="tl">
                    <a:schemeClr val="bg1">
                      <a:lumMod val="50000"/>
                    </a:schemeClr>
                  </a:outerShdw>
                </a:effectLst>
                <a:latin typeface="Century Schoolbook" panose="02040604050505020304" pitchFamily="18" charset="0"/>
              </a:rPr>
              <a:t>celar</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 teaching of Scripture. Salvation is both accomplished by God and commanded of sinners.” </a:t>
            </a:r>
          </a:p>
          <a:p>
            <a:pPr marL="0" lvl="0" indent="0" defTabSz="1305942">
              <a:buNone/>
            </a:pPr>
            <a:r>
              <a:rPr lang="en-US" sz="36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(MacArthur, pg. 293)</a:t>
            </a:r>
            <a:endParaRPr lang="en-US" sz="3600" b="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627808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Two Men Praying</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Peter</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 Jew</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 follower of Jesus</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An Apostle</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Two men who could not be more different</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87834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Two Visions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Cornelius</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Sound familiar?</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Angelic messenger</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Encouragement</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Instruction</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Obedience</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143279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Two Visions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47091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Peter</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Random without context</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Counterintuitive</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Instructional yet confusing</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44986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Two Meetings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309360"/>
          </a:xfrm>
          <a:solidFill>
            <a:schemeClr val="accent6">
              <a:lumMod val="60000"/>
              <a:lumOff val="40000"/>
            </a:schemeClr>
          </a:solidFill>
          <a:ln w="28575">
            <a:solidFill>
              <a:schemeClr val="tx1"/>
            </a:solidFill>
          </a:ln>
        </p:spPr>
        <p:txBody>
          <a:bodyPr>
            <a:normAutofit lnSpcReduction="10000"/>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Peter summoned</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Unexpectedly</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Counter-culturally</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Peter greeted</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Cornelius</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Family &amp; Friends</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Awkwardly</a:t>
            </a:r>
          </a:p>
        </p:txBody>
      </p:sp>
    </p:spTree>
    <p:extLst>
      <p:ext uri="{BB962C8B-B14F-4D97-AF65-F5344CB8AC3E}">
        <p14:creationId xmlns:p14="http://schemas.microsoft.com/office/powerpoint/2010/main" val="22450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629400"/>
            <a:ext cx="13167360" cy="1371600"/>
          </a:xfrm>
        </p:spPr>
        <p:txBody>
          <a:bodyPr>
            <a:normAutofit/>
          </a:bodyPr>
          <a:lstStyle/>
          <a:p>
            <a:r>
              <a:rPr lang="en-US" sz="8000" b="1" dirty="0" smtClean="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rPr>
              <a:t>Reaping the Harvest</a:t>
            </a:r>
            <a:endParaRPr lang="en-US" sz="8000" b="1" dirty="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endParaRPr>
          </a:p>
        </p:txBody>
      </p:sp>
      <p:sp>
        <p:nvSpPr>
          <p:cNvPr id="3" name="Content Placeholder 2"/>
          <p:cNvSpPr>
            <a:spLocks noGrp="1"/>
          </p:cNvSpPr>
          <p:nvPr>
            <p:ph idx="1"/>
          </p:nvPr>
        </p:nvSpPr>
        <p:spPr>
          <a:xfrm>
            <a:off x="7010400" y="381001"/>
            <a:ext cx="7467600" cy="6248399"/>
          </a:xfrm>
        </p:spPr>
        <p:txBody>
          <a:bodyPr>
            <a:normAutofit/>
          </a:bodyPr>
          <a:lstStyle/>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God sees, hears, and responds</a:t>
            </a:r>
          </a:p>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Seeming non-sense makes sense</a:t>
            </a:r>
          </a:p>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There is no randomness with God</a:t>
            </a:r>
            <a:endPar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90930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47244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rPr>
              <a:t>Acts 9:31 </a:t>
            </a:r>
            <a:endPar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endParaRPr>
          </a:p>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So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the church throughout all Judea and Galilee and Samaria enjoyed peace, being built up; </a:t>
            </a:r>
          </a:p>
        </p:txBody>
      </p:sp>
    </p:spTree>
    <p:extLst>
      <p:ext uri="{BB962C8B-B14F-4D97-AF65-F5344CB8AC3E}">
        <p14:creationId xmlns:p14="http://schemas.microsoft.com/office/powerpoint/2010/main" val="2724030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41910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and going on in the fear of the Lord and in the comfort of the Holy Spirit, it continued to increase.</a:t>
            </a:r>
          </a:p>
        </p:txBody>
      </p:sp>
    </p:spTree>
    <p:extLst>
      <p:ext uri="{BB962C8B-B14F-4D97-AF65-F5344CB8AC3E}">
        <p14:creationId xmlns:p14="http://schemas.microsoft.com/office/powerpoint/2010/main" val="2365305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13411200" cy="52578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rPr>
              <a:t>Acts </a:t>
            </a: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10:1-4, 9-15</a:t>
            </a:r>
            <a:endPar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endParaRPr>
          </a:p>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Now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there was a man at Caesarea named Cornelius, a centurion of what was called the Italian cohort</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3359452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13411200" cy="50292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devout man and one who feared God with all his household, and gave many alms to the Jewish people and prayed to God continually</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501019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6936"/>
            <a:ext cx="13411200" cy="4191864"/>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About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the ninth hour of the day he clearly saw in a vision an angel of God who had just come in and said to him, “Cornelius</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3761819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13411200" cy="67056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And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fixing his gaze on him and being much alarmed, he said, “What is it, Lord?” And he said to him, “Your prayers and alms have ascended as a memorial before God</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895147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13411200" cy="6934200"/>
          </a:xfrm>
          <a:solidFill>
            <a:schemeClr val="accent6">
              <a:lumMod val="60000"/>
              <a:lumOff val="40000"/>
            </a:schemeClr>
          </a:solidFill>
          <a:ln w="28575">
            <a:solidFill>
              <a:schemeClr val="tx1"/>
            </a:solidFill>
          </a:ln>
        </p:spPr>
        <p:txBody>
          <a:bodyPr>
            <a:normAutofit lnSpcReduction="10000"/>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Now dispatch some men to Joppa and send for a man named Simon, who is also called Peter; </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On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the next day, as they were on their way and approaching the city, Peter went up on the housetop about the sixth hour to pray</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480722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13411200" cy="6934200"/>
          </a:xfrm>
          <a:solidFill>
            <a:schemeClr val="accent6">
              <a:lumMod val="60000"/>
              <a:lumOff val="40000"/>
            </a:schemeClr>
          </a:solidFill>
          <a:ln w="28575">
            <a:solidFill>
              <a:schemeClr val="tx1"/>
            </a:solidFill>
          </a:ln>
        </p:spPr>
        <p:txBody>
          <a:bodyPr>
            <a:normAutofit lnSpcReduction="10000"/>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But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he became hungry and was desiring to eat; but while they were making preparations, he fell into a </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trance; and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he saw the sky opened up, and an object like a great sheet coming down, lowered by four corners to the ground</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1655162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13411200" cy="60198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and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there were in it all kinds of four-footed animals and crawling creatures of the earth and birds of the </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air. A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voice came to him, “Get up, Peter, kill and eat</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1920760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13411200" cy="6096000"/>
          </a:xfrm>
          <a:solidFill>
            <a:schemeClr val="accent6">
              <a:lumMod val="60000"/>
              <a:lumOff val="40000"/>
            </a:schemeClr>
          </a:solidFill>
          <a:ln w="28575">
            <a:solidFill>
              <a:schemeClr val="tx1"/>
            </a:solidFill>
          </a:ln>
        </p:spPr>
        <p:txBody>
          <a:bodyPr>
            <a:normAutofit lnSpcReduction="10000"/>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But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Peter said, “By no means, Lord, for I have never eaten anything unholy and unclean</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 Again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a voice came to him a second time, “What God has cleansed, no longer consider unholy</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3021234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18060</TotalTime>
  <Words>508</Words>
  <Application>Microsoft Office PowerPoint</Application>
  <PresentationFormat>Custom</PresentationFormat>
  <Paragraphs>53</Paragraphs>
  <Slides>19</Slides>
  <Notes>0</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Office Theme</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Men Praying</vt:lpstr>
      <vt:lpstr>PowerPoint Presentation</vt:lpstr>
      <vt:lpstr>PowerPoint Presentation</vt:lpstr>
      <vt:lpstr>Two Men Praying</vt:lpstr>
      <vt:lpstr>Two Visions</vt:lpstr>
      <vt:lpstr>Two Visions</vt:lpstr>
      <vt:lpstr>Two Meetings</vt:lpstr>
      <vt:lpstr>Reaping the Harvest</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387</cp:revision>
  <cp:lastPrinted>2017-10-22T15:43:53Z</cp:lastPrinted>
  <dcterms:created xsi:type="dcterms:W3CDTF">2017-04-19T20:10:12Z</dcterms:created>
  <dcterms:modified xsi:type="dcterms:W3CDTF">2017-11-05T16:51:16Z</dcterms:modified>
</cp:coreProperties>
</file>