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7" r:id="rId4"/>
    <p:sldId id="265" r:id="rId5"/>
    <p:sldId id="271" r:id="rId6"/>
    <p:sldId id="272" r:id="rId7"/>
    <p:sldId id="273" r:id="rId8"/>
    <p:sldId id="274" r:id="rId9"/>
    <p:sldId id="275" r:id="rId10"/>
    <p:sldId id="264" r:id="rId11"/>
    <p:sldId id="278" r:id="rId12"/>
    <p:sldId id="279" r:id="rId13"/>
    <p:sldId id="280" r:id="rId14"/>
    <p:sldId id="269" r:id="rId15"/>
    <p:sldId id="281" r:id="rId16"/>
    <p:sldId id="270" r:id="rId17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00" y="-1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7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0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7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8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8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7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01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4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D6588-7D7E-4F82-BC27-32FAF532FB6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C3AA-BA6F-44B0-84D2-D4D15EA25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105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erylium" panose="02000000000000000000" pitchFamily="2" charset="0"/>
              </a:rPr>
              <a:t>What Child is this? Light.</a:t>
            </a:r>
            <a:endParaRPr lang="en-US" sz="72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00200"/>
            <a:ext cx="8991600" cy="6553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Must understand Darkness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Social, cultural, political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Spiritual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Light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…to be seen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…to shine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Triad </a:t>
            </a:r>
            <a:r>
              <a:rPr lang="en-US" sz="3600" dirty="0" smtClean="0">
                <a:solidFill>
                  <a:schemeClr val="bg1"/>
                </a:solidFill>
                <a:latin typeface="Berylium" panose="02000000000000000000" pitchFamily="2" charset="0"/>
              </a:rPr>
              <a:t>(Genesis 1, Isaiah 9, John 1)</a:t>
            </a:r>
          </a:p>
        </p:txBody>
      </p:sp>
    </p:spTree>
    <p:extLst>
      <p:ext uri="{BB962C8B-B14F-4D97-AF65-F5344CB8AC3E}">
        <p14:creationId xmlns:p14="http://schemas.microsoft.com/office/powerpoint/2010/main" val="19719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erylium" panose="02000000000000000000" pitchFamily="2" charset="0"/>
              </a:rPr>
              <a:t>What Child is this? Gladness and Joy.</a:t>
            </a:r>
            <a:endParaRPr lang="en-US" sz="72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20240"/>
            <a:ext cx="8991600" cy="6233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Multiplication and Increase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Why?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Deliverance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Victory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A Child born</a:t>
            </a:r>
          </a:p>
        </p:txBody>
      </p:sp>
    </p:spTree>
    <p:extLst>
      <p:ext uri="{BB962C8B-B14F-4D97-AF65-F5344CB8AC3E}">
        <p14:creationId xmlns:p14="http://schemas.microsoft.com/office/powerpoint/2010/main" val="2524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erylium" panose="02000000000000000000" pitchFamily="2" charset="0"/>
              </a:rPr>
              <a:t>What Child is this? The Promised One.</a:t>
            </a:r>
            <a:endParaRPr lang="en-US" sz="72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8991600" cy="647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Born as well as given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Right and responsibility to rule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Titles or names?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Perfectly epitomizes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Perfectly fulfills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Who he is</a:t>
            </a:r>
            <a:endParaRPr lang="en-US" sz="4800" dirty="0" smtClean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0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erylium" panose="02000000000000000000" pitchFamily="2" charset="0"/>
              </a:rPr>
              <a:t>What Child is this? The Promised One.</a:t>
            </a:r>
            <a:endParaRPr lang="en-US" sz="72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8991600" cy="647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The context is political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“Government” and “throne”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Statesman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Deliverer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Guardian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Ruler</a:t>
            </a:r>
            <a:endParaRPr lang="en-US" sz="3600" dirty="0" smtClean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0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8991600" cy="6233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“…the unique dignity of this deliverer cannot be covered by single names…no one name can comprehend the multitude of blessings that he brings or the…works…he successfully achieves.” </a:t>
            </a:r>
            <a:r>
              <a:rPr lang="en-US" sz="3600" dirty="0" smtClean="0">
                <a:solidFill>
                  <a:schemeClr val="bg1"/>
                </a:solidFill>
                <a:latin typeface="Berylium" panose="02000000000000000000" pitchFamily="2" charset="0"/>
              </a:rPr>
              <a:t>(</a:t>
            </a:r>
            <a:r>
              <a:rPr lang="en-US" sz="3600" dirty="0" err="1" smtClean="0">
                <a:solidFill>
                  <a:schemeClr val="bg1"/>
                </a:solidFill>
                <a:latin typeface="Berylium" panose="02000000000000000000" pitchFamily="2" charset="0"/>
              </a:rPr>
              <a:t>Leupold</a:t>
            </a:r>
            <a:r>
              <a:rPr lang="en-US" sz="3600" dirty="0" smtClean="0">
                <a:solidFill>
                  <a:schemeClr val="bg1"/>
                </a:solidFill>
                <a:latin typeface="Berylium" panose="02000000000000000000" pitchFamily="2" charset="0"/>
              </a:rPr>
              <a:t>, pg. 185)</a:t>
            </a:r>
            <a:endParaRPr lang="en-US" sz="3600" dirty="0" smtClean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2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9566"/>
            <a:ext cx="14630400" cy="1371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erylium" panose="02000000000000000000" pitchFamily="2" charset="0"/>
              </a:rPr>
              <a:t>What Child is this? The Promised One.</a:t>
            </a:r>
            <a:endParaRPr lang="en-US" sz="72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676400"/>
            <a:ext cx="8991600" cy="6477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The perfect David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Assured by God</a:t>
            </a:r>
            <a:endParaRPr lang="en-US" sz="3000" dirty="0" smtClean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6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erylium" panose="02000000000000000000" pitchFamily="2" charset="0"/>
              </a:rPr>
              <a:t>What’s in the manger?</a:t>
            </a:r>
            <a:endParaRPr lang="en-US" sz="72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752600"/>
            <a:ext cx="8991600" cy="6400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Assurance and hope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Process…spiritual before physical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5400" dirty="0" smtClean="0">
                <a:solidFill>
                  <a:schemeClr val="bg1"/>
                </a:solidFill>
                <a:latin typeface="Berylium" panose="02000000000000000000" pitchFamily="2" charset="0"/>
              </a:rPr>
              <a:t>A call to choose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Light or darkness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Victory or defeat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800" dirty="0" smtClean="0">
                <a:solidFill>
                  <a:schemeClr val="bg1"/>
                </a:solidFill>
                <a:latin typeface="Berylium" panose="02000000000000000000" pitchFamily="2" charset="0"/>
              </a:rPr>
              <a:t>Glory </a:t>
            </a:r>
            <a:r>
              <a:rPr lang="en-US" sz="4800" smtClean="0">
                <a:solidFill>
                  <a:schemeClr val="bg1"/>
                </a:solidFill>
                <a:latin typeface="Berylium" panose="02000000000000000000" pitchFamily="2" charset="0"/>
              </a:rPr>
              <a:t>or shame</a:t>
            </a:r>
            <a:endParaRPr lang="en-US" sz="4800" dirty="0" smtClean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0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12344400" cy="8239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9144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Baskerville Old Face" panose="02020602080505020303" pitchFamily="18" charset="0"/>
              </a:rPr>
              <a:t>HOPE</a:t>
            </a:r>
            <a:endParaRPr lang="en-US" sz="9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7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10200" y="228600"/>
            <a:ext cx="848868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  <a:latin typeface="Berylium" panose="02000000000000000000" pitchFamily="2" charset="0"/>
              </a:rPr>
              <a:t>Isaiah </a:t>
            </a: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9:2-7</a:t>
            </a:r>
            <a:endParaRPr lang="en-US" sz="6000" dirty="0">
              <a:solidFill>
                <a:schemeClr val="bg1"/>
              </a:solidFill>
              <a:latin typeface="Berylium" panose="02000000000000000000" pitchFamily="2" charset="0"/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The </a:t>
            </a:r>
            <a:r>
              <a:rPr lang="en-US" sz="6000" dirty="0">
                <a:solidFill>
                  <a:schemeClr val="bg1"/>
                </a:solidFill>
                <a:latin typeface="Berylium" panose="02000000000000000000" pitchFamily="2" charset="0"/>
              </a:rPr>
              <a:t>people who walk in darkness Will see a great light; Those who live in a dark land, The light will shine on them</a:t>
            </a: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.</a:t>
            </a:r>
            <a:endParaRPr lang="en-US" sz="60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10200" y="228600"/>
            <a:ext cx="8488680" cy="784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You </a:t>
            </a:r>
            <a:r>
              <a:rPr lang="en-US" sz="6000" dirty="0">
                <a:solidFill>
                  <a:schemeClr val="bg1"/>
                </a:solidFill>
                <a:latin typeface="Berylium" panose="02000000000000000000" pitchFamily="2" charset="0"/>
              </a:rPr>
              <a:t>shall multiply the nation, You shall increase their gladness; They will be glad in Your presence As with the gladness of harvest, As men rejoice when they divide the spoil</a:t>
            </a: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.</a:t>
            </a:r>
            <a:endParaRPr lang="en-US" sz="60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7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10200" y="228600"/>
            <a:ext cx="8488680" cy="784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For </a:t>
            </a:r>
            <a:r>
              <a:rPr lang="en-US" sz="6000" dirty="0">
                <a:solidFill>
                  <a:schemeClr val="bg1"/>
                </a:solidFill>
                <a:latin typeface="Berylium" panose="02000000000000000000" pitchFamily="2" charset="0"/>
              </a:rPr>
              <a:t>You shall break the yoke of their burden and the staff on their shoulders, The rod of their oppressor, as at the battle of Midian</a:t>
            </a: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.</a:t>
            </a:r>
            <a:endParaRPr lang="en-US" sz="60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10200" y="228600"/>
            <a:ext cx="8488680" cy="784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For </a:t>
            </a:r>
            <a:r>
              <a:rPr lang="en-US" sz="6000" dirty="0">
                <a:solidFill>
                  <a:schemeClr val="bg1"/>
                </a:solidFill>
                <a:latin typeface="Berylium" panose="02000000000000000000" pitchFamily="2" charset="0"/>
              </a:rPr>
              <a:t>every boot of the booted warrior in the battle tumult, And cloak rolled in blood, will be for burning, fuel for the fire</a:t>
            </a: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.</a:t>
            </a:r>
            <a:endParaRPr lang="en-US" sz="60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5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257800" y="228600"/>
            <a:ext cx="9372600" cy="784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For </a:t>
            </a:r>
            <a:r>
              <a:rPr lang="en-US" sz="6000" dirty="0">
                <a:solidFill>
                  <a:schemeClr val="bg1"/>
                </a:solidFill>
                <a:latin typeface="Berylium" panose="02000000000000000000" pitchFamily="2" charset="0"/>
              </a:rPr>
              <a:t>a child will be born to us, a son will be given to us; And the government will rest on His shoulders; And His name will be called Wonderful Counselor, Mighty God, Eternal Father, Prince of Peace</a:t>
            </a: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.</a:t>
            </a:r>
            <a:endParaRPr lang="en-US" sz="60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0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10200" y="228600"/>
            <a:ext cx="8488680" cy="784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There </a:t>
            </a:r>
            <a:r>
              <a:rPr lang="en-US" sz="6000" dirty="0">
                <a:solidFill>
                  <a:schemeClr val="bg1"/>
                </a:solidFill>
                <a:latin typeface="Berylium" panose="02000000000000000000" pitchFamily="2" charset="0"/>
              </a:rPr>
              <a:t>will be no end to the increase of His government or of peace, On the throne of David and over his kingdom, </a:t>
            </a:r>
          </a:p>
        </p:txBody>
      </p:sp>
    </p:spTree>
    <p:extLst>
      <p:ext uri="{BB962C8B-B14F-4D97-AF65-F5344CB8AC3E}">
        <p14:creationId xmlns:p14="http://schemas.microsoft.com/office/powerpoint/2010/main" val="326751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410200" y="228600"/>
            <a:ext cx="8488680" cy="784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To </a:t>
            </a:r>
            <a:r>
              <a:rPr lang="en-US" sz="6000" dirty="0">
                <a:solidFill>
                  <a:schemeClr val="bg1"/>
                </a:solidFill>
                <a:latin typeface="Berylium" panose="02000000000000000000" pitchFamily="2" charset="0"/>
              </a:rPr>
              <a:t>establish it and to uphold it with justice and righteousness From then on and forevermore. The zeal of the Lord of hosts will accomplish this</a:t>
            </a:r>
            <a:r>
              <a:rPr lang="en-US" sz="6000" dirty="0" smtClean="0">
                <a:solidFill>
                  <a:schemeClr val="bg1"/>
                </a:solidFill>
                <a:latin typeface="Berylium" panose="02000000000000000000" pitchFamily="2" charset="0"/>
              </a:rPr>
              <a:t>.</a:t>
            </a:r>
            <a:endParaRPr lang="en-US" sz="6000" dirty="0">
              <a:solidFill>
                <a:schemeClr val="bg1"/>
              </a:solidFill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403</Words>
  <Application>Microsoft Office PowerPoint</Application>
  <PresentationFormat>Custom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Child is this? Light.</vt:lpstr>
      <vt:lpstr>What Child is this? Gladness and Joy.</vt:lpstr>
      <vt:lpstr>What Child is this? The Promised One.</vt:lpstr>
      <vt:lpstr>What Child is this? The Promised One.</vt:lpstr>
      <vt:lpstr>PowerPoint Presentation</vt:lpstr>
      <vt:lpstr>What Child is this? The Promised One.</vt:lpstr>
      <vt:lpstr>What’s in the manger?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44</cp:revision>
  <dcterms:created xsi:type="dcterms:W3CDTF">2017-11-28T18:38:08Z</dcterms:created>
  <dcterms:modified xsi:type="dcterms:W3CDTF">2017-12-10T16:45:54Z</dcterms:modified>
</cp:coreProperties>
</file>