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312" r:id="rId3"/>
    <p:sldId id="412" r:id="rId4"/>
    <p:sldId id="413" r:id="rId5"/>
    <p:sldId id="414" r:id="rId6"/>
    <p:sldId id="349" r:id="rId7"/>
    <p:sldId id="401" r:id="rId8"/>
    <p:sldId id="410" r:id="rId9"/>
    <p:sldId id="411" r:id="rId10"/>
    <p:sldId id="383" r:id="rId11"/>
    <p:sldId id="409" r:id="rId12"/>
    <p:sldId id="416" r:id="rId13"/>
    <p:sldId id="417" r:id="rId14"/>
    <p:sldId id="419" r:id="rId15"/>
    <p:sldId id="420" r:id="rId16"/>
    <p:sldId id="421" r:id="rId17"/>
    <p:sldId id="422" r:id="rId18"/>
    <p:sldId id="418" r:id="rId19"/>
    <p:sldId id="390" r:id="rId20"/>
    <p:sldId id="402" r:id="rId21"/>
    <p:sldId id="406" r:id="rId22"/>
    <p:sldId id="423" r:id="rId23"/>
  </p:sldIdLst>
  <p:sldSz cx="14630400" cy="8229600"/>
  <p:notesSz cx="6858000" cy="9312275"/>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20" y="-12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46730EDA-1297-4B25-9E37-CC1E24A14B3D}" type="datetimeFigureOut">
              <a:rPr lang="en-US" smtClean="0"/>
              <a:t>1/28/2018</a:t>
            </a:fld>
            <a:endParaRPr lang="en-US"/>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2775"/>
            <a:ext cx="5486400" cy="4191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551"/>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551"/>
            <a:ext cx="2971800" cy="465138"/>
          </a:xfrm>
          <a:prstGeom prst="rect">
            <a:avLst/>
          </a:prstGeom>
        </p:spPr>
        <p:txBody>
          <a:bodyPr vert="horz" lIns="91440" tIns="45720" rIns="91440" bIns="45720" rtlCol="0" anchor="b"/>
          <a:lstStyle>
            <a:lvl1pPr algn="r">
              <a:defRPr sz="1200"/>
            </a:lvl1pPr>
          </a:lstStyle>
          <a:p>
            <a:fld id="{3852F0AF-899E-412E-8F0A-58EDDBD3C24C}" type="slidenum">
              <a:rPr lang="en-US" smtClean="0"/>
              <a:t>‹#›</a:t>
            </a:fld>
            <a:endParaRPr lang="en-US"/>
          </a:p>
        </p:txBody>
      </p:sp>
    </p:spTree>
    <p:extLst>
      <p:ext uri="{BB962C8B-B14F-4D97-AF65-F5344CB8AC3E}">
        <p14:creationId xmlns:p14="http://schemas.microsoft.com/office/powerpoint/2010/main" val="342888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5105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9570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6366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1645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31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6890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3144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1/28/2018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392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1/28/2018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4009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1/28/2018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0619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789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926039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1/28/2018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1667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6638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200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t>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8531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8105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t>1/28/2018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6476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t>1/28/2018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454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t>1/28/2018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1056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3813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233942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t>1/28/2018</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t>‹#›</a:t>
            </a:fld>
            <a:endParaRPr lang="en-US" dirty="0"/>
          </a:p>
        </p:txBody>
      </p:sp>
    </p:spTree>
    <p:extLst>
      <p:ext uri="{BB962C8B-B14F-4D97-AF65-F5344CB8AC3E}">
        <p14:creationId xmlns:p14="http://schemas.microsoft.com/office/powerpoint/2010/main" val="159131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1/28/2018</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6489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2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2438400"/>
            <a:ext cx="13167360" cy="5608314"/>
          </a:xfrm>
        </p:spPr>
        <p:txBody>
          <a:bodyPr>
            <a:normAutofit/>
          </a:bodyPr>
          <a:lstStyle/>
          <a:p>
            <a:pPr marL="0" lvl="0" indent="0" algn="ctr" defTabSz="914400">
              <a:spcBef>
                <a:spcPts val="0"/>
              </a:spcBef>
              <a:buNone/>
            </a:pPr>
            <a:r>
              <a:rPr lang="en-US" sz="12500" b="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Acts:</a:t>
            </a:r>
          </a:p>
          <a:p>
            <a:pPr marL="0" lvl="0" indent="0" algn="ctr" defTabSz="914400">
              <a:spcBef>
                <a:spcPts val="0"/>
              </a:spcBef>
              <a:buNone/>
            </a:pPr>
            <a:r>
              <a:rPr lang="en-US" sz="8800" b="1" i="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The Unhindered Harvest</a:t>
            </a:r>
          </a:p>
        </p:txBody>
      </p:sp>
    </p:spTree>
    <p:extLst>
      <p:ext uri="{BB962C8B-B14F-4D97-AF65-F5344CB8AC3E}">
        <p14:creationId xmlns:p14="http://schemas.microsoft.com/office/powerpoint/2010/main" val="258818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An Encouragin</a:t>
            </a: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g Point</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Geographical fulfillment</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Gospel fulfillment</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Redemptive fulfillment</a:t>
            </a:r>
          </a:p>
        </p:txBody>
      </p:sp>
    </p:spTree>
    <p:extLst>
      <p:ext uri="{BB962C8B-B14F-4D97-AF65-F5344CB8AC3E}">
        <p14:creationId xmlns:p14="http://schemas.microsoft.com/office/powerpoint/2010/main" val="122746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An Encouragin</a:t>
            </a: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g Point</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Redemptive fulfillment</a:t>
            </a:r>
          </a:p>
          <a:p>
            <a:pPr lvl="1"/>
            <a:r>
              <a:rPr lang="en-US" sz="4800" b="1" i="1" dirty="0">
                <a:solidFill>
                  <a:prstClr val="black"/>
                </a:solidFill>
                <a:effectLst>
                  <a:outerShdw blurRad="38100" dist="38100" dir="2700000" algn="tl">
                    <a:prstClr val="white">
                      <a:lumMod val="50000"/>
                    </a:prstClr>
                  </a:outerShdw>
                </a:effectLst>
                <a:latin typeface="Century Schoolbook" panose="02040604050505020304" pitchFamily="18" charset="0"/>
              </a:rPr>
              <a:t>A new people</a:t>
            </a:r>
          </a:p>
          <a:p>
            <a:pPr lvl="1"/>
            <a:r>
              <a:rPr lang="en-US" sz="4800" b="1" i="1" dirty="0">
                <a:solidFill>
                  <a:prstClr val="black"/>
                </a:solidFill>
                <a:effectLst>
                  <a:outerShdw blurRad="38100" dist="38100" dir="2700000" algn="tl">
                    <a:prstClr val="white">
                      <a:lumMod val="50000"/>
                    </a:prstClr>
                  </a:outerShdw>
                </a:effectLst>
                <a:latin typeface="Century Schoolbook" panose="02040604050505020304" pitchFamily="18" charset="0"/>
              </a:rPr>
              <a:t>Cultural unity</a:t>
            </a:r>
          </a:p>
          <a:p>
            <a:pPr lvl="1"/>
            <a:r>
              <a:rPr lang="en-US" sz="4800" b="1" i="1" dirty="0">
                <a:solidFill>
                  <a:prstClr val="black"/>
                </a:solidFill>
                <a:effectLst>
                  <a:outerShdw blurRad="38100" dist="38100" dir="2700000" algn="tl">
                    <a:prstClr val="white">
                      <a:lumMod val="50000"/>
                    </a:prstClr>
                  </a:outerShdw>
                </a:effectLst>
                <a:latin typeface="Century Schoolbook" panose="02040604050505020304" pitchFamily="18" charset="0"/>
              </a:rPr>
              <a:t>Social </a:t>
            </a:r>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unity</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God’s eternal purpose was prevailing</a:t>
            </a:r>
          </a:p>
        </p:txBody>
      </p:sp>
    </p:spTree>
    <p:extLst>
      <p:ext uri="{BB962C8B-B14F-4D97-AF65-F5344CB8AC3E}">
        <p14:creationId xmlns:p14="http://schemas.microsoft.com/office/powerpoint/2010/main" val="387479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They were Spiritually Focused</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Spiritually lead</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Prophets</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Teachers</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Spiritually functioning</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Ministering</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Seeking</a:t>
            </a:r>
          </a:p>
        </p:txBody>
      </p:sp>
    </p:spTree>
    <p:extLst>
      <p:ext uri="{BB962C8B-B14F-4D97-AF65-F5344CB8AC3E}">
        <p14:creationId xmlns:p14="http://schemas.microsoft.com/office/powerpoint/2010/main" val="334486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443" y="304800"/>
            <a:ext cx="9022080" cy="7543800"/>
          </a:xfrm>
          <a:solidFill>
            <a:schemeClr val="accent6">
              <a:lumMod val="60000"/>
              <a:lumOff val="40000"/>
            </a:schemeClr>
          </a:solidFill>
          <a:ln w="28575">
            <a:solidFill>
              <a:schemeClr val="tx1"/>
            </a:solidFill>
          </a:ln>
        </p:spPr>
        <p:txBody>
          <a:bodyPr>
            <a:normAutofit/>
          </a:bodyPr>
          <a:lstStyle/>
          <a:p>
            <a:pPr marL="0" indent="0">
              <a:buNone/>
            </a:pP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“God chooses for further ministry those already actively serving Him. He is not </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likely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to take idle Christians down from the shelf, dust them off, and entrust them with important </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work…</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4177619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443" y="304800"/>
            <a:ext cx="9022080" cy="7543800"/>
          </a:xfrm>
          <a:solidFill>
            <a:schemeClr val="accent6">
              <a:lumMod val="60000"/>
              <a:lumOff val="40000"/>
            </a:schemeClr>
          </a:solidFill>
          <a:ln w="28575">
            <a:solidFill>
              <a:schemeClr val="tx1"/>
            </a:solidFill>
          </a:ln>
        </p:spPr>
        <p:txBody>
          <a:bodyPr>
            <a:normAutofit/>
          </a:bodyPr>
          <a:lstStyle/>
          <a:p>
            <a:pPr marL="0" indent="0">
              <a:buNone/>
            </a:pP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a:t>
            </a: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Antioch church did not concoct schemes or map out strategies to reach the Gentile world. Instead, it concentrated on carrying out the ministries God had already entrusted to it</a:t>
            </a: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4176348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443" y="304800"/>
            <a:ext cx="9022080" cy="7543800"/>
          </a:xfrm>
          <a:solidFill>
            <a:schemeClr val="accent6">
              <a:lumMod val="60000"/>
              <a:lumOff val="40000"/>
            </a:schemeClr>
          </a:solidFill>
          <a:ln w="28575">
            <a:solidFill>
              <a:schemeClr val="tx1"/>
            </a:solidFill>
          </a:ln>
        </p:spPr>
        <p:txBody>
          <a:bodyPr>
            <a:normAutofit/>
          </a:bodyPr>
          <a:lstStyle/>
          <a:p>
            <a:pPr marL="0" indent="0">
              <a:buNone/>
            </a:pP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An important feature in discerning God’s will for the future is to do His will in the present.” </a:t>
            </a:r>
            <a:r>
              <a:rPr lang="en-US" sz="3200" b="1" i="1" dirty="0">
                <a:solidFill>
                  <a:prstClr val="black"/>
                </a:solidFill>
                <a:effectLst>
                  <a:outerShdw blurRad="38100" dist="38100" dir="2700000" algn="tl">
                    <a:prstClr val="white">
                      <a:lumMod val="50000"/>
                    </a:prstClr>
                  </a:outerShdw>
                </a:effectLst>
                <a:latin typeface="Century Schoolbook" panose="02040604050505020304" pitchFamily="18" charset="0"/>
              </a:rPr>
              <a:t>(MacArthur, pg. 6)</a:t>
            </a:r>
          </a:p>
        </p:txBody>
      </p:sp>
    </p:spTree>
    <p:extLst>
      <p:ext uri="{BB962C8B-B14F-4D97-AF65-F5344CB8AC3E}">
        <p14:creationId xmlns:p14="http://schemas.microsoft.com/office/powerpoint/2010/main" val="1552024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Learn a Lesson from Nehemiah</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solidFill>
            <a:schemeClr val="accent6">
              <a:lumMod val="60000"/>
              <a:lumOff val="40000"/>
            </a:schemeClr>
          </a:solidFill>
          <a:ln w="28575">
            <a:solidFill>
              <a:schemeClr val="tx1"/>
            </a:solidFill>
          </a:ln>
        </p:spPr>
        <p:txBody>
          <a:bodyPr>
            <a:normAutofit fontScale="92500" lnSpcReduction="10000"/>
          </a:bodyPr>
          <a:lstStyle/>
          <a:p>
            <a:pPr marL="0" indent="0">
              <a:buNone/>
            </a:pPr>
            <a:r>
              <a:rPr lang="en-US" sz="5400" b="1" i="1" dirty="0">
                <a:solidFill>
                  <a:prstClr val="black"/>
                </a:solidFill>
                <a:effectLst>
                  <a:outerShdw blurRad="38100" dist="38100" dir="2700000" algn="tl">
                    <a:prstClr val="white">
                      <a:lumMod val="50000"/>
                    </a:prstClr>
                  </a:outerShdw>
                </a:effectLst>
                <a:latin typeface="Century Schoolbook" panose="02040604050505020304" pitchFamily="18" charset="0"/>
              </a:rPr>
              <a:t>“In the case of Nehemiah, the report caused the burden, and the burden led to the vision. Most people desire to have the vision first, but God doesn’t often work that way in our lives.” </a:t>
            </a:r>
            <a:r>
              <a:rPr lang="en-US" sz="3800" b="1" i="1" dirty="0">
                <a:solidFill>
                  <a:prstClr val="black"/>
                </a:solidFill>
                <a:effectLst>
                  <a:outerShdw blurRad="38100" dist="38100" dir="2700000" algn="tl">
                    <a:prstClr val="white">
                      <a:lumMod val="50000"/>
                    </a:prstClr>
                  </a:outerShdw>
                </a:effectLst>
                <a:latin typeface="Century Schoolbook" panose="02040604050505020304" pitchFamily="18" charset="0"/>
              </a:rPr>
              <a:t>(Maxwell, 21 Most Powerful Minutes, pg. 55)</a:t>
            </a:r>
            <a:endParaRPr lang="en-US" sz="3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90733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They were Missionally Clear</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God’s response was revelatory</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Their response was unequivocal</a:t>
            </a:r>
          </a:p>
        </p:txBody>
      </p:sp>
    </p:spTree>
    <p:extLst>
      <p:ext uri="{BB962C8B-B14F-4D97-AF65-F5344CB8AC3E}">
        <p14:creationId xmlns:p14="http://schemas.microsoft.com/office/powerpoint/2010/main" val="332651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629400"/>
            <a:ext cx="13167360" cy="1371600"/>
          </a:xfrm>
        </p:spPr>
        <p:txBody>
          <a:bodyPr>
            <a:normAutofit/>
          </a:bodyPr>
          <a:lstStyle/>
          <a:p>
            <a:r>
              <a:rPr lang="en-US" sz="8000" b="1" dirty="0" smtClean="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rPr>
              <a:t>Reaping the Harvest</a:t>
            </a:r>
            <a:endParaRPr lang="en-US" sz="8000" b="1" dirty="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endParaRPr>
          </a:p>
        </p:txBody>
      </p:sp>
      <p:sp>
        <p:nvSpPr>
          <p:cNvPr id="3" name="Content Placeholder 2"/>
          <p:cNvSpPr>
            <a:spLocks noGrp="1"/>
          </p:cNvSpPr>
          <p:nvPr>
            <p:ph idx="1"/>
          </p:nvPr>
        </p:nvSpPr>
        <p:spPr>
          <a:xfrm>
            <a:off x="7010400" y="381001"/>
            <a:ext cx="7467600" cy="6248399"/>
          </a:xfrm>
        </p:spPr>
        <p:txBody>
          <a:bodyPr>
            <a:normAutofit/>
          </a:bodyPr>
          <a:lstStyle/>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Evaluate our passions</a:t>
            </a: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Keep to the Code</a:t>
            </a: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See what is bigger</a:t>
            </a: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Look to Who is bigger</a:t>
            </a:r>
            <a:endParaRPr lang="en-US" sz="48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414340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dirty="0">
                <a:solidFill>
                  <a:schemeClr val="bg1"/>
                </a:solidFill>
                <a:effectLst>
                  <a:outerShdw blurRad="38100" dist="38100" dir="2700000" algn="tl">
                    <a:schemeClr val="tx1"/>
                  </a:outerShdw>
                </a:effectLst>
                <a:latin typeface="Century Schoolbook" panose="02040604050505020304" pitchFamily="18" charset="0"/>
              </a:rPr>
              <a:t>Matthew </a:t>
            </a:r>
            <a:r>
              <a:rPr lang="en-US" sz="5400" b="1" dirty="0" smtClean="0">
                <a:solidFill>
                  <a:schemeClr val="bg1"/>
                </a:solidFill>
                <a:effectLst>
                  <a:outerShdw blurRad="38100" dist="38100" dir="2700000" algn="tl">
                    <a:schemeClr val="tx1"/>
                  </a:outerShdw>
                </a:effectLst>
                <a:latin typeface="Century Schoolbook" panose="02040604050505020304" pitchFamily="18" charset="0"/>
              </a:rPr>
              <a:t>28:18</a:t>
            </a:r>
            <a:endParaRPr lang="en-US" sz="5400" b="1" dirty="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And </a:t>
            </a:r>
            <a:r>
              <a:rPr lang="en-US" sz="5400" b="1" i="1" dirty="0">
                <a:solidFill>
                  <a:schemeClr val="bg1"/>
                </a:solidFill>
                <a:effectLst>
                  <a:outerShdw blurRad="38100" dist="38100" dir="2700000" algn="tl">
                    <a:schemeClr val="tx1"/>
                  </a:outerShdw>
                </a:effectLst>
                <a:latin typeface="Century Schoolbook" panose="02040604050505020304" pitchFamily="18" charset="0"/>
              </a:rPr>
              <a:t>Jesus came up and spoke to them, saying, “All authority has been given to Me in heaven and on earth</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1603652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What are we to do?!</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Philosophical opposition</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Moral opposition</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Legal opposition</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Theological opposition</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02468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Go </a:t>
            </a:r>
            <a:r>
              <a:rPr lang="en-US" sz="5400" b="1" i="1" dirty="0">
                <a:solidFill>
                  <a:schemeClr val="bg1"/>
                </a:solidFill>
                <a:effectLst>
                  <a:outerShdw blurRad="38100" dist="38100" dir="2700000" algn="tl">
                    <a:schemeClr val="tx1"/>
                  </a:outerShdw>
                </a:effectLst>
                <a:latin typeface="Century Schoolbook" panose="02040604050505020304" pitchFamily="18" charset="0"/>
              </a:rPr>
              <a:t>therefore and make disciples of all the nations, baptizing them in the name of the Father and the Son and the Holy Spirit</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134069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teaching </a:t>
            </a:r>
            <a:r>
              <a:rPr lang="en-US" sz="5400" b="1" i="1" dirty="0">
                <a:solidFill>
                  <a:schemeClr val="bg1"/>
                </a:solidFill>
                <a:effectLst>
                  <a:outerShdw blurRad="38100" dist="38100" dir="2700000" algn="tl">
                    <a:schemeClr val="tx1"/>
                  </a:outerShdw>
                </a:effectLst>
                <a:latin typeface="Century Schoolbook" panose="02040604050505020304" pitchFamily="18" charset="0"/>
              </a:rPr>
              <a:t>them to observe all that I commanded you; and lo, I am with you always, even to the end of the age</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1198883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443" y="1194122"/>
            <a:ext cx="9022080" cy="6349678"/>
          </a:xfrm>
          <a:solidFill>
            <a:schemeClr val="accent6">
              <a:lumMod val="60000"/>
              <a:lumOff val="40000"/>
            </a:schemeClr>
          </a:solidFill>
          <a:ln w="28575">
            <a:solidFill>
              <a:schemeClr val="tx1"/>
            </a:solidFill>
          </a:ln>
        </p:spPr>
        <p:txBody>
          <a:bodyPr>
            <a:normAutofit/>
          </a:bodyPr>
          <a:lstStyle/>
          <a:p>
            <a:pPr marL="0" indent="0">
              <a:buNone/>
            </a:pPr>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“If…evangelical[s]…want to continue to be a home for younger Americans, they may have to reconsider what parts of Christianity are non-negotiable.”</a:t>
            </a:r>
          </a:p>
          <a:p>
            <a:pPr marL="0" indent="0">
              <a:buNone/>
            </a:pPr>
            <a:r>
              <a:rPr lang="en-US" sz="32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(Daniel Cox, political/social commentator)</a:t>
            </a:r>
            <a:endParaRPr lang="en-US" sz="32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671003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We look to the early church</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Socially opposed</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Religiously opposed</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Politically opposed</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Spiritually focused</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Missionally clear</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98468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a:solidFill>
                  <a:schemeClr val="bg1"/>
                </a:solidFill>
                <a:effectLst>
                  <a:outerShdw blurRad="38100" dist="38100" dir="2700000" algn="tl">
                    <a:schemeClr val="tx1"/>
                  </a:outerShdw>
                </a:effectLst>
                <a:latin typeface="Century Schoolbook" panose="02040604050505020304" pitchFamily="18" charset="0"/>
              </a:rPr>
              <a:t>Acts </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13:1</a:t>
            </a:r>
          </a:p>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Now there were at Antioch, in the church that was there, prophets and teachers…</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359452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…Barnabas</a:t>
            </a:r>
            <a:r>
              <a:rPr lang="en-US" sz="5400" b="1" i="1" dirty="0">
                <a:solidFill>
                  <a:schemeClr val="bg1"/>
                </a:solidFill>
                <a:effectLst>
                  <a:outerShdw blurRad="38100" dist="38100" dir="2700000" algn="tl">
                    <a:schemeClr val="tx1"/>
                  </a:outerShdw>
                </a:effectLst>
                <a:latin typeface="Century Schoolbook" panose="02040604050505020304" pitchFamily="18" charset="0"/>
              </a:rPr>
              <a:t>, and Simeon who was called Niger, and Lucius of Cyrene, and Manaen who had been brought up with Herod the tetrarch, and Saul.</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4250582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While </a:t>
            </a:r>
            <a:r>
              <a:rPr lang="en-US" sz="5400" b="1" i="1" dirty="0">
                <a:solidFill>
                  <a:schemeClr val="bg1"/>
                </a:solidFill>
                <a:effectLst>
                  <a:outerShdw blurRad="38100" dist="38100" dir="2700000" algn="tl">
                    <a:schemeClr val="tx1"/>
                  </a:outerShdw>
                </a:effectLst>
                <a:latin typeface="Century Schoolbook" panose="02040604050505020304" pitchFamily="18" charset="0"/>
              </a:rPr>
              <a:t>they were ministering to the Lord and fasting, the Holy Spirit said, “Set apart for Me Barnabas and Saul for the work to which I have called them</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1347065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Then</a:t>
            </a:r>
            <a:r>
              <a:rPr lang="en-US" sz="5400" b="1" i="1" dirty="0">
                <a:solidFill>
                  <a:schemeClr val="bg1"/>
                </a:solidFill>
                <a:effectLst>
                  <a:outerShdw blurRad="38100" dist="38100" dir="2700000" algn="tl">
                    <a:schemeClr val="tx1"/>
                  </a:outerShdw>
                </a:effectLst>
                <a:latin typeface="Century Schoolbook" panose="02040604050505020304" pitchFamily="18" charset="0"/>
              </a:rPr>
              <a:t>, when they had fasted and prayed and laid their hands on them, they sent them </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away. So</a:t>
            </a:r>
            <a:r>
              <a:rPr lang="en-US" sz="5400" b="1" i="1" dirty="0">
                <a:solidFill>
                  <a:schemeClr val="bg1"/>
                </a:solidFill>
                <a:effectLst>
                  <a:outerShdw blurRad="38100" dist="38100" dir="2700000" algn="tl">
                    <a:schemeClr val="tx1"/>
                  </a:outerShdw>
                </a:effectLst>
                <a:latin typeface="Century Schoolbook" panose="02040604050505020304" pitchFamily="18" charset="0"/>
              </a:rPr>
              <a:t>, being sent out by the Holy Spirit, they went down to Seleucia and from there they sailed to Cyprus</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1161377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A Turning Point</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0807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Jerusalem to Antioch</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Jew to Gentile</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Peter to Paul</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87834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37995</TotalTime>
  <Words>508</Words>
  <Application>Microsoft Office PowerPoint</Application>
  <PresentationFormat>Custom</PresentationFormat>
  <Paragraphs>58</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PowerPoint Presentation</vt:lpstr>
      <vt:lpstr>What are we to do?!</vt:lpstr>
      <vt:lpstr>PowerPoint Presentation</vt:lpstr>
      <vt:lpstr>We look to the early church</vt:lpstr>
      <vt:lpstr>PowerPoint Presentation</vt:lpstr>
      <vt:lpstr>PowerPoint Presentation</vt:lpstr>
      <vt:lpstr>PowerPoint Presentation</vt:lpstr>
      <vt:lpstr>PowerPoint Presentation</vt:lpstr>
      <vt:lpstr>A Turning Point</vt:lpstr>
      <vt:lpstr>An Encouraging Point</vt:lpstr>
      <vt:lpstr>An Encouraging Point</vt:lpstr>
      <vt:lpstr>They were Spiritually Focused</vt:lpstr>
      <vt:lpstr>PowerPoint Presentation</vt:lpstr>
      <vt:lpstr>PowerPoint Presentation</vt:lpstr>
      <vt:lpstr>PowerPoint Presentation</vt:lpstr>
      <vt:lpstr>Learn a Lesson from Nehemiah</vt:lpstr>
      <vt:lpstr>They were Missionally Clear</vt:lpstr>
      <vt:lpstr>Reaping the Harvest</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485</cp:revision>
  <cp:lastPrinted>2018-01-28T15:25:13Z</cp:lastPrinted>
  <dcterms:created xsi:type="dcterms:W3CDTF">2017-04-19T20:10:12Z</dcterms:created>
  <dcterms:modified xsi:type="dcterms:W3CDTF">2018-02-04T16:53:50Z</dcterms:modified>
</cp:coreProperties>
</file>