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5"/>
  </p:notesMasterIdLst>
  <p:sldIdLst>
    <p:sldId id="312" r:id="rId5"/>
    <p:sldId id="430" r:id="rId6"/>
    <p:sldId id="431" r:id="rId7"/>
    <p:sldId id="432" r:id="rId8"/>
    <p:sldId id="433" r:id="rId9"/>
    <p:sldId id="434" r:id="rId10"/>
    <p:sldId id="349" r:id="rId11"/>
    <p:sldId id="401" r:id="rId12"/>
    <p:sldId id="410" r:id="rId13"/>
    <p:sldId id="411" r:id="rId14"/>
    <p:sldId id="424" r:id="rId15"/>
    <p:sldId id="425" r:id="rId16"/>
    <p:sldId id="426" r:id="rId17"/>
    <p:sldId id="427" r:id="rId18"/>
    <p:sldId id="428" r:id="rId19"/>
    <p:sldId id="429" r:id="rId20"/>
    <p:sldId id="383" r:id="rId21"/>
    <p:sldId id="409" r:id="rId22"/>
    <p:sldId id="416" r:id="rId23"/>
    <p:sldId id="436" r:id="rId24"/>
    <p:sldId id="437" r:id="rId25"/>
    <p:sldId id="438" r:id="rId26"/>
    <p:sldId id="439" r:id="rId27"/>
    <p:sldId id="440" r:id="rId28"/>
    <p:sldId id="435" r:id="rId29"/>
    <p:sldId id="419" r:id="rId30"/>
    <p:sldId id="421" r:id="rId31"/>
    <p:sldId id="390" r:id="rId32"/>
    <p:sldId id="402" r:id="rId33"/>
    <p:sldId id="406" r:id="rId34"/>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63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6730EDA-1297-4B25-9E37-CC1E24A14B3D}" type="datetimeFigureOut">
              <a:rPr lang="en-US" smtClean="0"/>
              <a:t>2/7/2018</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1"/>
            <a:ext cx="2971800" cy="465138"/>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8133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811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94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46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869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7402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7045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957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5091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2139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644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577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0197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8794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4262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912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5404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911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8873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713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750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29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3464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238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7604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8073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239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218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0342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506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6732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6369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100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2/7/2018</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230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3136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006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who </a:t>
            </a:r>
            <a:r>
              <a:rPr lang="en-US" sz="5400" b="1" i="1" dirty="0">
                <a:solidFill>
                  <a:schemeClr val="bg1"/>
                </a:solidFill>
                <a:effectLst>
                  <a:outerShdw blurRad="38100" dist="38100" dir="2700000" algn="tl">
                    <a:schemeClr val="tx1"/>
                  </a:outerShdw>
                </a:effectLst>
                <a:latin typeface="Century Schoolbook" panose="02040604050505020304" pitchFamily="18" charset="0"/>
              </a:rPr>
              <a:t>was with the proconsul, </a:t>
            </a:r>
            <a:r>
              <a:rPr lang="en-US" sz="5400" b="1" i="1" dirty="0" err="1">
                <a:solidFill>
                  <a:schemeClr val="bg1"/>
                </a:solidFill>
                <a:effectLst>
                  <a:outerShdw blurRad="38100" dist="38100" dir="2700000" algn="tl">
                    <a:schemeClr val="tx1"/>
                  </a:outerShdw>
                </a:effectLst>
                <a:latin typeface="Century Schoolbook" panose="02040604050505020304" pitchFamily="18" charset="0"/>
              </a:rPr>
              <a:t>Sergius</a:t>
            </a:r>
            <a:r>
              <a:rPr lang="en-US" sz="5400" b="1" i="1" dirty="0">
                <a:solidFill>
                  <a:schemeClr val="bg1"/>
                </a:solidFill>
                <a:effectLst>
                  <a:outerShdw blurRad="38100" dist="38100" dir="2700000" algn="tl">
                    <a:schemeClr val="tx1"/>
                  </a:outerShdw>
                </a:effectLst>
                <a:latin typeface="Century Schoolbook" panose="02040604050505020304" pitchFamily="18" charset="0"/>
              </a:rPr>
              <a:t> Paulus, a man of intelligence. This man summoned Barnabas and Saul and sought to hear the word of God</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161377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But </a:t>
            </a:r>
            <a:r>
              <a:rPr lang="en-US" sz="5400" b="1" i="1" dirty="0" err="1">
                <a:solidFill>
                  <a:schemeClr val="bg1"/>
                </a:solidFill>
                <a:effectLst>
                  <a:outerShdw blurRad="38100" dist="38100" dir="2700000" algn="tl">
                    <a:schemeClr val="tx1"/>
                  </a:outerShdw>
                </a:effectLst>
                <a:latin typeface="Century Schoolbook" panose="02040604050505020304" pitchFamily="18" charset="0"/>
              </a:rPr>
              <a:t>Elymas</a:t>
            </a:r>
            <a:r>
              <a:rPr lang="en-US" sz="5400" b="1" i="1" dirty="0">
                <a:solidFill>
                  <a:schemeClr val="bg1"/>
                </a:solidFill>
                <a:effectLst>
                  <a:outerShdw blurRad="38100" dist="38100" dir="2700000" algn="tl">
                    <a:schemeClr val="tx1"/>
                  </a:outerShdw>
                </a:effectLst>
                <a:latin typeface="Century Schoolbook" panose="02040604050505020304" pitchFamily="18" charset="0"/>
              </a:rPr>
              <a:t> the magician (for so his name is translated) was opposing them, seeking to turn the proconsul away from the faith</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4078241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But </a:t>
            </a:r>
            <a:r>
              <a:rPr lang="en-US" sz="5400" b="1" i="1" dirty="0">
                <a:solidFill>
                  <a:schemeClr val="bg1"/>
                </a:solidFill>
                <a:effectLst>
                  <a:outerShdw blurRad="38100" dist="38100" dir="2700000" algn="tl">
                    <a:schemeClr val="tx1"/>
                  </a:outerShdw>
                </a:effectLst>
                <a:latin typeface="Century Schoolbook" panose="02040604050505020304" pitchFamily="18" charset="0"/>
              </a:rPr>
              <a:t>Saul, who was also known as Paul, filled with the Holy Spirit, fixed his gaze on him, and said, </a:t>
            </a:r>
          </a:p>
        </p:txBody>
      </p:sp>
    </p:spTree>
    <p:extLst>
      <p:ext uri="{BB962C8B-B14F-4D97-AF65-F5344CB8AC3E}">
        <p14:creationId xmlns:p14="http://schemas.microsoft.com/office/powerpoint/2010/main" val="3606950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r>
              <a:rPr lang="en-US" sz="5400" b="1" i="1" dirty="0">
                <a:solidFill>
                  <a:schemeClr val="bg1"/>
                </a:solidFill>
                <a:effectLst>
                  <a:outerShdw blurRad="38100" dist="38100" dir="2700000" algn="tl">
                    <a:schemeClr val="tx1"/>
                  </a:outerShdw>
                </a:effectLst>
                <a:latin typeface="Century Schoolbook" panose="02040604050505020304" pitchFamily="18" charset="0"/>
              </a:rPr>
              <a:t>You who are full of all deceit and fraud, you son of the devil, you enemy of all righteousness, will you not cease to make crooked the straight ways of the Lord</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482002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r>
              <a:rPr lang="en-US" sz="5400" b="1" i="1" dirty="0">
                <a:solidFill>
                  <a:schemeClr val="bg1"/>
                </a:solidFill>
                <a:effectLst>
                  <a:outerShdw blurRad="38100" dist="38100" dir="2700000" algn="tl">
                    <a:schemeClr val="tx1"/>
                  </a:outerShdw>
                </a:effectLst>
                <a:latin typeface="Century Schoolbook" panose="02040604050505020304" pitchFamily="18" charset="0"/>
              </a:rPr>
              <a:t>Now, behold, the hand of the Lord is upon you, and you will be blind and not see the sun for a time</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71037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And immediately a mist and a darkness fell upon him, and he went about seeking those who would lead him by the hand.</a:t>
            </a:r>
          </a:p>
        </p:txBody>
      </p:sp>
    </p:spTree>
    <p:extLst>
      <p:ext uri="{BB962C8B-B14F-4D97-AF65-F5344CB8AC3E}">
        <p14:creationId xmlns:p14="http://schemas.microsoft.com/office/powerpoint/2010/main" val="3245818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Then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 proconsul believed when he saw what had happened, being amazed at the teaching of the Lord</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799447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Occasion</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Ministry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on the island of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Cyprus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plan was simple: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Proclaim Jesus</a:t>
            </a:r>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8783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Conflict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u="sng" dirty="0" smtClean="0">
                <a:solidFill>
                  <a:prstClr val="black"/>
                </a:solidFill>
                <a:effectLst>
                  <a:outerShdw blurRad="38100" dist="38100" dir="2700000" algn="tl">
                    <a:prstClr val="white">
                      <a:lumMod val="50000"/>
                    </a:prstClr>
                  </a:outerShdw>
                </a:effectLst>
                <a:latin typeface="Century Schoolbook" panose="02040604050505020304" pitchFamily="18" charset="0"/>
              </a:rPr>
              <a:t>Influence</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from a false prophet</a:t>
            </a:r>
          </a:p>
          <a:p>
            <a:r>
              <a:rPr lang="en-US" sz="5400" b="1" i="1" u="sng"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Desire</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of a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sincere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man</a:t>
            </a:r>
          </a:p>
          <a:p>
            <a:r>
              <a:rPr lang="en-US" sz="5400" b="1" i="1" u="sng" dirty="0" smtClean="0">
                <a:solidFill>
                  <a:prstClr val="black"/>
                </a:solidFill>
                <a:effectLst>
                  <a:outerShdw blurRad="38100" dist="38100" dir="2700000" algn="tl">
                    <a:prstClr val="white">
                      <a:lumMod val="50000"/>
                    </a:prstClr>
                  </a:outerShdw>
                </a:effectLst>
                <a:latin typeface="Century Schoolbook" panose="02040604050505020304" pitchFamily="18" charset="0"/>
              </a:rPr>
              <a:t>Opposition</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from a false prophet</a:t>
            </a:r>
          </a:p>
        </p:txBody>
      </p:sp>
    </p:spTree>
    <p:extLst>
      <p:ext uri="{BB962C8B-B14F-4D97-AF65-F5344CB8AC3E}">
        <p14:creationId xmlns:p14="http://schemas.microsoft.com/office/powerpoint/2010/main" val="12274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Result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Judgement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was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rendered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Against his character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Against his name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Against his desires</a:t>
            </a:r>
            <a:endPar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87479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Review…the Gospels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Old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Testament fulfilled</a:t>
            </a:r>
          </a:p>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T</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coming of Messiah (Jesus)</a:t>
            </a:r>
          </a:p>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T</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life and ministry of Jesus</a:t>
            </a:r>
          </a:p>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T</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death and resurrection of Jesus</a:t>
            </a:r>
          </a:p>
        </p:txBody>
      </p:sp>
    </p:spTree>
    <p:extLst>
      <p:ext uri="{BB962C8B-B14F-4D97-AF65-F5344CB8AC3E}">
        <p14:creationId xmlns:p14="http://schemas.microsoft.com/office/powerpoint/2010/main" val="6423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304800"/>
            <a:ext cx="9022080" cy="7543800"/>
          </a:xfrm>
          <a:solidFill>
            <a:schemeClr val="accent6">
              <a:lumMod val="60000"/>
              <a:lumOff val="40000"/>
            </a:schemeClr>
          </a:solidFill>
          <a:ln w="28575">
            <a:solidFill>
              <a:schemeClr val="tx1"/>
            </a:solidFill>
          </a:ln>
        </p:spPr>
        <p:txBody>
          <a:bodyPr>
            <a:noAutofit/>
          </a:bodyPr>
          <a:lstStyle/>
          <a:p>
            <a:pPr marL="0" indent="0">
              <a:buNone/>
            </a:pPr>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Go back to the Old Testament, and discover its teaching about false prophets, as to the nature of the sin...as to the judgment that fell upon </a:t>
            </a:r>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them…Bar-Jesus…was </a:t>
            </a:r>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a Jew trafficking with unholy things..."</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565327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304800"/>
            <a:ext cx="9022080" cy="7543800"/>
          </a:xfrm>
          <a:solidFill>
            <a:schemeClr val="accent6">
              <a:lumMod val="60000"/>
              <a:lumOff val="40000"/>
            </a:schemeClr>
          </a:solidFill>
          <a:ln w="28575">
            <a:solidFill>
              <a:schemeClr val="tx1"/>
            </a:solidFill>
          </a:ln>
        </p:spPr>
        <p:txBody>
          <a:bodyPr>
            <a:noAutofit/>
          </a:bodyPr>
          <a:lstStyle/>
          <a:p>
            <a:pPr marL="0" indent="0">
              <a:buNone/>
            </a:pPr>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"...Paul uttered those strange, startling, burning, scorching words, because </a:t>
            </a:r>
            <a:r>
              <a:rPr lang="en-US" sz="4800" b="1" i="1" dirty="0" err="1">
                <a:solidFill>
                  <a:prstClr val="black"/>
                </a:solidFill>
                <a:effectLst>
                  <a:outerShdw blurRad="38100" dist="38100" dir="2700000" algn="tl">
                    <a:prstClr val="white">
                      <a:lumMod val="50000"/>
                    </a:prstClr>
                  </a:outerShdw>
                </a:effectLst>
                <a:latin typeface="Century Schoolbook" panose="02040604050505020304" pitchFamily="18" charset="0"/>
              </a:rPr>
              <a:t>Sergius</a:t>
            </a:r>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 Paulus was in danger. </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994685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304800"/>
            <a:ext cx="9022080" cy="7543800"/>
          </a:xfrm>
          <a:solidFill>
            <a:schemeClr val="accent6">
              <a:lumMod val="60000"/>
              <a:lumOff val="40000"/>
            </a:schemeClr>
          </a:solidFill>
          <a:ln w="28575">
            <a:solidFill>
              <a:schemeClr val="tx1"/>
            </a:solidFill>
          </a:ln>
        </p:spPr>
        <p:txBody>
          <a:bodyPr>
            <a:noAutofit/>
          </a:bodyPr>
          <a:lstStyle/>
          <a:p>
            <a:pPr marL="0" indent="0">
              <a:buNone/>
            </a:pPr>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The severest words of the Bible, Old and New Testaments, are reserved for those who stand between men and truth, for those who stand between men and God." </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587189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304800"/>
            <a:ext cx="9022080" cy="7543800"/>
          </a:xfrm>
          <a:solidFill>
            <a:schemeClr val="accent6">
              <a:lumMod val="60000"/>
              <a:lumOff val="40000"/>
            </a:schemeClr>
          </a:solidFill>
          <a:ln w="28575">
            <a:solidFill>
              <a:schemeClr val="tx1"/>
            </a:solidFill>
          </a:ln>
        </p:spPr>
        <p:txBody>
          <a:bodyPr>
            <a:noAutofit/>
          </a:bodyPr>
          <a:lstStyle/>
          <a:p>
            <a:pPr marL="0" indent="0">
              <a:buNone/>
            </a:pPr>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"...this man...was standing in the way, or attempting to do so, of the soul of a man finding truth, and finding life. That was the reason of the fiercely burning fire." </a:t>
            </a:r>
            <a:r>
              <a:rPr lang="en-US" sz="3200" b="1" i="1" dirty="0">
                <a:solidFill>
                  <a:prstClr val="black"/>
                </a:solidFill>
                <a:effectLst>
                  <a:outerShdw blurRad="38100" dist="38100" dir="2700000" algn="tl">
                    <a:prstClr val="white">
                      <a:lumMod val="50000"/>
                    </a:prstClr>
                  </a:outerShdw>
                </a:effectLst>
                <a:latin typeface="Century Schoolbook" panose="02040604050505020304" pitchFamily="18" charset="0"/>
              </a:rPr>
              <a:t>(Morgan, </a:t>
            </a:r>
            <a:r>
              <a:rPr lang="en-US" sz="3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pp. 316-317</a:t>
            </a:r>
            <a:r>
              <a:rPr lang="en-US" sz="3200" b="1" i="1" dirty="0">
                <a:solidFill>
                  <a:prstClr val="black"/>
                </a:solidFill>
                <a:effectLst>
                  <a:outerShdw blurRad="38100" dist="38100" dir="2700000" algn="tl">
                    <a:prstClr val="white">
                      <a:lumMod val="50000"/>
                    </a:prstClr>
                  </a:outerShdw>
                </a:effectLst>
                <a:latin typeface="Century Schoolbook" panose="02040604050505020304" pitchFamily="18" charset="0"/>
              </a:rPr>
              <a:t>)</a:t>
            </a:r>
            <a:endParaRPr lang="en-US" sz="3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218876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Result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Judgement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was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rendered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By God’s holy mercy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Blindness to reveal darkness</a:t>
            </a:r>
            <a:endPar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48777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Result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word of God was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received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Miracle confirmed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Faith founded on God’s word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God’s word is decisive in man’s soul</a:t>
            </a:r>
            <a:endPar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89005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304800"/>
            <a:ext cx="9022080" cy="7543800"/>
          </a:xfrm>
          <a:solidFill>
            <a:schemeClr val="accent6">
              <a:lumMod val="60000"/>
              <a:lumOff val="40000"/>
            </a:schemeClr>
          </a:solidFill>
          <a:ln w="28575">
            <a:solidFill>
              <a:schemeClr val="tx1"/>
            </a:solidFill>
          </a:ln>
        </p:spPr>
        <p:txBody>
          <a:bodyPr>
            <a:normAutofit/>
          </a:bodyPr>
          <a:lstStyle/>
          <a:p>
            <a:pPr marL="0" indent="0">
              <a:buNone/>
            </a:pP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“Contemporary Christians may wish for such demonstrations of divine power to remove obstacles to faith and enable conversions today. But it should be remembered that even in Acts they are rare</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4177619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304800"/>
            <a:ext cx="9022080" cy="7543800"/>
          </a:xfrm>
          <a:solidFill>
            <a:schemeClr val="accent6">
              <a:lumMod val="60000"/>
              <a:lumOff val="40000"/>
            </a:schemeClr>
          </a:solidFill>
          <a:ln w="28575">
            <a:solidFill>
              <a:schemeClr val="tx1"/>
            </a:solidFill>
          </a:ln>
        </p:spPr>
        <p:txBody>
          <a:bodyPr>
            <a:normAutofit/>
          </a:bodyPr>
          <a:lstStyle/>
          <a:p>
            <a:pPr marL="0" indent="0">
              <a:buNone/>
            </a:pP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The overall message of Acts is that the work of God is advanced in the world by Spirit-filled messengers who proclaim the gospel faithfully and boldly.” </a:t>
            </a:r>
            <a:r>
              <a:rPr lang="en-US" sz="3200" b="1" i="1" dirty="0">
                <a:solidFill>
                  <a:prstClr val="black"/>
                </a:solidFill>
                <a:effectLst>
                  <a:outerShdw blurRad="38100" dist="38100" dir="2700000" algn="tl">
                    <a:prstClr val="white">
                      <a:lumMod val="50000"/>
                    </a:prstClr>
                  </a:outerShdw>
                </a:effectLst>
                <a:latin typeface="Century Schoolbook" panose="02040604050505020304" pitchFamily="18" charset="0"/>
              </a:rPr>
              <a:t>(Peterson, pg. 383)</a:t>
            </a:r>
            <a:endParaRPr lang="en-US" sz="32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552024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2483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Any danger is mere distraction</a:t>
            </a:r>
          </a:p>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Proclaim Jesus</a:t>
            </a:r>
          </a:p>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God sets us up</a:t>
            </a:r>
          </a:p>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God closes the deal</a:t>
            </a:r>
            <a:endPar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41434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dirty="0" smtClean="0">
                <a:solidFill>
                  <a:schemeClr val="bg1"/>
                </a:solidFill>
                <a:effectLst>
                  <a:outerShdw blurRad="38100" dist="38100" dir="2700000" algn="tl">
                    <a:schemeClr val="tx1"/>
                  </a:outerShdw>
                </a:effectLst>
                <a:latin typeface="Century Schoolbook" panose="02040604050505020304" pitchFamily="18" charset="0"/>
              </a:rPr>
              <a:t>2</a:t>
            </a:r>
            <a:r>
              <a:rPr lang="en-US" sz="5400" b="1" baseline="30000" dirty="0" smtClean="0">
                <a:solidFill>
                  <a:schemeClr val="bg1"/>
                </a:solidFill>
                <a:effectLst>
                  <a:outerShdw blurRad="38100" dist="38100" dir="2700000" algn="tl">
                    <a:schemeClr val="tx1"/>
                  </a:outerShdw>
                </a:effectLst>
                <a:latin typeface="Century Schoolbook" panose="02040604050505020304" pitchFamily="18" charset="0"/>
              </a:rPr>
              <a:t>nd</a:t>
            </a:r>
            <a:r>
              <a:rPr lang="en-US" sz="5400" b="1" dirty="0" smtClean="0">
                <a:solidFill>
                  <a:schemeClr val="bg1"/>
                </a:solidFill>
                <a:effectLst>
                  <a:outerShdw blurRad="38100" dist="38100" dir="2700000" algn="tl">
                    <a:schemeClr val="tx1"/>
                  </a:outerShdw>
                </a:effectLst>
                <a:latin typeface="Century Schoolbook" panose="02040604050505020304" pitchFamily="18" charset="0"/>
              </a:rPr>
              <a:t> Timothy 4:1-2</a:t>
            </a:r>
            <a:endParaRPr lang="en-US" sz="5400" b="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I </a:t>
            </a:r>
            <a:r>
              <a:rPr lang="en-US" sz="5400" b="1" i="1" dirty="0">
                <a:solidFill>
                  <a:schemeClr val="bg1"/>
                </a:solidFill>
                <a:effectLst>
                  <a:outerShdw blurRad="38100" dist="38100" dir="2700000" algn="tl">
                    <a:schemeClr val="tx1"/>
                  </a:outerShdw>
                </a:effectLst>
                <a:latin typeface="Century Schoolbook" panose="02040604050505020304" pitchFamily="18" charset="0"/>
              </a:rPr>
              <a:t>solemnly charge you in the presence of God and of Christ Jesus, who is to judge the living and the dead, and by His appearing and His kingdom</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603652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Review…Acts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Great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Commission initiated</a:t>
            </a:r>
          </a:p>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T</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coming of the Holy Spirit</a:t>
            </a:r>
          </a:p>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T</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actions of the Holy Spirit</a:t>
            </a:r>
          </a:p>
        </p:txBody>
      </p:sp>
    </p:spTree>
    <p:extLst>
      <p:ext uri="{BB962C8B-B14F-4D97-AF65-F5344CB8AC3E}">
        <p14:creationId xmlns:p14="http://schemas.microsoft.com/office/powerpoint/2010/main" val="214168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preach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 word; be ready in season and out of season; reprove, rebuke, exhort, with great patience and instruction</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134069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Review…Acts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actions of the Holy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Spirit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Within the world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Within Christian (individual)</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Within Christians (collective)</a:t>
            </a:r>
            <a:endPar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1745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Gospels and Acts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Selected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narrative events</a:t>
            </a:r>
          </a:p>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S</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elective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for a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purpose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Never exhaustive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Always enough</a:t>
            </a:r>
            <a:endPar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7921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Acts 13:4-12</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cameo of what is to come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An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apologetic of good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will</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demonstration</a:t>
            </a:r>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An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example to follow</a:t>
            </a:r>
          </a:p>
        </p:txBody>
      </p:sp>
    </p:spTree>
    <p:extLst>
      <p:ext uri="{BB962C8B-B14F-4D97-AF65-F5344CB8AC3E}">
        <p14:creationId xmlns:p14="http://schemas.microsoft.com/office/powerpoint/2010/main" val="364941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Acts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13:4-7</a:t>
            </a:r>
            <a:endParaRPr lang="en-US" sz="5400" b="1" i="1" dirty="0" smtClean="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So</a:t>
            </a:r>
            <a:r>
              <a:rPr lang="en-US" sz="5400" b="1" i="1" dirty="0">
                <a:solidFill>
                  <a:schemeClr val="bg1"/>
                </a:solidFill>
                <a:effectLst>
                  <a:outerShdw blurRad="38100" dist="38100" dir="2700000" algn="tl">
                    <a:schemeClr val="tx1"/>
                  </a:outerShdw>
                </a:effectLst>
                <a:latin typeface="Century Schoolbook" panose="02040604050505020304" pitchFamily="18" charset="0"/>
              </a:rPr>
              <a:t>, being sent out by the Holy Spirit, they went down to Seleucia and from there they sailed to Cyprus</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When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they reached Salamis, they began to proclaim the word of God in the synagogues of the Jews; and they also had John as their helper</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4250582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When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they had gone through the whole island as far as </a:t>
            </a:r>
            <a:r>
              <a:rPr lang="en-US" sz="5400" b="1" i="1" dirty="0" err="1">
                <a:solidFill>
                  <a:schemeClr val="bg1"/>
                </a:solidFill>
                <a:effectLst>
                  <a:outerShdw blurRad="38100" dist="38100" dir="2700000" algn="tl">
                    <a:schemeClr val="tx1"/>
                  </a:outerShdw>
                </a:effectLst>
                <a:latin typeface="Century Schoolbook" panose="02040604050505020304" pitchFamily="18" charset="0"/>
              </a:rPr>
              <a:t>Paphos</a:t>
            </a:r>
            <a:r>
              <a:rPr lang="en-US" sz="5400" b="1" i="1" dirty="0">
                <a:solidFill>
                  <a:schemeClr val="bg1"/>
                </a:solidFill>
                <a:effectLst>
                  <a:outerShdw blurRad="38100" dist="38100" dir="2700000" algn="tl">
                    <a:schemeClr val="tx1"/>
                  </a:outerShdw>
                </a:effectLst>
                <a:latin typeface="Century Schoolbook" panose="02040604050505020304" pitchFamily="18" charset="0"/>
              </a:rPr>
              <a:t>, they found a magician, a Jewish false prophet whose name was Bar-Jesus</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347065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43582</TotalTime>
  <Words>733</Words>
  <Application>Microsoft Office PowerPoint</Application>
  <PresentationFormat>Custom</PresentationFormat>
  <Paragraphs>72</Paragraphs>
  <Slides>30</Slides>
  <Notes>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1_Office Theme</vt:lpstr>
      <vt:lpstr>2_Office Theme</vt:lpstr>
      <vt:lpstr>3_Office Theme</vt:lpstr>
      <vt:lpstr>PowerPoint Presentation</vt:lpstr>
      <vt:lpstr>Review…the Gospels</vt:lpstr>
      <vt:lpstr>Review…Acts</vt:lpstr>
      <vt:lpstr>Review…Acts</vt:lpstr>
      <vt:lpstr>Gospels and Acts</vt:lpstr>
      <vt:lpstr>Acts 13:4-12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Occasion</vt:lpstr>
      <vt:lpstr>The Conflict</vt:lpstr>
      <vt:lpstr>The Result</vt:lpstr>
      <vt:lpstr>PowerPoint Presentation</vt:lpstr>
      <vt:lpstr>PowerPoint Presentation</vt:lpstr>
      <vt:lpstr>PowerPoint Presentation</vt:lpstr>
      <vt:lpstr>PowerPoint Presentation</vt:lpstr>
      <vt:lpstr>The Result</vt:lpstr>
      <vt:lpstr>The Result</vt:lpstr>
      <vt:lpstr>PowerPoint Presentation</vt:lpstr>
      <vt:lpstr>PowerPoint Presentation</vt:lpstr>
      <vt:lpstr>Reaping the Harvest</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505</cp:revision>
  <cp:lastPrinted>2018-01-28T15:25:13Z</cp:lastPrinted>
  <dcterms:created xsi:type="dcterms:W3CDTF">2017-04-19T20:10:12Z</dcterms:created>
  <dcterms:modified xsi:type="dcterms:W3CDTF">2018-02-11T16:33:37Z</dcterms:modified>
</cp:coreProperties>
</file>