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312" r:id="rId3"/>
    <p:sldId id="412" r:id="rId4"/>
    <p:sldId id="349" r:id="rId5"/>
    <p:sldId id="401" r:id="rId6"/>
    <p:sldId id="410" r:id="rId7"/>
    <p:sldId id="411" r:id="rId8"/>
    <p:sldId id="424" r:id="rId9"/>
    <p:sldId id="425" r:id="rId10"/>
    <p:sldId id="426" r:id="rId11"/>
    <p:sldId id="427" r:id="rId12"/>
    <p:sldId id="428" r:id="rId13"/>
    <p:sldId id="409" r:id="rId14"/>
    <p:sldId id="383" r:id="rId15"/>
    <p:sldId id="421" r:id="rId16"/>
    <p:sldId id="432" r:id="rId17"/>
    <p:sldId id="430" r:id="rId18"/>
    <p:sldId id="431" r:id="rId19"/>
    <p:sldId id="433" r:id="rId20"/>
    <p:sldId id="429" r:id="rId21"/>
    <p:sldId id="416" r:id="rId22"/>
    <p:sldId id="417" r:id="rId23"/>
    <p:sldId id="390" r:id="rId24"/>
  </p:sldIdLst>
  <p:sldSz cx="14630400" cy="8229600"/>
  <p:notesSz cx="6858000" cy="9312275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0" y="-126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30EDA-1297-4B25-9E37-CC1E24A14B3D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5438" y="698500"/>
            <a:ext cx="62071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2775"/>
            <a:ext cx="5486400" cy="4191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551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5551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2F0AF-899E-412E-8F0A-58EDDBD3C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880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055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004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667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645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31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890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144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392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009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197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892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0398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6677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6383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004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31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2/21/2018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053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2/21/2018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761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2/21/2018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487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2/21/2018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564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2/21/2018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134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2/21/2018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425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8EB5B-369C-4EA3-8119-DEB718F69078}" type="datetimeFigureOut">
              <a:rPr lang="en-US" smtClean="0"/>
              <a:t>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313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489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5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2438400"/>
            <a:ext cx="13167360" cy="5608314"/>
          </a:xfrm>
        </p:spPr>
        <p:txBody>
          <a:bodyPr>
            <a:normAutofit/>
          </a:bodyPr>
          <a:lstStyle/>
          <a:p>
            <a:pPr marL="0" lvl="0" indent="0" algn="ctr" defTabSz="914400">
              <a:spcBef>
                <a:spcPts val="0"/>
              </a:spcBef>
              <a:buNone/>
            </a:pPr>
            <a:r>
              <a:rPr lang="en-US" sz="12500" b="1" dirty="0">
                <a:ln w="31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Garamond" panose="02020404030301010803" pitchFamily="18" charset="0"/>
              </a:rPr>
              <a:t>Acts:</a:t>
            </a:r>
          </a:p>
          <a:p>
            <a:pPr marL="0" lvl="0" indent="0" algn="ctr" defTabSz="914400">
              <a:spcBef>
                <a:spcPts val="0"/>
              </a:spcBef>
              <a:buNone/>
            </a:pPr>
            <a:r>
              <a:rPr lang="en-US" sz="8800" b="1" i="1" dirty="0">
                <a:ln w="31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Garamond" panose="02020404030301010803" pitchFamily="18" charset="0"/>
              </a:rPr>
              <a:t>The Unhindered Harvest</a:t>
            </a:r>
          </a:p>
        </p:txBody>
      </p:sp>
    </p:spTree>
    <p:extLst>
      <p:ext uri="{BB962C8B-B14F-4D97-AF65-F5344CB8AC3E}">
        <p14:creationId xmlns:p14="http://schemas.microsoft.com/office/powerpoint/2010/main" val="25881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But the Jews incited the devout women of prominence and the leading men of the city, and instigated a persecution against Paul and Barnabas, and drove them out of their district.</a:t>
            </a:r>
          </a:p>
        </p:txBody>
      </p:sp>
    </p:spTree>
    <p:extLst>
      <p:ext uri="{BB962C8B-B14F-4D97-AF65-F5344CB8AC3E}">
        <p14:creationId xmlns:p14="http://schemas.microsoft.com/office/powerpoint/2010/main" val="252197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But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they shook off the dust of their feet in protest against them and went to </a:t>
            </a:r>
            <a:r>
              <a:rPr lang="en-US" sz="5400" b="1" i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Iconium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. And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the disciples were continually filled with joy and with the Holy Spirit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75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The Lord Commands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08076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Boldness amid opposition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An issue of necessity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God’s redemptive purpose</a:t>
            </a:r>
            <a:endParaRPr lang="en-US" sz="54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46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The Lord Appoints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08076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Sovereignty meets responsibility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God appoints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People believe</a:t>
            </a:r>
          </a:p>
        </p:txBody>
      </p:sp>
    </p:spTree>
    <p:extLst>
      <p:ext uri="{BB962C8B-B14F-4D97-AF65-F5344CB8AC3E}">
        <p14:creationId xmlns:p14="http://schemas.microsoft.com/office/powerpoint/2010/main" val="287834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443" y="304800"/>
            <a:ext cx="9022080" cy="75438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“To emphasize either truth at the expense of the other is to plunge oneself into the abyss of doctrinal error.” </a:t>
            </a:r>
            <a:r>
              <a:rPr lang="en-US" sz="32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(MacArthur</a:t>
            </a:r>
            <a:r>
              <a:rPr lang="en-US" sz="3200" b="1" i="1" dirty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, pg. 6)</a:t>
            </a:r>
          </a:p>
        </p:txBody>
      </p:sp>
    </p:spTree>
    <p:extLst>
      <p:ext uri="{BB962C8B-B14F-4D97-AF65-F5344CB8AC3E}">
        <p14:creationId xmlns:p14="http://schemas.microsoft.com/office/powerpoint/2010/main" val="155202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The Lord Appoints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08076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An uncomfortable necessity</a:t>
            </a:r>
          </a:p>
          <a:p>
            <a:pPr lvl="1"/>
            <a:r>
              <a:rPr lang="en-US" sz="4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Spiritual death</a:t>
            </a:r>
          </a:p>
          <a:p>
            <a:pPr lvl="1"/>
            <a:r>
              <a:rPr lang="en-US" sz="4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Human culpability</a:t>
            </a:r>
            <a:endParaRPr lang="en-US" sz="44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45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The Lord Appoints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08076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Spiritual Death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Genesis 3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Psalm 51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Ephesians 2</a:t>
            </a:r>
          </a:p>
        </p:txBody>
      </p:sp>
    </p:spTree>
    <p:extLst>
      <p:ext uri="{BB962C8B-B14F-4D97-AF65-F5344CB8AC3E}">
        <p14:creationId xmlns:p14="http://schemas.microsoft.com/office/powerpoint/2010/main" val="92378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The Lord Appoints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08076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Human Culpability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Repentance </a:t>
            </a:r>
            <a:r>
              <a:rPr lang="en-US" sz="36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(33 times)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John 1:12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John 3:19-20</a:t>
            </a:r>
          </a:p>
        </p:txBody>
      </p:sp>
    </p:spTree>
    <p:extLst>
      <p:ext uri="{BB962C8B-B14F-4D97-AF65-F5344CB8AC3E}">
        <p14:creationId xmlns:p14="http://schemas.microsoft.com/office/powerpoint/2010/main" val="293594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The Lord Appoints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08076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Human Culpability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None in who shouldn’t be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None out who wanted in 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God’s character and wisdom are </a:t>
            </a:r>
            <a:r>
              <a:rPr lang="en-US" sz="4800" b="1" i="1" dirty="0" err="1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unscrutable</a:t>
            </a:r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 </a:t>
            </a:r>
          </a:p>
          <a:p>
            <a:pPr lvl="1"/>
            <a:endParaRPr lang="en-US" sz="48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43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The Lord Appoints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08076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Gospel assurance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People will respond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Salvation is secure</a:t>
            </a:r>
          </a:p>
          <a:p>
            <a:pPr lvl="1"/>
            <a:endParaRPr lang="en-US" sz="4800" b="1" i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50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As history unfolds…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08076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Theological truth is illuminated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Testimony is given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To strengthen </a:t>
            </a:r>
            <a:endParaRPr lang="en-US" sz="48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  <a:p>
            <a:pPr lvl="1"/>
            <a:r>
              <a:rPr lang="en-US" sz="4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Regarding God’s work</a:t>
            </a:r>
          </a:p>
          <a:p>
            <a:pPr lvl="1"/>
            <a:r>
              <a:rPr lang="en-US" sz="4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Regarding God’s servants</a:t>
            </a:r>
            <a:endParaRPr lang="en-US" sz="44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68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The Lord Testifies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08076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Therefore…?!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Bold reliance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Gospel assurance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We are not alone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Our message is not our own</a:t>
            </a:r>
            <a:endParaRPr lang="en-US" sz="48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79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So they continued on…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08076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Being faithful to their calling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Trusting the work of God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Trusting the word of God</a:t>
            </a:r>
            <a:endParaRPr lang="en-US" sz="48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86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629400"/>
            <a:ext cx="13167360" cy="1371600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Baskerville Old Face" panose="02020602080505020303" pitchFamily="18" charset="0"/>
              </a:rPr>
              <a:t>Reaping the Harvest</a:t>
            </a:r>
            <a:endParaRPr lang="en-US" sz="8000" b="1" dirty="0">
              <a:ln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chemeClr val="bg1"/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0400" y="381001"/>
            <a:ext cx="7467600" cy="6248399"/>
          </a:xfrm>
        </p:spPr>
        <p:txBody>
          <a:bodyPr>
            <a:normAutofit/>
          </a:bodyPr>
          <a:lstStyle/>
          <a:p>
            <a:r>
              <a:rPr lang="en-US" sz="5400" b="1" i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Being light is a command</a:t>
            </a:r>
          </a:p>
          <a:p>
            <a:r>
              <a:rPr lang="en-US" sz="5400" b="1" i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Trust the process</a:t>
            </a:r>
          </a:p>
          <a:p>
            <a:r>
              <a:rPr lang="en-US" sz="5400" b="1" i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Trust the message</a:t>
            </a:r>
          </a:p>
        </p:txBody>
      </p:sp>
    </p:spTree>
    <p:extLst>
      <p:ext uri="{BB962C8B-B14F-4D97-AF65-F5344CB8AC3E}">
        <p14:creationId xmlns:p14="http://schemas.microsoft.com/office/powerpoint/2010/main" val="414340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Acts 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13:44-52</a:t>
            </a:r>
            <a:endParaRPr lang="en-US" sz="5400" b="1" i="1" dirty="0" smtClean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The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next Sabbath nearly the whole city assembled to hear the word of the Lord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45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But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when the Jews saw the crowds, they were filled with jealousy and began contradicting the things spoken by Paul, and were blaspheming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58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Paul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and Barnabas spoke out boldly and said, “It was necessary that the word of God be spoken to you first; </a:t>
            </a:r>
          </a:p>
        </p:txBody>
      </p:sp>
    </p:spTree>
    <p:extLst>
      <p:ext uri="{BB962C8B-B14F-4D97-AF65-F5344CB8AC3E}">
        <p14:creationId xmlns:p14="http://schemas.microsoft.com/office/powerpoint/2010/main" val="134706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since you repudiate it and judge yourselves unworthy of eternal life, behold, we are turning to the Gentiles.</a:t>
            </a:r>
          </a:p>
        </p:txBody>
      </p:sp>
    </p:spTree>
    <p:extLst>
      <p:ext uri="{BB962C8B-B14F-4D97-AF65-F5344CB8AC3E}">
        <p14:creationId xmlns:p14="http://schemas.microsoft.com/office/powerpoint/2010/main" val="116137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“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For so the Lord has commanded us, ‘I have placed You as a light for the Gentiles, That You may bring salvation to the end of the earth.’ 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”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06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When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the Gentiles heard this, they began rejoicing and glorifying the word of the Lord; and as many as had been appointed to eternal life believed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48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And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the word of the Lord was being spread through the whole 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region. 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22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43449</TotalTime>
  <Words>428</Words>
  <Application>Microsoft Office PowerPoint</Application>
  <PresentationFormat>Custom</PresentationFormat>
  <Paragraphs>64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1_Office Theme</vt:lpstr>
      <vt:lpstr>PowerPoint Presentation</vt:lpstr>
      <vt:lpstr>As history unfolds…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Lord Commands</vt:lpstr>
      <vt:lpstr>The Lord Appoints</vt:lpstr>
      <vt:lpstr>PowerPoint Presentation</vt:lpstr>
      <vt:lpstr>The Lord Appoints</vt:lpstr>
      <vt:lpstr>The Lord Appoints</vt:lpstr>
      <vt:lpstr>The Lord Appoints</vt:lpstr>
      <vt:lpstr>The Lord Appoints</vt:lpstr>
      <vt:lpstr>The Lord Appoints</vt:lpstr>
      <vt:lpstr>The Lord Testifies</vt:lpstr>
      <vt:lpstr>So they continued on…</vt:lpstr>
      <vt:lpstr>Reaping the Harvest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Smouse</dc:creator>
  <cp:lastModifiedBy>Dan Smouse</cp:lastModifiedBy>
  <cp:revision>514</cp:revision>
  <cp:lastPrinted>2018-01-28T15:25:13Z</cp:lastPrinted>
  <dcterms:created xsi:type="dcterms:W3CDTF">2017-04-19T20:10:12Z</dcterms:created>
  <dcterms:modified xsi:type="dcterms:W3CDTF">2018-02-25T16:25:42Z</dcterms:modified>
</cp:coreProperties>
</file>