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63" r:id="rId6"/>
    <p:sldId id="258" r:id="rId7"/>
    <p:sldId id="260" r:id="rId8"/>
    <p:sldId id="261" r:id="rId9"/>
    <p:sldId id="262" r:id="rId10"/>
    <p:sldId id="264" r:id="rId11"/>
    <p:sldId id="266" r:id="rId12"/>
    <p:sldId id="265" r:id="rId13"/>
    <p:sldId id="267" r:id="rId14"/>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63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ECDAAF-7D1F-492E-8934-E4EFA3D1A6BF}"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D8D3-27A0-4DEE-9677-9663579B5881}" type="slidenum">
              <a:rPr lang="en-US" smtClean="0"/>
              <a:t>‹#›</a:t>
            </a:fld>
            <a:endParaRPr lang="en-US"/>
          </a:p>
        </p:txBody>
      </p:sp>
    </p:spTree>
    <p:extLst>
      <p:ext uri="{BB962C8B-B14F-4D97-AF65-F5344CB8AC3E}">
        <p14:creationId xmlns:p14="http://schemas.microsoft.com/office/powerpoint/2010/main" val="330903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CDAAF-7D1F-492E-8934-E4EFA3D1A6BF}"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D8D3-27A0-4DEE-9677-9663579B5881}" type="slidenum">
              <a:rPr lang="en-US" smtClean="0"/>
              <a:t>‹#›</a:t>
            </a:fld>
            <a:endParaRPr lang="en-US"/>
          </a:p>
        </p:txBody>
      </p:sp>
    </p:spTree>
    <p:extLst>
      <p:ext uri="{BB962C8B-B14F-4D97-AF65-F5344CB8AC3E}">
        <p14:creationId xmlns:p14="http://schemas.microsoft.com/office/powerpoint/2010/main" val="273182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CDAAF-7D1F-492E-8934-E4EFA3D1A6BF}"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D8D3-27A0-4DEE-9677-9663579B5881}" type="slidenum">
              <a:rPr lang="en-US" smtClean="0"/>
              <a:t>‹#›</a:t>
            </a:fld>
            <a:endParaRPr lang="en-US"/>
          </a:p>
        </p:txBody>
      </p:sp>
    </p:spTree>
    <p:extLst>
      <p:ext uri="{BB962C8B-B14F-4D97-AF65-F5344CB8AC3E}">
        <p14:creationId xmlns:p14="http://schemas.microsoft.com/office/powerpoint/2010/main" val="3337137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3/11/2018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6710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3/11/2018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609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3/11/2018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9498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3/11/2018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4527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3/11/2018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634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3/11/2018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1110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3/11/2018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213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3/11/2018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326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CDAAF-7D1F-492E-8934-E4EFA3D1A6BF}"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D8D3-27A0-4DEE-9677-9663579B5881}" type="slidenum">
              <a:rPr lang="en-US" smtClean="0"/>
              <a:t>‹#›</a:t>
            </a:fld>
            <a:endParaRPr lang="en-US"/>
          </a:p>
        </p:txBody>
      </p:sp>
    </p:spTree>
    <p:extLst>
      <p:ext uri="{BB962C8B-B14F-4D97-AF65-F5344CB8AC3E}">
        <p14:creationId xmlns:p14="http://schemas.microsoft.com/office/powerpoint/2010/main" val="360201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3/11/2018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926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3/11/2018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7099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3/11/2018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118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ECDAAF-7D1F-492E-8934-E4EFA3D1A6BF}"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D8D3-27A0-4DEE-9677-9663579B5881}" type="slidenum">
              <a:rPr lang="en-US" smtClean="0"/>
              <a:t>‹#›</a:t>
            </a:fld>
            <a:endParaRPr lang="en-US"/>
          </a:p>
        </p:txBody>
      </p:sp>
    </p:spTree>
    <p:extLst>
      <p:ext uri="{BB962C8B-B14F-4D97-AF65-F5344CB8AC3E}">
        <p14:creationId xmlns:p14="http://schemas.microsoft.com/office/powerpoint/2010/main" val="148938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ECDAAF-7D1F-492E-8934-E4EFA3D1A6BF}"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1D8D3-27A0-4DEE-9677-9663579B5881}" type="slidenum">
              <a:rPr lang="en-US" smtClean="0"/>
              <a:t>‹#›</a:t>
            </a:fld>
            <a:endParaRPr lang="en-US"/>
          </a:p>
        </p:txBody>
      </p:sp>
    </p:spTree>
    <p:extLst>
      <p:ext uri="{BB962C8B-B14F-4D97-AF65-F5344CB8AC3E}">
        <p14:creationId xmlns:p14="http://schemas.microsoft.com/office/powerpoint/2010/main" val="346236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ECDAAF-7D1F-492E-8934-E4EFA3D1A6BF}" type="datetimeFigureOut">
              <a:rPr lang="en-US" smtClean="0"/>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1D8D3-27A0-4DEE-9677-9663579B5881}" type="slidenum">
              <a:rPr lang="en-US" smtClean="0"/>
              <a:t>‹#›</a:t>
            </a:fld>
            <a:endParaRPr lang="en-US"/>
          </a:p>
        </p:txBody>
      </p:sp>
    </p:spTree>
    <p:extLst>
      <p:ext uri="{BB962C8B-B14F-4D97-AF65-F5344CB8AC3E}">
        <p14:creationId xmlns:p14="http://schemas.microsoft.com/office/powerpoint/2010/main" val="200105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ECDAAF-7D1F-492E-8934-E4EFA3D1A6BF}" type="datetimeFigureOut">
              <a:rPr lang="en-US" smtClean="0"/>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1D8D3-27A0-4DEE-9677-9663579B5881}" type="slidenum">
              <a:rPr lang="en-US" smtClean="0"/>
              <a:t>‹#›</a:t>
            </a:fld>
            <a:endParaRPr lang="en-US"/>
          </a:p>
        </p:txBody>
      </p:sp>
    </p:spTree>
    <p:extLst>
      <p:ext uri="{BB962C8B-B14F-4D97-AF65-F5344CB8AC3E}">
        <p14:creationId xmlns:p14="http://schemas.microsoft.com/office/powerpoint/2010/main" val="1317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CDAAF-7D1F-492E-8934-E4EFA3D1A6BF}" type="datetimeFigureOut">
              <a:rPr lang="en-US" smtClean="0"/>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1D8D3-27A0-4DEE-9677-9663579B5881}" type="slidenum">
              <a:rPr lang="en-US" smtClean="0"/>
              <a:t>‹#›</a:t>
            </a:fld>
            <a:endParaRPr lang="en-US"/>
          </a:p>
        </p:txBody>
      </p:sp>
    </p:spTree>
    <p:extLst>
      <p:ext uri="{BB962C8B-B14F-4D97-AF65-F5344CB8AC3E}">
        <p14:creationId xmlns:p14="http://schemas.microsoft.com/office/powerpoint/2010/main" val="8348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CDAAF-7D1F-492E-8934-E4EFA3D1A6BF}"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1D8D3-27A0-4DEE-9677-9663579B5881}" type="slidenum">
              <a:rPr lang="en-US" smtClean="0"/>
              <a:t>‹#›</a:t>
            </a:fld>
            <a:endParaRPr lang="en-US"/>
          </a:p>
        </p:txBody>
      </p:sp>
    </p:spTree>
    <p:extLst>
      <p:ext uri="{BB962C8B-B14F-4D97-AF65-F5344CB8AC3E}">
        <p14:creationId xmlns:p14="http://schemas.microsoft.com/office/powerpoint/2010/main" val="91160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CDAAF-7D1F-492E-8934-E4EFA3D1A6BF}"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1D8D3-27A0-4DEE-9677-9663579B5881}" type="slidenum">
              <a:rPr lang="en-US" smtClean="0"/>
              <a:t>‹#›</a:t>
            </a:fld>
            <a:endParaRPr lang="en-US"/>
          </a:p>
        </p:txBody>
      </p:sp>
    </p:spTree>
    <p:extLst>
      <p:ext uri="{BB962C8B-B14F-4D97-AF65-F5344CB8AC3E}">
        <p14:creationId xmlns:p14="http://schemas.microsoft.com/office/powerpoint/2010/main" val="62041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73ECDAAF-7D1F-492E-8934-E4EFA3D1A6BF}" type="datetimeFigureOut">
              <a:rPr lang="en-US" smtClean="0"/>
              <a:t>3/11/2018</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5A51D8D3-27A0-4DEE-9677-9663579B5881}" type="slidenum">
              <a:rPr lang="en-US" smtClean="0"/>
              <a:t>‹#›</a:t>
            </a:fld>
            <a:endParaRPr lang="en-US"/>
          </a:p>
        </p:txBody>
      </p:sp>
    </p:spTree>
    <p:extLst>
      <p:ext uri="{BB962C8B-B14F-4D97-AF65-F5344CB8AC3E}">
        <p14:creationId xmlns:p14="http://schemas.microsoft.com/office/powerpoint/2010/main" val="567000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3/11/2018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368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2500" b="1" dirty="0" smtClean="0">
                <a:latin typeface="Garamond" panose="02020404030301010803" pitchFamily="18" charset="0"/>
              </a:rPr>
              <a:t>James</a:t>
            </a:r>
            <a:endParaRPr lang="en-US" sz="12500" b="1" dirty="0">
              <a:latin typeface="Garamond" panose="02020404030301010803" pitchFamily="18" charset="0"/>
            </a:endParaRPr>
          </a:p>
        </p:txBody>
      </p:sp>
      <p:sp>
        <p:nvSpPr>
          <p:cNvPr id="3" name="Subtitle 2"/>
          <p:cNvSpPr>
            <a:spLocks noGrp="1"/>
          </p:cNvSpPr>
          <p:nvPr>
            <p:ph type="subTitle" idx="1"/>
          </p:nvPr>
        </p:nvSpPr>
        <p:spPr/>
        <p:txBody>
          <a:bodyPr>
            <a:normAutofit/>
          </a:bodyPr>
          <a:lstStyle/>
          <a:p>
            <a:r>
              <a:rPr lang="en-US" sz="9600" i="1" dirty="0" smtClean="0">
                <a:solidFill>
                  <a:schemeClr val="tx1"/>
                </a:solidFill>
                <a:latin typeface="Garamond" panose="02020404030301010803" pitchFamily="18" charset="0"/>
              </a:rPr>
              <a:t>Faith that is Real</a:t>
            </a:r>
            <a:endParaRPr lang="en-US" sz="9600" i="1" dirty="0">
              <a:solidFill>
                <a:schemeClr val="tx1"/>
              </a:solidFill>
              <a:latin typeface="Garamond" panose="02020404030301010803" pitchFamily="18" charset="0"/>
            </a:endParaRPr>
          </a:p>
        </p:txBody>
      </p:sp>
    </p:spTree>
    <p:extLst>
      <p:ext uri="{BB962C8B-B14F-4D97-AF65-F5344CB8AC3E}">
        <p14:creationId xmlns:p14="http://schemas.microsoft.com/office/powerpoint/2010/main" val="278114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latin typeface="Century Schoolbook" panose="02040604050505020304" pitchFamily="18" charset="0"/>
              </a:rPr>
              <a:t>Foundations of Faith</a:t>
            </a:r>
            <a:endParaRPr lang="en-US" sz="6000" b="1" dirty="0">
              <a:latin typeface="Century Schoolbook" panose="02040604050505020304" pitchFamily="18" charset="0"/>
            </a:endParaRPr>
          </a:p>
        </p:txBody>
      </p:sp>
      <p:sp>
        <p:nvSpPr>
          <p:cNvPr id="3" name="Subtitle 2"/>
          <p:cNvSpPr>
            <a:spLocks noGrp="1"/>
          </p:cNvSpPr>
          <p:nvPr>
            <p:ph idx="1"/>
          </p:nvPr>
        </p:nvSpPr>
        <p:spPr>
          <a:xfrm>
            <a:off x="731520" y="1920240"/>
            <a:ext cx="13167360" cy="6156960"/>
          </a:xfrm>
        </p:spPr>
        <p:txBody>
          <a:bodyPr>
            <a:normAutofit/>
          </a:bodyPr>
          <a:lstStyle/>
          <a:p>
            <a:r>
              <a:rPr lang="en-US" sz="5400" i="1" dirty="0" smtClean="0">
                <a:latin typeface="Century Schoolbook" panose="02040604050505020304" pitchFamily="18" charset="0"/>
              </a:rPr>
              <a:t>Faith that is real…the pinnacle</a:t>
            </a:r>
          </a:p>
          <a:p>
            <a:r>
              <a:rPr lang="en-US" sz="5400" i="1" dirty="0" smtClean="0">
                <a:latin typeface="Century Schoolbook" panose="02040604050505020304" pitchFamily="18" charset="0"/>
              </a:rPr>
              <a:t>Responding to God – Trust</a:t>
            </a:r>
          </a:p>
          <a:p>
            <a:r>
              <a:rPr lang="en-US" sz="5400" i="1" dirty="0" smtClean="0">
                <a:solidFill>
                  <a:schemeClr val="tx1"/>
                </a:solidFill>
                <a:latin typeface="Century Schoolbook" panose="02040604050505020304" pitchFamily="18" charset="0"/>
              </a:rPr>
              <a:t>Responding to God’s Word</a:t>
            </a:r>
          </a:p>
          <a:p>
            <a:pPr lvl="1"/>
            <a:r>
              <a:rPr lang="en-US" sz="4800" i="1" dirty="0" smtClean="0">
                <a:latin typeface="Century Schoolbook" panose="02040604050505020304" pitchFamily="18" charset="0"/>
              </a:rPr>
              <a:t>In relationship to Trials</a:t>
            </a:r>
          </a:p>
          <a:p>
            <a:pPr lvl="1"/>
            <a:r>
              <a:rPr lang="en-US" sz="4800" i="1" dirty="0" smtClean="0">
                <a:solidFill>
                  <a:schemeClr val="tx1"/>
                </a:solidFill>
                <a:latin typeface="Century Schoolbook" panose="02040604050505020304" pitchFamily="18" charset="0"/>
              </a:rPr>
              <a:t>In relationship to People</a:t>
            </a:r>
            <a:endParaRPr lang="en-US" sz="4800" i="1" dirty="0">
              <a:solidFill>
                <a:schemeClr val="tx1"/>
              </a:solidFill>
              <a:latin typeface="Century Schoolbook" panose="02040604050505020304" pitchFamily="18" charset="0"/>
            </a:endParaRPr>
          </a:p>
        </p:txBody>
      </p:sp>
    </p:spTree>
    <p:extLst>
      <p:ext uri="{BB962C8B-B14F-4D97-AF65-F5344CB8AC3E}">
        <p14:creationId xmlns:p14="http://schemas.microsoft.com/office/powerpoint/2010/main" val="9916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1"/>
            <a:ext cx="7467600" cy="6248399"/>
          </a:xfrm>
        </p:spPr>
        <p:txBody>
          <a:bodyPr>
            <a:normAutofit/>
          </a:bodyPr>
          <a:lstStyle/>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Salvation gives birth to life</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Life gives evidence of life</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Faith that saves is a faith that lives</a:t>
            </a:r>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9496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1"/>
            <a:ext cx="7467600" cy="6248399"/>
          </a:xfrm>
        </p:spPr>
        <p:txBody>
          <a:bodyPr>
            <a:normAutofit/>
          </a:bodyPr>
          <a:lstStyle/>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Ask yourself the question.</a:t>
            </a:r>
          </a:p>
          <a:p>
            <a:pPr lvl="1"/>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Not, “</a:t>
            </a:r>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A</a:t>
            </a:r>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m I perfect?”</a:t>
            </a:r>
          </a:p>
          <a:p>
            <a:pPr lvl="1"/>
            <a:r>
              <a:rPr lang="en-US" sz="4800" b="1" i="1"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“Am I alive?”</a:t>
            </a:r>
            <a:endPar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00431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latin typeface="Century Schoolbook" panose="02040604050505020304" pitchFamily="18" charset="0"/>
              </a:rPr>
              <a:t>What happened to Acts?</a:t>
            </a:r>
            <a:endParaRPr lang="en-US" sz="6000" b="1" dirty="0">
              <a:latin typeface="Century Schoolbook" panose="02040604050505020304" pitchFamily="18" charset="0"/>
            </a:endParaRPr>
          </a:p>
        </p:txBody>
      </p:sp>
      <p:sp>
        <p:nvSpPr>
          <p:cNvPr id="3" name="Subtitle 2"/>
          <p:cNvSpPr>
            <a:spLocks noGrp="1"/>
          </p:cNvSpPr>
          <p:nvPr>
            <p:ph idx="1"/>
          </p:nvPr>
        </p:nvSpPr>
        <p:spPr>
          <a:xfrm>
            <a:off x="731520" y="1920240"/>
            <a:ext cx="13167360" cy="6156960"/>
          </a:xfrm>
        </p:spPr>
        <p:txBody>
          <a:bodyPr>
            <a:normAutofit/>
          </a:bodyPr>
          <a:lstStyle/>
          <a:p>
            <a:r>
              <a:rPr lang="en-US" sz="5400" i="1" dirty="0" smtClean="0">
                <a:latin typeface="Century Schoolbook" panose="02040604050505020304" pitchFamily="18" charset="0"/>
              </a:rPr>
              <a:t>A look into New Testament chronology</a:t>
            </a:r>
          </a:p>
          <a:p>
            <a:r>
              <a:rPr lang="en-US" sz="5400" i="1" dirty="0" smtClean="0">
                <a:solidFill>
                  <a:schemeClr val="tx1"/>
                </a:solidFill>
                <a:latin typeface="Century Schoolbook" panose="02040604050505020304" pitchFamily="18" charset="0"/>
              </a:rPr>
              <a:t>Inserting the Bible into its historical context</a:t>
            </a:r>
          </a:p>
          <a:p>
            <a:r>
              <a:rPr lang="en-US" sz="5400" i="1" dirty="0" smtClean="0">
                <a:latin typeface="Century Schoolbook" panose="02040604050505020304" pitchFamily="18" charset="0"/>
              </a:rPr>
              <a:t>Examining significant issues of theology</a:t>
            </a:r>
          </a:p>
          <a:p>
            <a:r>
              <a:rPr lang="en-US" sz="5400" i="1" dirty="0" smtClean="0">
                <a:solidFill>
                  <a:schemeClr val="tx1"/>
                </a:solidFill>
                <a:latin typeface="Century Schoolbook" panose="02040604050505020304" pitchFamily="18" charset="0"/>
              </a:rPr>
              <a:t>Theology is the basis for living</a:t>
            </a:r>
            <a:endParaRPr lang="en-US" sz="5400" i="1" dirty="0">
              <a:solidFill>
                <a:schemeClr val="tx1"/>
              </a:solidFill>
              <a:latin typeface="Century Schoolbook" panose="02040604050505020304" pitchFamily="18" charset="0"/>
            </a:endParaRPr>
          </a:p>
        </p:txBody>
      </p:sp>
    </p:spTree>
    <p:extLst>
      <p:ext uri="{BB962C8B-B14F-4D97-AF65-F5344CB8AC3E}">
        <p14:creationId xmlns:p14="http://schemas.microsoft.com/office/powerpoint/2010/main" val="224104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latin typeface="Century Schoolbook" panose="02040604050505020304" pitchFamily="18" charset="0"/>
              </a:rPr>
              <a:t>Intro to James</a:t>
            </a:r>
            <a:endParaRPr lang="en-US" sz="6000" b="1" dirty="0">
              <a:latin typeface="Century Schoolbook" panose="02040604050505020304" pitchFamily="18" charset="0"/>
            </a:endParaRPr>
          </a:p>
        </p:txBody>
      </p:sp>
      <p:sp>
        <p:nvSpPr>
          <p:cNvPr id="3" name="Subtitle 2"/>
          <p:cNvSpPr>
            <a:spLocks noGrp="1"/>
          </p:cNvSpPr>
          <p:nvPr>
            <p:ph idx="1"/>
          </p:nvPr>
        </p:nvSpPr>
        <p:spPr>
          <a:xfrm>
            <a:off x="731520" y="1920240"/>
            <a:ext cx="13167360" cy="6156960"/>
          </a:xfrm>
        </p:spPr>
        <p:txBody>
          <a:bodyPr>
            <a:normAutofit/>
          </a:bodyPr>
          <a:lstStyle/>
          <a:p>
            <a:r>
              <a:rPr lang="en-US" sz="5400" i="1" dirty="0" smtClean="0">
                <a:latin typeface="Century Schoolbook" panose="02040604050505020304" pitchFamily="18" charset="0"/>
              </a:rPr>
              <a:t>Author – </a:t>
            </a:r>
            <a:r>
              <a:rPr lang="en-US" sz="5400" i="1" dirty="0">
                <a:latin typeface="Century Schoolbook" panose="02040604050505020304" pitchFamily="18" charset="0"/>
              </a:rPr>
              <a:t>L</a:t>
            </a:r>
            <a:r>
              <a:rPr lang="en-US" sz="5400" i="1" dirty="0" smtClean="0">
                <a:latin typeface="Century Schoolbook" panose="02040604050505020304" pitchFamily="18" charset="0"/>
              </a:rPr>
              <a:t>ikely the brother of Jesus</a:t>
            </a:r>
          </a:p>
          <a:p>
            <a:r>
              <a:rPr lang="en-US" sz="5400" i="1" dirty="0" smtClean="0">
                <a:solidFill>
                  <a:schemeClr val="tx1"/>
                </a:solidFill>
                <a:latin typeface="Century Schoolbook" panose="02040604050505020304" pitchFamily="18" charset="0"/>
              </a:rPr>
              <a:t>Date</a:t>
            </a:r>
          </a:p>
          <a:p>
            <a:pPr lvl="1"/>
            <a:r>
              <a:rPr lang="en-US" sz="4800" i="1" dirty="0" smtClean="0">
                <a:latin typeface="Century Schoolbook" panose="02040604050505020304" pitchFamily="18" charset="0"/>
              </a:rPr>
              <a:t>Mid to late 40’s AD</a:t>
            </a:r>
          </a:p>
          <a:p>
            <a:pPr lvl="1"/>
            <a:r>
              <a:rPr lang="en-US" sz="4800" i="1" dirty="0" smtClean="0">
                <a:solidFill>
                  <a:schemeClr val="tx1"/>
                </a:solidFill>
                <a:latin typeface="Century Schoolbook" panose="02040604050505020304" pitchFamily="18" charset="0"/>
              </a:rPr>
              <a:t>Around the time of Acts 14 and 15</a:t>
            </a:r>
          </a:p>
          <a:p>
            <a:r>
              <a:rPr lang="en-US" sz="5400" i="1" dirty="0" smtClean="0">
                <a:latin typeface="Century Schoolbook" panose="02040604050505020304" pitchFamily="18" charset="0"/>
              </a:rPr>
              <a:t>Audience – Dispersed Jews (1:1)</a:t>
            </a:r>
          </a:p>
          <a:p>
            <a:r>
              <a:rPr lang="en-US" sz="5400" i="1" dirty="0" smtClean="0">
                <a:solidFill>
                  <a:schemeClr val="tx1"/>
                </a:solidFill>
                <a:latin typeface="Century Schoolbook" panose="02040604050505020304" pitchFamily="18" charset="0"/>
              </a:rPr>
              <a:t>Key Theology -- Faith</a:t>
            </a:r>
            <a:endParaRPr lang="en-US" sz="5400" i="1" dirty="0">
              <a:solidFill>
                <a:schemeClr val="tx1"/>
              </a:solidFill>
              <a:latin typeface="Century Schoolbook" panose="02040604050505020304" pitchFamily="18" charset="0"/>
            </a:endParaRPr>
          </a:p>
        </p:txBody>
      </p:sp>
    </p:spTree>
    <p:extLst>
      <p:ext uri="{BB962C8B-B14F-4D97-AF65-F5344CB8AC3E}">
        <p14:creationId xmlns:p14="http://schemas.microsoft.com/office/powerpoint/2010/main" val="52678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latin typeface="Century Schoolbook" panose="02040604050505020304" pitchFamily="18" charset="0"/>
              </a:rPr>
              <a:t>Intro to James</a:t>
            </a:r>
            <a:endParaRPr lang="en-US" sz="6000" b="1" dirty="0">
              <a:latin typeface="Century Schoolbook" panose="02040604050505020304" pitchFamily="18" charset="0"/>
            </a:endParaRPr>
          </a:p>
        </p:txBody>
      </p:sp>
      <p:sp>
        <p:nvSpPr>
          <p:cNvPr id="3" name="Subtitle 2"/>
          <p:cNvSpPr>
            <a:spLocks noGrp="1"/>
          </p:cNvSpPr>
          <p:nvPr>
            <p:ph idx="1"/>
          </p:nvPr>
        </p:nvSpPr>
        <p:spPr>
          <a:xfrm>
            <a:off x="731520" y="1920240"/>
            <a:ext cx="13167360" cy="6156960"/>
          </a:xfrm>
        </p:spPr>
        <p:txBody>
          <a:bodyPr>
            <a:normAutofit/>
          </a:bodyPr>
          <a:lstStyle/>
          <a:p>
            <a:r>
              <a:rPr lang="en-US" sz="5400" i="1" dirty="0" smtClean="0">
                <a:latin typeface="Century Schoolbook" panose="02040604050505020304" pitchFamily="18" charset="0"/>
              </a:rPr>
              <a:t>James asks the question, “Is your faith real?”</a:t>
            </a:r>
          </a:p>
          <a:p>
            <a:r>
              <a:rPr lang="en-US" sz="5400" i="1" dirty="0" smtClean="0">
                <a:solidFill>
                  <a:schemeClr val="tx1"/>
                </a:solidFill>
                <a:latin typeface="Century Schoolbook" panose="02040604050505020304" pitchFamily="18" charset="0"/>
              </a:rPr>
              <a:t>It is the most important question we can ask.</a:t>
            </a:r>
          </a:p>
          <a:p>
            <a:r>
              <a:rPr lang="en-US" sz="5400" i="1" dirty="0" smtClean="0">
                <a:latin typeface="Century Schoolbook" panose="02040604050505020304" pitchFamily="18" charset="0"/>
              </a:rPr>
              <a:t>“Is my faith real?”</a:t>
            </a:r>
            <a:endParaRPr lang="en-US" sz="5400" i="1" dirty="0">
              <a:solidFill>
                <a:schemeClr val="tx1"/>
              </a:solidFill>
              <a:latin typeface="Century Schoolbook" panose="02040604050505020304" pitchFamily="18" charset="0"/>
            </a:endParaRPr>
          </a:p>
        </p:txBody>
      </p:sp>
    </p:spTree>
    <p:extLst>
      <p:ext uri="{BB962C8B-B14F-4D97-AF65-F5344CB8AC3E}">
        <p14:creationId xmlns:p14="http://schemas.microsoft.com/office/powerpoint/2010/main" val="338431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31520" y="457200"/>
            <a:ext cx="13167360" cy="6894196"/>
          </a:xfrm>
        </p:spPr>
        <p:txBody>
          <a:bodyPr>
            <a:normAutofit/>
          </a:bodyPr>
          <a:lstStyle/>
          <a:p>
            <a:pPr marL="0" indent="0">
              <a:buNone/>
            </a:pPr>
            <a:r>
              <a:rPr lang="en-US" sz="6000" b="1" u="sng" dirty="0" smtClean="0">
                <a:solidFill>
                  <a:schemeClr val="tx1"/>
                </a:solidFill>
                <a:latin typeface="Century Schoolbook" panose="02040604050505020304" pitchFamily="18" charset="0"/>
              </a:rPr>
              <a:t>James 2:14-20</a:t>
            </a:r>
          </a:p>
          <a:p>
            <a:pPr marL="0" indent="0">
              <a:buNone/>
            </a:pPr>
            <a:r>
              <a:rPr lang="en-US" sz="6000" i="1" dirty="0" smtClean="0">
                <a:solidFill>
                  <a:schemeClr val="tx1"/>
                </a:solidFill>
                <a:latin typeface="Century Schoolbook" panose="02040604050505020304" pitchFamily="18" charset="0"/>
              </a:rPr>
              <a:t>What use is it, my brethren, if someone says he has faith but he has no works? Can that faith save him? If a brother or sister is without clothing and in need of daily food,</a:t>
            </a:r>
          </a:p>
        </p:txBody>
      </p:sp>
    </p:spTree>
    <p:extLst>
      <p:ext uri="{BB962C8B-B14F-4D97-AF65-F5344CB8AC3E}">
        <p14:creationId xmlns:p14="http://schemas.microsoft.com/office/powerpoint/2010/main" val="237732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31520" y="457200"/>
            <a:ext cx="13167360" cy="6894196"/>
          </a:xfrm>
        </p:spPr>
        <p:txBody>
          <a:bodyPr>
            <a:normAutofit/>
          </a:bodyPr>
          <a:lstStyle/>
          <a:p>
            <a:pPr marL="0" indent="0">
              <a:buNone/>
            </a:pPr>
            <a:r>
              <a:rPr lang="en-US" sz="6000" i="1" dirty="0" smtClean="0">
                <a:solidFill>
                  <a:schemeClr val="tx1"/>
                </a:solidFill>
                <a:latin typeface="Century Schoolbook" panose="02040604050505020304" pitchFamily="18" charset="0"/>
              </a:rPr>
              <a:t>and one of you says to them, “Go in peace, be warmed and be filled,” and yet you do not give them what is necessary for their body, what use is that?</a:t>
            </a:r>
          </a:p>
        </p:txBody>
      </p:sp>
    </p:spTree>
    <p:extLst>
      <p:ext uri="{BB962C8B-B14F-4D97-AF65-F5344CB8AC3E}">
        <p14:creationId xmlns:p14="http://schemas.microsoft.com/office/powerpoint/2010/main" val="91486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31520" y="457200"/>
            <a:ext cx="13167360" cy="6894196"/>
          </a:xfrm>
        </p:spPr>
        <p:txBody>
          <a:bodyPr>
            <a:normAutofit/>
          </a:bodyPr>
          <a:lstStyle/>
          <a:p>
            <a:pPr marL="0" indent="0">
              <a:buNone/>
            </a:pPr>
            <a:r>
              <a:rPr lang="en-US" sz="6000" i="1" dirty="0" smtClean="0">
                <a:solidFill>
                  <a:schemeClr val="tx1"/>
                </a:solidFill>
                <a:latin typeface="Century Schoolbook" panose="02040604050505020304" pitchFamily="18" charset="0"/>
              </a:rPr>
              <a:t>Even so faith, if it has no works, is dead, being by itself. But someone may well say, “You have faith and I have works; show me your faith without the works, and I will show you my faith by my works.”</a:t>
            </a:r>
          </a:p>
        </p:txBody>
      </p:sp>
    </p:spTree>
    <p:extLst>
      <p:ext uri="{BB962C8B-B14F-4D97-AF65-F5344CB8AC3E}">
        <p14:creationId xmlns:p14="http://schemas.microsoft.com/office/powerpoint/2010/main" val="333925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31520" y="457200"/>
            <a:ext cx="13167360" cy="6894196"/>
          </a:xfrm>
        </p:spPr>
        <p:txBody>
          <a:bodyPr>
            <a:normAutofit/>
          </a:bodyPr>
          <a:lstStyle/>
          <a:p>
            <a:pPr marL="0" indent="0">
              <a:buNone/>
            </a:pPr>
            <a:r>
              <a:rPr lang="en-US" sz="6000" i="1" dirty="0" smtClean="0">
                <a:solidFill>
                  <a:schemeClr val="tx1"/>
                </a:solidFill>
                <a:latin typeface="Century Schoolbook" panose="02040604050505020304" pitchFamily="18" charset="0"/>
              </a:rPr>
              <a:t>You believe that God is one. You do well; the demons also believe, and shudder. But are you willing to recognize, you foolish fellow, that faith without works is useless?</a:t>
            </a:r>
          </a:p>
        </p:txBody>
      </p:sp>
    </p:spTree>
    <p:extLst>
      <p:ext uri="{BB962C8B-B14F-4D97-AF65-F5344CB8AC3E}">
        <p14:creationId xmlns:p14="http://schemas.microsoft.com/office/powerpoint/2010/main" val="88917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latin typeface="Century Schoolbook" panose="02040604050505020304" pitchFamily="18" charset="0"/>
              </a:rPr>
              <a:t>Genuine Faith</a:t>
            </a:r>
            <a:endParaRPr lang="en-US" sz="6000" b="1" dirty="0">
              <a:latin typeface="Century Schoolbook" panose="02040604050505020304" pitchFamily="18" charset="0"/>
            </a:endParaRPr>
          </a:p>
        </p:txBody>
      </p:sp>
      <p:sp>
        <p:nvSpPr>
          <p:cNvPr id="3" name="Subtitle 2"/>
          <p:cNvSpPr>
            <a:spLocks noGrp="1"/>
          </p:cNvSpPr>
          <p:nvPr>
            <p:ph idx="1"/>
          </p:nvPr>
        </p:nvSpPr>
        <p:spPr>
          <a:xfrm>
            <a:off x="731520" y="1920240"/>
            <a:ext cx="13167360" cy="6156960"/>
          </a:xfrm>
        </p:spPr>
        <p:txBody>
          <a:bodyPr>
            <a:normAutofit/>
          </a:bodyPr>
          <a:lstStyle/>
          <a:p>
            <a:r>
              <a:rPr lang="en-US" sz="5400" i="1" dirty="0" smtClean="0">
                <a:latin typeface="Century Schoolbook" panose="02040604050505020304" pitchFamily="18" charset="0"/>
              </a:rPr>
              <a:t>A poignantly pointed picture</a:t>
            </a:r>
          </a:p>
          <a:p>
            <a:r>
              <a:rPr lang="en-US" sz="5400" i="1" dirty="0" smtClean="0">
                <a:solidFill>
                  <a:schemeClr val="tx1"/>
                </a:solidFill>
                <a:latin typeface="Century Schoolbook" panose="02040604050505020304" pitchFamily="18" charset="0"/>
              </a:rPr>
              <a:t>A biblically based belief</a:t>
            </a:r>
          </a:p>
          <a:p>
            <a:r>
              <a:rPr lang="en-US" sz="5400" i="1" dirty="0" smtClean="0">
                <a:latin typeface="Century Schoolbook" panose="02040604050505020304" pitchFamily="18" charset="0"/>
              </a:rPr>
              <a:t>A physically painful problem</a:t>
            </a:r>
            <a:endParaRPr lang="en-US" sz="5400" i="1" dirty="0">
              <a:solidFill>
                <a:schemeClr val="tx1"/>
              </a:solidFill>
              <a:latin typeface="Century Schoolbook" panose="02040604050505020304" pitchFamily="18" charset="0"/>
            </a:endParaRPr>
          </a:p>
        </p:txBody>
      </p:sp>
    </p:spTree>
    <p:extLst>
      <p:ext uri="{BB962C8B-B14F-4D97-AF65-F5344CB8AC3E}">
        <p14:creationId xmlns:p14="http://schemas.microsoft.com/office/powerpoint/2010/main" val="192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348</Words>
  <Application>Microsoft Office PowerPoint</Application>
  <PresentationFormat>Custom</PresentationFormat>
  <Paragraphs>41</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James</vt:lpstr>
      <vt:lpstr>What happened to Acts?</vt:lpstr>
      <vt:lpstr>Intro to James</vt:lpstr>
      <vt:lpstr>Intro to James</vt:lpstr>
      <vt:lpstr>PowerPoint Presentation</vt:lpstr>
      <vt:lpstr>PowerPoint Presentation</vt:lpstr>
      <vt:lpstr>PowerPoint Presentation</vt:lpstr>
      <vt:lpstr>PowerPoint Presentation</vt:lpstr>
      <vt:lpstr>Genuine Faith</vt:lpstr>
      <vt:lpstr>Foundations of Faith</vt:lpstr>
      <vt:lpstr>Reaping the Harvest</vt:lpstr>
      <vt:lpstr>Reaping the Harvest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dc:title>
  <dc:creator>Dan Smouse</dc:creator>
  <cp:lastModifiedBy>Dan Smouse</cp:lastModifiedBy>
  <cp:revision>13</cp:revision>
  <dcterms:created xsi:type="dcterms:W3CDTF">2018-03-11T14:16:42Z</dcterms:created>
  <dcterms:modified xsi:type="dcterms:W3CDTF">2018-03-11T15:56:33Z</dcterms:modified>
</cp:coreProperties>
</file>