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0" r:id="rId6"/>
    <p:sldId id="261" r:id="rId7"/>
    <p:sldId id="262" r:id="rId8"/>
    <p:sldId id="275" r:id="rId9"/>
    <p:sldId id="276" r:id="rId10"/>
    <p:sldId id="277" r:id="rId11"/>
    <p:sldId id="278" r:id="rId12"/>
    <p:sldId id="279" r:id="rId13"/>
    <p:sldId id="264" r:id="rId14"/>
    <p:sldId id="274" r:id="rId15"/>
    <p:sldId id="271" r:id="rId16"/>
    <p:sldId id="272" r:id="rId17"/>
    <p:sldId id="273" r:id="rId18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0" y="-12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3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2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37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17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22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94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65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12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28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39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1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97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85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9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8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6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5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0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DAAF-7D1F-492E-8934-E4EFA3D1A6BF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1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CDAAF-7D1F-492E-8934-E4EFA3D1A6BF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1D8D3-27A0-4DEE-9677-9663579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0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1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2500" b="1" dirty="0" smtClean="0">
                <a:latin typeface="Garamond" panose="02020404030301010803" pitchFamily="18" charset="0"/>
              </a:rPr>
              <a:t>James</a:t>
            </a:r>
            <a:endParaRPr lang="en-US" sz="12500" b="1" dirty="0">
              <a:latin typeface="Garamond" panose="020204040303010108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i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Faith that is Real</a:t>
            </a:r>
            <a:endParaRPr lang="en-US" sz="9600" i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49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Century Schoolbook" panose="02040604050505020304" pitchFamily="18" charset="0"/>
              </a:rPr>
              <a:t>What is SELFLESS?</a:t>
            </a:r>
            <a:endParaRPr lang="en-US" sz="6000" b="1" dirty="0">
              <a:latin typeface="Century Schoolbook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156960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latin typeface="Century Schoolbook" panose="02040604050505020304" pitchFamily="18" charset="0"/>
              </a:rPr>
              <a:t>Tearing down my idol – ME</a:t>
            </a:r>
          </a:p>
          <a:p>
            <a:r>
              <a:rPr lang="en-US" sz="5400" i="1" dirty="0" smtClean="0">
                <a:latin typeface="Century Schoolbook" panose="02040604050505020304" pitchFamily="18" charset="0"/>
              </a:rPr>
              <a:t>Not worshipping pleasure</a:t>
            </a:r>
          </a:p>
          <a:p>
            <a:r>
              <a:rPr lang="en-US" sz="5400" i="1" dirty="0" smtClean="0">
                <a:latin typeface="Century Schoolbook" panose="02040604050505020304" pitchFamily="18" charset="0"/>
              </a:rPr>
              <a:t>Getting rid of lust</a:t>
            </a:r>
            <a:endParaRPr lang="en-US" sz="5400" i="1" dirty="0" smtClean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7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Century Schoolbook" panose="02040604050505020304" pitchFamily="18" charset="0"/>
              </a:rPr>
              <a:t>What is RIGHTEOUSNESS?</a:t>
            </a:r>
            <a:endParaRPr lang="en-US" sz="6000" b="1" dirty="0">
              <a:latin typeface="Century Schoolbook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156960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latin typeface="Century Schoolbook" panose="02040604050505020304" pitchFamily="18" charset="0"/>
              </a:rPr>
              <a:t>Not being an adulterer</a:t>
            </a:r>
          </a:p>
          <a:p>
            <a:r>
              <a:rPr lang="en-US" sz="5400" i="1" dirty="0" smtClean="0">
                <a:latin typeface="Century Schoolbook" panose="02040604050505020304" pitchFamily="18" charset="0"/>
              </a:rPr>
              <a:t>Responding rightly to sin</a:t>
            </a:r>
          </a:p>
          <a:p>
            <a:r>
              <a:rPr lang="en-US" sz="5400" i="1" dirty="0" smtClean="0">
                <a:latin typeface="Century Schoolbook" panose="02040604050505020304" pitchFamily="18" charset="0"/>
              </a:rPr>
              <a:t>Confessing sin</a:t>
            </a:r>
          </a:p>
        </p:txBody>
      </p:sp>
    </p:spTree>
    <p:extLst>
      <p:ext uri="{BB962C8B-B14F-4D97-AF65-F5344CB8AC3E}">
        <p14:creationId xmlns:p14="http://schemas.microsoft.com/office/powerpoint/2010/main" val="264525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Century Schoolbook" panose="02040604050505020304" pitchFamily="18" charset="0"/>
              </a:rPr>
              <a:t>Faith and Works…The Source</a:t>
            </a:r>
            <a:endParaRPr lang="en-US" sz="6000" b="1" dirty="0">
              <a:latin typeface="Century Schoolbook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156960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latin typeface="Century Schoolbook" panose="02040604050505020304" pitchFamily="18" charset="0"/>
              </a:rPr>
              <a:t>Submit to God -- Obey</a:t>
            </a:r>
          </a:p>
          <a:p>
            <a:r>
              <a:rPr lang="en-US" sz="5400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Draw near to God -- Pray</a:t>
            </a:r>
          </a:p>
          <a:p>
            <a:r>
              <a:rPr lang="en-US" sz="5400" i="1" dirty="0" smtClean="0">
                <a:latin typeface="Century Schoolbook" panose="02040604050505020304" pitchFamily="18" charset="0"/>
              </a:rPr>
              <a:t>Humble yourself before God -- Learn</a:t>
            </a:r>
            <a:endParaRPr lang="en-US" sz="54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62940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381001"/>
            <a:ext cx="7467600" cy="6248399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Obedience shows, not earns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Rightly relate to God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Jesus died so we can</a:t>
            </a:r>
            <a:endParaRPr lang="en-US" sz="54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5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457200"/>
            <a:ext cx="13167360" cy="6894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u="sng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Romans 8:1-4</a:t>
            </a:r>
          </a:p>
          <a:p>
            <a:pPr marL="0" indent="0">
              <a:buNone/>
            </a:pPr>
            <a:r>
              <a:rPr lang="en-US" sz="6000" i="1" dirty="0" smtClean="0">
                <a:latin typeface="Century Schoolbook" panose="02040604050505020304" pitchFamily="18" charset="0"/>
              </a:rPr>
              <a:t>Therefore </a:t>
            </a:r>
            <a:r>
              <a:rPr lang="en-US" sz="6000" i="1" dirty="0">
                <a:latin typeface="Century Schoolbook" panose="02040604050505020304" pitchFamily="18" charset="0"/>
              </a:rPr>
              <a:t>there is now no condemnation for those who are in Christ Jesus</a:t>
            </a:r>
            <a:r>
              <a:rPr lang="en-US" sz="6000" i="1" dirty="0" smtClean="0">
                <a:latin typeface="Century Schoolbook" panose="02040604050505020304" pitchFamily="18" charset="0"/>
              </a:rPr>
              <a:t>. For </a:t>
            </a:r>
            <a:r>
              <a:rPr lang="en-US" sz="6000" i="1" dirty="0">
                <a:latin typeface="Century Schoolbook" panose="02040604050505020304" pitchFamily="18" charset="0"/>
              </a:rPr>
              <a:t>the law of the Spirit of life in Christ Jesus has set you free from the law of sin and of death</a:t>
            </a:r>
            <a:r>
              <a:rPr lang="en-US" sz="6000" i="1" dirty="0" smtClean="0">
                <a:latin typeface="Century Schoolbook" panose="02040604050505020304" pitchFamily="18" charset="0"/>
              </a:rPr>
              <a:t>.</a:t>
            </a:r>
            <a:endParaRPr lang="en-US" sz="6000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5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457200"/>
            <a:ext cx="13167360" cy="6894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i="1" dirty="0" smtClean="0">
                <a:latin typeface="Century Schoolbook" panose="02040604050505020304" pitchFamily="18" charset="0"/>
              </a:rPr>
              <a:t>For </a:t>
            </a:r>
            <a:r>
              <a:rPr lang="en-US" sz="6000" i="1" dirty="0">
                <a:latin typeface="Century Schoolbook" panose="02040604050505020304" pitchFamily="18" charset="0"/>
              </a:rPr>
              <a:t>what the Law could not do, weak as it was through the flesh, God did: sending His own Son in the likeness of sinful flesh and as an offering for sin, He condemned sin in the flesh</a:t>
            </a:r>
            <a:r>
              <a:rPr lang="en-US" sz="6000" i="1" dirty="0" smtClean="0">
                <a:latin typeface="Century Schoolbook" panose="02040604050505020304" pitchFamily="18" charset="0"/>
              </a:rPr>
              <a:t>,</a:t>
            </a:r>
            <a:endParaRPr lang="en-US" sz="6000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457200"/>
            <a:ext cx="13167360" cy="68941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i="1" dirty="0" smtClean="0">
                <a:latin typeface="Century Schoolbook" panose="02040604050505020304" pitchFamily="18" charset="0"/>
              </a:rPr>
              <a:t>so </a:t>
            </a:r>
            <a:r>
              <a:rPr lang="en-US" sz="6000" i="1" dirty="0">
                <a:latin typeface="Century Schoolbook" panose="02040604050505020304" pitchFamily="18" charset="0"/>
              </a:rPr>
              <a:t>that the requirement of the Law might be fulfilled in us, who do not walk according to the flesh but according to the Spirit.</a:t>
            </a:r>
          </a:p>
          <a:p>
            <a:pPr marL="0" indent="0">
              <a:buNone/>
            </a:pPr>
            <a:endParaRPr lang="en-US" sz="6000" i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sz="6000" i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sz="2800" i="1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2800" i="1" dirty="0" smtClean="0">
                <a:latin typeface="Century Schoolbook" panose="02040604050505020304" pitchFamily="18" charset="0"/>
              </a:rPr>
              <a:t>New </a:t>
            </a:r>
            <a:r>
              <a:rPr lang="en-US" sz="2800" i="1" dirty="0"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2800" i="1" dirty="0" err="1">
                <a:latin typeface="Century Schoolbook" panose="02040604050505020304" pitchFamily="18" charset="0"/>
              </a:rPr>
              <a:t>LaHabra</a:t>
            </a:r>
            <a:r>
              <a:rPr lang="en-US" sz="2800" i="1" dirty="0">
                <a:latin typeface="Century Schoolbook" panose="02040604050505020304" pitchFamily="18" charset="0"/>
              </a:rPr>
              <a:t>, CA : The </a:t>
            </a:r>
            <a:r>
              <a:rPr lang="en-US" sz="2800" i="1" dirty="0" err="1">
                <a:latin typeface="Century Schoolbook" panose="02040604050505020304" pitchFamily="18" charset="0"/>
              </a:rPr>
              <a:t>Lockman</a:t>
            </a:r>
            <a:r>
              <a:rPr lang="en-US" sz="2800" i="1" dirty="0">
                <a:latin typeface="Century Schoolbook" panose="02040604050505020304" pitchFamily="18" charset="0"/>
              </a:rPr>
              <a:t> Foundation, 1995</a:t>
            </a:r>
          </a:p>
        </p:txBody>
      </p:sp>
    </p:spTree>
    <p:extLst>
      <p:ext uri="{BB962C8B-B14F-4D97-AF65-F5344CB8AC3E}">
        <p14:creationId xmlns:p14="http://schemas.microsoft.com/office/powerpoint/2010/main" val="22918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Century Schoolbook" panose="02040604050505020304" pitchFamily="18" charset="0"/>
              </a:rPr>
              <a:t>Twin Peaks</a:t>
            </a:r>
            <a:endParaRPr lang="en-US" sz="6000" b="1" dirty="0">
              <a:latin typeface="Century Schoolbook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 lnSpcReduction="10000"/>
          </a:bodyPr>
          <a:lstStyle/>
          <a:p>
            <a:r>
              <a:rPr lang="en-US" sz="5400" i="1" dirty="0" smtClean="0">
                <a:latin typeface="Century Schoolbook" panose="02040604050505020304" pitchFamily="18" charset="0"/>
              </a:rPr>
              <a:t>Accurate theology</a:t>
            </a:r>
          </a:p>
          <a:p>
            <a:pPr lvl="1"/>
            <a:r>
              <a:rPr lang="en-US" sz="4800" i="1" dirty="0" smtClean="0">
                <a:latin typeface="Century Schoolbook" panose="02040604050505020304" pitchFamily="18" charset="0"/>
              </a:rPr>
              <a:t>More than a collection of facts</a:t>
            </a:r>
          </a:p>
          <a:p>
            <a:pPr lvl="1"/>
            <a:r>
              <a:rPr lang="en-US" sz="4800" i="1" dirty="0" smtClean="0">
                <a:latin typeface="Century Schoolbook" panose="02040604050505020304" pitchFamily="18" charset="0"/>
              </a:rPr>
              <a:t>More than a fully informed mind</a:t>
            </a:r>
          </a:p>
          <a:p>
            <a:pPr lvl="1"/>
            <a:r>
              <a:rPr lang="en-US" sz="4800" i="1" dirty="0" smtClean="0">
                <a:latin typeface="Century Schoolbook" panose="02040604050505020304" pitchFamily="18" charset="0"/>
              </a:rPr>
              <a:t>More than internal and intellectual</a:t>
            </a:r>
          </a:p>
          <a:p>
            <a:r>
              <a:rPr lang="en-US" sz="5400" i="1" dirty="0" smtClean="0">
                <a:latin typeface="Century Schoolbook" panose="02040604050505020304" pitchFamily="18" charset="0"/>
              </a:rPr>
              <a:t>Accurate life-ology</a:t>
            </a:r>
            <a:endParaRPr lang="en-US" sz="5400" i="1" dirty="0">
              <a:latin typeface="Century Schoolbook" panose="02040604050505020304" pitchFamily="18" charset="0"/>
            </a:endParaRPr>
          </a:p>
          <a:p>
            <a:pPr lvl="1"/>
            <a:r>
              <a:rPr lang="en-US" sz="4800" i="1" dirty="0" smtClean="0">
                <a:latin typeface="Century Schoolbook" panose="02040604050505020304" pitchFamily="18" charset="0"/>
              </a:rPr>
              <a:t>Correlation</a:t>
            </a:r>
          </a:p>
          <a:p>
            <a:pPr lvl="1"/>
            <a:r>
              <a:rPr lang="en-US" sz="4800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Synchronization</a:t>
            </a:r>
            <a:endParaRPr lang="en-US" sz="42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8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457200"/>
            <a:ext cx="13167360" cy="6894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u="sng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James </a:t>
            </a:r>
            <a:r>
              <a:rPr lang="en-US" sz="6000" b="1" u="sng" dirty="0" smtClean="0">
                <a:latin typeface="Century Schoolbook" panose="02040604050505020304" pitchFamily="18" charset="0"/>
              </a:rPr>
              <a:t>3:13-18</a:t>
            </a:r>
            <a:endParaRPr lang="en-US" sz="6000" b="1" u="sng" dirty="0" smtClean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6000" i="1" dirty="0" smtClean="0">
                <a:latin typeface="Century Schoolbook" panose="02040604050505020304" pitchFamily="18" charset="0"/>
              </a:rPr>
              <a:t>Who </a:t>
            </a:r>
            <a:r>
              <a:rPr lang="en-US" sz="6000" i="1" dirty="0">
                <a:latin typeface="Century Schoolbook" panose="02040604050505020304" pitchFamily="18" charset="0"/>
              </a:rPr>
              <a:t>among you is wise and understanding? Let him show by his good behavior his deeds in the gentleness of wisdom</a:t>
            </a:r>
            <a:r>
              <a:rPr lang="en-US" sz="6000" i="1" dirty="0" smtClean="0">
                <a:latin typeface="Century Schoolbook" panose="02040604050505020304" pitchFamily="18" charset="0"/>
              </a:rPr>
              <a:t>.</a:t>
            </a:r>
            <a:endParaRPr lang="en-US" sz="6000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2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457200"/>
            <a:ext cx="13167360" cy="6894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i="1" dirty="0" smtClean="0">
                <a:latin typeface="Century Schoolbook" panose="02040604050505020304" pitchFamily="18" charset="0"/>
              </a:rPr>
              <a:t>But </a:t>
            </a:r>
            <a:r>
              <a:rPr lang="en-US" sz="6000" i="1" dirty="0">
                <a:latin typeface="Century Schoolbook" panose="02040604050505020304" pitchFamily="18" charset="0"/>
              </a:rPr>
              <a:t>if you have bitter jealousy and selfish ambition in your heart, do not be arrogant and so lie against the truth. </a:t>
            </a:r>
            <a:r>
              <a:rPr lang="en-US" sz="6000" i="1" dirty="0" smtClean="0">
                <a:latin typeface="Century Schoolbook" panose="02040604050505020304" pitchFamily="18" charset="0"/>
              </a:rPr>
              <a:t>This </a:t>
            </a:r>
            <a:r>
              <a:rPr lang="en-US" sz="6000" i="1" dirty="0">
                <a:latin typeface="Century Schoolbook" panose="02040604050505020304" pitchFamily="18" charset="0"/>
              </a:rPr>
              <a:t>wisdom is not that which comes down from above, but is earthly, natural, demonic</a:t>
            </a:r>
            <a:r>
              <a:rPr lang="en-US" sz="6000" i="1" dirty="0" smtClean="0">
                <a:latin typeface="Century Schoolbook" panose="02040604050505020304" pitchFamily="18" charset="0"/>
              </a:rPr>
              <a:t>.</a:t>
            </a:r>
            <a:endParaRPr lang="en-US" sz="6000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6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457200"/>
            <a:ext cx="13167360" cy="6894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i="1" dirty="0" smtClean="0">
                <a:latin typeface="Century Schoolbook" panose="02040604050505020304" pitchFamily="18" charset="0"/>
              </a:rPr>
              <a:t>For </a:t>
            </a:r>
            <a:r>
              <a:rPr lang="en-US" sz="6000" i="1" dirty="0">
                <a:latin typeface="Century Schoolbook" panose="02040604050505020304" pitchFamily="18" charset="0"/>
              </a:rPr>
              <a:t>where jealousy and selfish ambition exist, there is disorder and every evil </a:t>
            </a:r>
            <a:r>
              <a:rPr lang="en-US" sz="6000" i="1" dirty="0" smtClean="0">
                <a:latin typeface="Century Schoolbook" panose="02040604050505020304" pitchFamily="18" charset="0"/>
              </a:rPr>
              <a:t>thing. But </a:t>
            </a:r>
            <a:r>
              <a:rPr lang="en-US" sz="6000" i="1" dirty="0">
                <a:latin typeface="Century Schoolbook" panose="02040604050505020304" pitchFamily="18" charset="0"/>
              </a:rPr>
              <a:t>the wisdom from above is first pure, then peaceable, gentle, reasonable, full of mercy and good fruits, unwavering, without hypocrisy</a:t>
            </a:r>
            <a:r>
              <a:rPr lang="en-US" sz="6000" i="1" dirty="0" smtClean="0">
                <a:latin typeface="Century Schoolbook" panose="02040604050505020304" pitchFamily="18" charset="0"/>
              </a:rPr>
              <a:t>.</a:t>
            </a:r>
            <a:endParaRPr lang="en-US" sz="6000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52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457200"/>
            <a:ext cx="13167360" cy="7315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500" i="1" dirty="0" smtClean="0">
                <a:latin typeface="Century Schoolbook" panose="02040604050505020304" pitchFamily="18" charset="0"/>
              </a:rPr>
              <a:t>And </a:t>
            </a:r>
            <a:r>
              <a:rPr lang="en-US" sz="6500" i="1" dirty="0">
                <a:latin typeface="Century Schoolbook" panose="02040604050505020304" pitchFamily="18" charset="0"/>
              </a:rPr>
              <a:t>the seed whose fruit is righteousness is sown in peace by those who make peace.</a:t>
            </a:r>
          </a:p>
          <a:p>
            <a:pPr marL="0" indent="0">
              <a:buNone/>
            </a:pPr>
            <a:endParaRPr lang="en-US" sz="6500" i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sz="6500" i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sz="6500" i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sz="3000" i="1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3000" i="1" smtClean="0">
                <a:latin typeface="Century Schoolbook" panose="02040604050505020304" pitchFamily="18" charset="0"/>
              </a:rPr>
              <a:t>New </a:t>
            </a:r>
            <a:r>
              <a:rPr lang="en-US" sz="3000" i="1" dirty="0"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3000" i="1" dirty="0" err="1">
                <a:latin typeface="Century Schoolbook" panose="02040604050505020304" pitchFamily="18" charset="0"/>
              </a:rPr>
              <a:t>LaHabra</a:t>
            </a:r>
            <a:r>
              <a:rPr lang="en-US" sz="3000" i="1" dirty="0">
                <a:latin typeface="Century Schoolbook" panose="02040604050505020304" pitchFamily="18" charset="0"/>
              </a:rPr>
              <a:t>, CA : The </a:t>
            </a:r>
            <a:r>
              <a:rPr lang="en-US" sz="3000" i="1" dirty="0" err="1">
                <a:latin typeface="Century Schoolbook" panose="02040604050505020304" pitchFamily="18" charset="0"/>
              </a:rPr>
              <a:t>Lockman</a:t>
            </a:r>
            <a:r>
              <a:rPr lang="en-US" sz="3000" i="1" dirty="0">
                <a:latin typeface="Century Schoolbook" panose="02040604050505020304" pitchFamily="18" charset="0"/>
              </a:rPr>
              <a:t> Foundation, 1995</a:t>
            </a:r>
          </a:p>
        </p:txBody>
      </p:sp>
    </p:spTree>
    <p:extLst>
      <p:ext uri="{BB962C8B-B14F-4D97-AF65-F5344CB8AC3E}">
        <p14:creationId xmlns:p14="http://schemas.microsoft.com/office/powerpoint/2010/main" val="889177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Century Schoolbook" panose="02040604050505020304" pitchFamily="18" charset="0"/>
              </a:rPr>
              <a:t>Faith and Works…Focus Points</a:t>
            </a:r>
            <a:endParaRPr lang="en-US" sz="6000" b="1" dirty="0">
              <a:latin typeface="Century Schoolbook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156960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latin typeface="Century Schoolbook" panose="02040604050505020304" pitchFamily="18" charset="0"/>
              </a:rPr>
              <a:t>Wisdom and good behavior</a:t>
            </a:r>
          </a:p>
          <a:p>
            <a:r>
              <a:rPr lang="en-US" sz="5400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Humble selflessness</a:t>
            </a:r>
          </a:p>
          <a:p>
            <a:r>
              <a:rPr lang="en-US" sz="5400" i="1" dirty="0" smtClean="0">
                <a:latin typeface="Century Schoolbook" panose="02040604050505020304" pitchFamily="18" charset="0"/>
              </a:rPr>
              <a:t>Righteousness</a:t>
            </a:r>
            <a:endParaRPr lang="en-US" sz="54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3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Century Schoolbook" panose="02040604050505020304" pitchFamily="18" charset="0"/>
              </a:rPr>
              <a:t>Faith and Works…Focus Points</a:t>
            </a:r>
            <a:endParaRPr lang="en-US" sz="6000" b="1" dirty="0">
              <a:latin typeface="Century Schoolbook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156960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Schoolbook" panose="02040604050505020304" pitchFamily="18" charset="0"/>
              </a:rPr>
              <a:t>Wisdom and </a:t>
            </a:r>
            <a:r>
              <a:rPr lang="en-US" sz="5400" b="1" i="1" dirty="0" smtClean="0">
                <a:latin typeface="Century Schoolbook" panose="02040604050505020304" pitchFamily="18" charset="0"/>
              </a:rPr>
              <a:t>good</a:t>
            </a:r>
            <a:r>
              <a:rPr lang="en-US" sz="5400" i="1" dirty="0" smtClean="0">
                <a:latin typeface="Century Schoolbook" panose="02040604050505020304" pitchFamily="18" charset="0"/>
              </a:rPr>
              <a:t> 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Schoolbook" panose="02040604050505020304" pitchFamily="18" charset="0"/>
              </a:rPr>
              <a:t>behavior</a:t>
            </a:r>
          </a:p>
          <a:p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Schoolbook" panose="02040604050505020304" pitchFamily="18" charset="0"/>
              </a:rPr>
              <a:t>Humble</a:t>
            </a:r>
            <a:r>
              <a:rPr lang="en-US" sz="5400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en-US" sz="5400" b="1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selflessness</a:t>
            </a:r>
          </a:p>
          <a:p>
            <a:r>
              <a:rPr lang="en-US" sz="5400" b="1" i="1" dirty="0" smtClean="0">
                <a:latin typeface="Century Schoolbook" panose="02040604050505020304" pitchFamily="18" charset="0"/>
              </a:rPr>
              <a:t>Righteousness</a:t>
            </a:r>
            <a:endParaRPr lang="en-US" sz="5400" b="1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Century Schoolbook" panose="02040604050505020304" pitchFamily="18" charset="0"/>
              </a:rPr>
              <a:t>What is GOOD?</a:t>
            </a:r>
            <a:endParaRPr lang="en-US" sz="6000" b="1" dirty="0">
              <a:latin typeface="Century Schoolbook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156960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latin typeface="Century Schoolbook" panose="02040604050505020304" pitchFamily="18" charset="0"/>
              </a:rPr>
              <a:t>Contentment</a:t>
            </a:r>
          </a:p>
          <a:p>
            <a:r>
              <a:rPr lang="en-US" sz="5400" i="1" dirty="0" smtClean="0">
                <a:latin typeface="Century Schoolbook" panose="02040604050505020304" pitchFamily="18" charset="0"/>
              </a:rPr>
              <a:t>Patience</a:t>
            </a:r>
            <a:r>
              <a:rPr lang="en-US" sz="5400" i="1" dirty="0" smtClean="0">
                <a:latin typeface="Century Schoolbook" panose="02040604050505020304" pitchFamily="18" charset="0"/>
              </a:rPr>
              <a:t> </a:t>
            </a:r>
          </a:p>
          <a:p>
            <a:r>
              <a:rPr lang="en-US" sz="5400" i="1" dirty="0" smtClean="0">
                <a:latin typeface="Century Schoolbook" panose="02040604050505020304" pitchFamily="18" charset="0"/>
              </a:rPr>
              <a:t>Endurance</a:t>
            </a:r>
          </a:p>
        </p:txBody>
      </p:sp>
    </p:spTree>
    <p:extLst>
      <p:ext uri="{BB962C8B-B14F-4D97-AF65-F5344CB8AC3E}">
        <p14:creationId xmlns:p14="http://schemas.microsoft.com/office/powerpoint/2010/main" val="402926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401</Words>
  <Application>Microsoft Office PowerPoint</Application>
  <PresentationFormat>Custom</PresentationFormat>
  <Paragraphs>56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James</vt:lpstr>
      <vt:lpstr>Twin Peaks</vt:lpstr>
      <vt:lpstr>PowerPoint Presentation</vt:lpstr>
      <vt:lpstr>PowerPoint Presentation</vt:lpstr>
      <vt:lpstr>PowerPoint Presentation</vt:lpstr>
      <vt:lpstr>PowerPoint Presentation</vt:lpstr>
      <vt:lpstr>Faith and Works…Focus Points</vt:lpstr>
      <vt:lpstr>Faith and Works…Focus Points</vt:lpstr>
      <vt:lpstr>What is GOOD?</vt:lpstr>
      <vt:lpstr>What is SELFLESS?</vt:lpstr>
      <vt:lpstr>What is RIGHTEOUSNESS?</vt:lpstr>
      <vt:lpstr>Faith and Works…The Source</vt:lpstr>
      <vt:lpstr>Reaping the Harvest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</dc:title>
  <dc:creator>Dan Smouse</dc:creator>
  <cp:lastModifiedBy>Dan Smouse</cp:lastModifiedBy>
  <cp:revision>43</cp:revision>
  <cp:lastPrinted>2018-03-25T15:27:56Z</cp:lastPrinted>
  <dcterms:created xsi:type="dcterms:W3CDTF">2018-03-11T14:16:42Z</dcterms:created>
  <dcterms:modified xsi:type="dcterms:W3CDTF">2018-03-25T15:28:12Z</dcterms:modified>
</cp:coreProperties>
</file>