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12" r:id="rId3"/>
    <p:sldId id="449" r:id="rId4"/>
    <p:sldId id="450" r:id="rId5"/>
    <p:sldId id="447" r:id="rId6"/>
    <p:sldId id="448" r:id="rId7"/>
    <p:sldId id="451" r:id="rId8"/>
    <p:sldId id="452" r:id="rId9"/>
    <p:sldId id="349" r:id="rId10"/>
    <p:sldId id="401" r:id="rId11"/>
    <p:sldId id="443" r:id="rId12"/>
    <p:sldId id="444" r:id="rId13"/>
    <p:sldId id="445" r:id="rId14"/>
    <p:sldId id="446" r:id="rId15"/>
    <p:sldId id="430" r:id="rId16"/>
    <p:sldId id="455" r:id="rId17"/>
    <p:sldId id="453" r:id="rId18"/>
    <p:sldId id="454" r:id="rId19"/>
    <p:sldId id="383" r:id="rId20"/>
    <p:sldId id="390" r:id="rId21"/>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4/6/2018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467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043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439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985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7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202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30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46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50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752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4/6/2018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252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a:t>
            </a:r>
            <a:r>
              <a:rPr lang="en-US" sz="5400" b="1" i="1" dirty="0">
                <a:solidFill>
                  <a:schemeClr val="bg1"/>
                </a:solidFill>
                <a:effectLst>
                  <a:outerShdw blurRad="38100" dist="38100" dir="2700000" algn="tl">
                    <a:schemeClr val="tx1"/>
                  </a:outerShdw>
                </a:effectLst>
                <a:latin typeface="Century Schoolbook" panose="02040604050505020304" pitchFamily="18" charset="0"/>
              </a:rPr>
              <a:t>brethren determined that Paul and Barnabas and some others of them should go up to Jerusalem to the apostles and elders concerning this issue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53134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Therefore</a:t>
            </a:r>
            <a:r>
              <a:rPr lang="en-US" sz="5400" b="1" i="1" dirty="0">
                <a:solidFill>
                  <a:schemeClr val="bg1"/>
                </a:solidFill>
                <a:effectLst>
                  <a:outerShdw blurRad="38100" dist="38100" dir="2700000" algn="tl">
                    <a:schemeClr val="tx1"/>
                  </a:outerShdw>
                </a:effectLst>
                <a:latin typeface="Century Schoolbook" panose="02040604050505020304" pitchFamily="18" charset="0"/>
              </a:rPr>
              <a:t>, being sent on their way by the church, they were passing through both Phoenicia and Samaria, describing in detail the conversion of the Gentiles, and were bringing great joy to all the brethren</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041234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When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they arrived at Jerusalem, they were received by the church and the apostles and the elders, and they reported all that God had done with them</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18335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some of the sect of the Pharisees who had believed stood up, saying, “It is necessary to circumcise them and to direct them to observe the Law of Moses.”</a:t>
            </a:r>
          </a:p>
          <a:p>
            <a:pPr marL="0" lvl="0" indent="0" defTabSz="1305942">
              <a:buNone/>
            </a:pP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28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28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28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28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28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28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71339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Previously in Acts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Disciples were commissioned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Church was born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gospel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spread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Gentiles getting saved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Tensions arose</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9237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Who is saved?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fontScale="92500" lnSpcReduction="20000"/>
          </a:bodyPr>
          <a:lstStyle/>
          <a:p>
            <a:r>
              <a:rPr lang="en-US" sz="5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legitimate question!</a:t>
            </a:r>
          </a:p>
          <a:p>
            <a:r>
              <a:rPr lang="en-US" sz="5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If/then logic</a:t>
            </a:r>
          </a:p>
          <a:p>
            <a:pPr lvl="1"/>
            <a:r>
              <a:rPr lang="en-US" sz="5200" b="1" i="1" dirty="0">
                <a:solidFill>
                  <a:prstClr val="black"/>
                </a:solidFill>
                <a:effectLst>
                  <a:outerShdw blurRad="38100" dist="38100" dir="2700000" algn="tl">
                    <a:prstClr val="white">
                      <a:lumMod val="50000"/>
                    </a:prstClr>
                  </a:outerShdw>
                </a:effectLst>
                <a:latin typeface="Century Schoolbook" panose="02040604050505020304" pitchFamily="18" charset="0"/>
              </a:rPr>
              <a:t>If Jesus was a Jew</a:t>
            </a:r>
          </a:p>
          <a:p>
            <a:pPr lvl="1"/>
            <a:r>
              <a:rPr lang="en-US" sz="5200" b="1" i="1" dirty="0">
                <a:solidFill>
                  <a:prstClr val="black"/>
                </a:solidFill>
                <a:effectLst>
                  <a:outerShdw blurRad="38100" dist="38100" dir="2700000" algn="tl">
                    <a:prstClr val="white">
                      <a:lumMod val="50000"/>
                    </a:prstClr>
                  </a:outerShdw>
                </a:effectLst>
                <a:latin typeface="Century Schoolbook" panose="02040604050505020304" pitchFamily="18" charset="0"/>
              </a:rPr>
              <a:t>If Jesus fulfilled the Law</a:t>
            </a:r>
          </a:p>
          <a:p>
            <a:pPr lvl="1"/>
            <a:r>
              <a:rPr lang="en-US" sz="5200" b="1" i="1" dirty="0">
                <a:solidFill>
                  <a:prstClr val="black"/>
                </a:solidFill>
                <a:effectLst>
                  <a:outerShdw blurRad="38100" dist="38100" dir="2700000" algn="tl">
                    <a:prstClr val="white">
                      <a:lumMod val="50000"/>
                    </a:prstClr>
                  </a:outerShdw>
                </a:effectLst>
                <a:latin typeface="Century Schoolbook" panose="02040604050505020304" pitchFamily="18" charset="0"/>
              </a:rPr>
              <a:t>Then </a:t>
            </a:r>
            <a:r>
              <a:rPr lang="en-US" sz="5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His followers </a:t>
            </a:r>
            <a:r>
              <a:rPr lang="en-US" sz="5200" b="1" i="1" dirty="0">
                <a:solidFill>
                  <a:prstClr val="black"/>
                </a:solidFill>
                <a:effectLst>
                  <a:outerShdw blurRad="38100" dist="38100" dir="2700000" algn="tl">
                    <a:prstClr val="white">
                      <a:lumMod val="50000"/>
                    </a:prstClr>
                  </a:outerShdw>
                </a:effectLst>
                <a:latin typeface="Century Schoolbook" panose="02040604050505020304" pitchFamily="18" charset="0"/>
              </a:rPr>
              <a:t>must </a:t>
            </a:r>
            <a:r>
              <a:rPr lang="en-US" sz="5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as well</a:t>
            </a:r>
            <a:endParaRPr lang="en-US" sz="5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Wrong conclusion</a:t>
            </a:r>
            <a:endParaRPr lang="en-US" sz="5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4270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Who is saved?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evidence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Unity in the Holy Spirit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made no distinction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Law did not save 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Kingdom citizenship</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Part of “His People”</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801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Who is saved?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Those whose hearts are cleansed by faith</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Those trusting in God’s grace </a:t>
            </a:r>
            <a:r>
              <a:rPr lang="en-US" sz="5400" b="1" i="1" u="sng" dirty="0" smtClean="0">
                <a:solidFill>
                  <a:prstClr val="black"/>
                </a:solidFill>
                <a:effectLst>
                  <a:outerShdw blurRad="38100" dist="38100" dir="2700000" algn="tl">
                    <a:prstClr val="white">
                      <a:lumMod val="50000"/>
                    </a:prstClr>
                  </a:outerShdw>
                </a:effectLst>
                <a:latin typeface="Century Schoolbook" panose="02040604050505020304" pitchFamily="18" charset="0"/>
              </a:rPr>
              <a:t>alone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plus my goodness is NOT the gospel</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6124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How should the saved live?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Not being a stumbling block</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mark is holiness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F</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reedom without license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 a heart for ministry</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83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4456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4007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We must live with tension.</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Ministry not freedom</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Know the Bible.</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Know Jesus.</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1434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Friendship and Camaraderie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We all want…</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Relational stability</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Relational security</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Relational </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intimacy</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We are born with it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We were created with it</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82700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Friendship and Camaraderie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pPr marL="0" indent="0">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“With such comrades, one should be able to manage under, I may say, any circumstances.”</a:t>
            </a:r>
            <a:endPar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(found in the journal of S. A. Andree among the remains of the ill-fated Arctic expedition of 1897)</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711104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Friendship and Camaraderie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“Friendship is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born at that moment when one person says to another: ‘What! You, too? Thought I was the only one</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a:t>
            </a: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(CS Lewis)</a:t>
            </a:r>
            <a:endPar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996657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Friendship and Camaraderie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“Similarity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begets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friendship.“ </a:t>
            </a: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(Plato)</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“…some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define it as a matter of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similarity; we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love those who are like ourselves</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a:t>
            </a: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(Aristotle)</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1301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Friendship and Camaraderie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place of vulnerability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It is our missing scale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It is a favorite target</a:t>
            </a:r>
          </a:p>
        </p:txBody>
      </p:sp>
    </p:spTree>
    <p:extLst>
      <p:ext uri="{BB962C8B-B14F-4D97-AF65-F5344CB8AC3E}">
        <p14:creationId xmlns:p14="http://schemas.microsoft.com/office/powerpoint/2010/main" val="67636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Questions in Churches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Who do we accept?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Who will we fellowship with?</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Who is saved?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How should the saved live?</a:t>
            </a:r>
          </a:p>
        </p:txBody>
      </p:sp>
    </p:spTree>
    <p:extLst>
      <p:ext uri="{BB962C8B-B14F-4D97-AF65-F5344CB8AC3E}">
        <p14:creationId xmlns:p14="http://schemas.microsoft.com/office/powerpoint/2010/main" val="38934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Acts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15:1-5</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Some </a:t>
            </a:r>
            <a:r>
              <a:rPr lang="en-US" sz="5400" b="1" i="1" dirty="0">
                <a:solidFill>
                  <a:schemeClr val="bg1"/>
                </a:solidFill>
                <a:effectLst>
                  <a:outerShdw blurRad="38100" dist="38100" dir="2700000" algn="tl">
                    <a:schemeClr val="tx1"/>
                  </a:outerShdw>
                </a:effectLst>
                <a:latin typeface="Century Schoolbook" panose="02040604050505020304" pitchFamily="18" charset="0"/>
              </a:rPr>
              <a:t>men came down from Judea and began teaching the brethren, “Unless you are circumcised according to the custom of Moses, you cannot be saved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when Paul and Barnabas had great dissension and debate with them</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250582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46372</TotalTime>
  <Words>514</Words>
  <Application>Microsoft Office PowerPoint</Application>
  <PresentationFormat>Custom</PresentationFormat>
  <Paragraphs>69</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Friendship and Camaraderie</vt:lpstr>
      <vt:lpstr>Friendship and Camaraderie</vt:lpstr>
      <vt:lpstr>Friendship and Camaraderie</vt:lpstr>
      <vt:lpstr>Friendship and Camaraderie</vt:lpstr>
      <vt:lpstr>Friendship and Camaraderie</vt:lpstr>
      <vt:lpstr>Two Questions in Churches</vt:lpstr>
      <vt:lpstr>PowerPoint Presentation</vt:lpstr>
      <vt:lpstr>PowerPoint Presentation</vt:lpstr>
      <vt:lpstr>PowerPoint Presentation</vt:lpstr>
      <vt:lpstr>PowerPoint Presentation</vt:lpstr>
      <vt:lpstr>PowerPoint Presentation</vt:lpstr>
      <vt:lpstr>PowerPoint Presentation</vt:lpstr>
      <vt:lpstr>Previously in Acts</vt:lpstr>
      <vt:lpstr>Who is saved?</vt:lpstr>
      <vt:lpstr>Who is saved?</vt:lpstr>
      <vt:lpstr>Who is saved?</vt:lpstr>
      <vt:lpstr>How should the saved live?</vt:lpstr>
      <vt:lpstr>Reaping the Harvest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566</cp:revision>
  <cp:lastPrinted>2018-01-28T15:25:13Z</cp:lastPrinted>
  <dcterms:created xsi:type="dcterms:W3CDTF">2017-04-19T20:10:12Z</dcterms:created>
  <dcterms:modified xsi:type="dcterms:W3CDTF">2018-04-08T15:48:56Z</dcterms:modified>
</cp:coreProperties>
</file>