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312" r:id="rId3"/>
    <p:sldId id="450" r:id="rId4"/>
    <p:sldId id="349" r:id="rId5"/>
    <p:sldId id="443" r:id="rId6"/>
    <p:sldId id="444" r:id="rId7"/>
    <p:sldId id="462" r:id="rId8"/>
    <p:sldId id="401" r:id="rId9"/>
    <p:sldId id="455" r:id="rId10"/>
    <p:sldId id="430" r:id="rId11"/>
    <p:sldId id="457" r:id="rId12"/>
    <p:sldId id="463" r:id="rId13"/>
    <p:sldId id="453" r:id="rId14"/>
    <p:sldId id="464" r:id="rId15"/>
    <p:sldId id="458" r:id="rId16"/>
    <p:sldId id="466" r:id="rId17"/>
  </p:sldIdLst>
  <p:sldSz cx="14630400" cy="8229600"/>
  <p:notesSz cx="6858000" cy="9312275"/>
  <p:defaultText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20" y="-126"/>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46730EDA-1297-4B25-9E37-CC1E24A14B3D}" type="datetimeFigureOut">
              <a:rPr lang="en-US" smtClean="0"/>
              <a:t>4/22/2018</a:t>
            </a:fld>
            <a:endParaRPr lang="en-US"/>
          </a:p>
        </p:txBody>
      </p:sp>
      <p:sp>
        <p:nvSpPr>
          <p:cNvPr id="4" name="Slide Image Placeholder 3"/>
          <p:cNvSpPr>
            <a:spLocks noGrp="1" noRot="1" noChangeAspect="1"/>
          </p:cNvSpPr>
          <p:nvPr>
            <p:ph type="sldImg" idx="2"/>
          </p:nvPr>
        </p:nvSpPr>
        <p:spPr>
          <a:xfrm>
            <a:off x="325438" y="698500"/>
            <a:ext cx="6207125"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2775"/>
            <a:ext cx="5486400" cy="41910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5551"/>
            <a:ext cx="297180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5551"/>
            <a:ext cx="2971800" cy="465138"/>
          </a:xfrm>
          <a:prstGeom prst="rect">
            <a:avLst/>
          </a:prstGeom>
        </p:spPr>
        <p:txBody>
          <a:bodyPr vert="horz" lIns="91440" tIns="45720" rIns="91440" bIns="45720" rtlCol="0" anchor="b"/>
          <a:lstStyle>
            <a:lvl1pPr algn="r">
              <a:defRPr sz="1200"/>
            </a:lvl1pPr>
          </a:lstStyle>
          <a:p>
            <a:fld id="{3852F0AF-899E-412E-8F0A-58EDDBD3C24C}" type="slidenum">
              <a:rPr lang="en-US" smtClean="0"/>
              <a:t>‹#›</a:t>
            </a:fld>
            <a:endParaRPr lang="en-US"/>
          </a:p>
        </p:txBody>
      </p:sp>
    </p:spTree>
    <p:extLst>
      <p:ext uri="{BB962C8B-B14F-4D97-AF65-F5344CB8AC3E}">
        <p14:creationId xmlns:p14="http://schemas.microsoft.com/office/powerpoint/2010/main" val="3428880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t>4/22/2018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1151055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t>4/22/2018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3957004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6"/>
            <a:ext cx="3291840" cy="70218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 y="329566"/>
            <a:ext cx="9631680" cy="70218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t>4/22/2018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3363667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4/22/2018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774675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4/22/2018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3043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4/22/2018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643922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4/22/2018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298539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98EB5B-369C-4EA3-8119-DEB718F69078}" type="datetimeFigureOut">
              <a:rPr lang="en-US" smtClean="0">
                <a:solidFill>
                  <a:prstClr val="black">
                    <a:tint val="75000"/>
                  </a:prstClr>
                </a:solidFill>
              </a:rPr>
              <a:pPr/>
              <a:t>4/22/2018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756754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98EB5B-369C-4EA3-8119-DEB718F69078}" type="datetimeFigureOut">
              <a:rPr lang="en-US" smtClean="0">
                <a:solidFill>
                  <a:prstClr val="black">
                    <a:tint val="75000"/>
                  </a:prstClr>
                </a:solidFill>
              </a:rPr>
              <a:pPr/>
              <a:t>4/22/2018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420258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98EB5B-369C-4EA3-8119-DEB718F69078}" type="datetimeFigureOut">
              <a:rPr lang="en-US" smtClean="0">
                <a:solidFill>
                  <a:prstClr val="black">
                    <a:tint val="75000"/>
                  </a:prstClr>
                </a:solidFill>
              </a:rPr>
              <a:pPr/>
              <a:t>4/22/2018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693094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4/22/2018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33469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t>4/22/2018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9260398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endParaRPr lang="en-US" dirty="0"/>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4/22/2018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5262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4/22/2018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695003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6"/>
            <a:ext cx="3291840" cy="70218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 y="329566"/>
            <a:ext cx="9631680" cy="70218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4/22/2018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27527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98EB5B-369C-4EA3-8119-DEB718F69078}" type="datetimeFigureOut">
              <a:rPr lang="en-US" smtClean="0"/>
              <a:t>4/22/2018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4085315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98EB5B-369C-4EA3-8119-DEB718F69078}" type="datetimeFigureOut">
              <a:rPr lang="en-US" smtClean="0"/>
              <a:t>4/22/2018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1181053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98EB5B-369C-4EA3-8119-DEB718F69078}" type="datetimeFigureOut">
              <a:rPr lang="en-US" smtClean="0"/>
              <a:t>4/22/2018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4064761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98EB5B-369C-4EA3-8119-DEB718F69078}" type="datetimeFigureOut">
              <a:rPr lang="en-US" smtClean="0"/>
              <a:t>4/22/2018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3345487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98EB5B-369C-4EA3-8119-DEB718F69078}" type="datetimeFigureOut">
              <a:rPr lang="en-US" smtClean="0"/>
              <a:t>4/22/2018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1110564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t>4/22/2018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4038134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endParaRPr lang="en-US" dirty="0"/>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t>4/22/2018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2339425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22" tIns="65311" rIns="130622" bIns="653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40"/>
            <a:ext cx="13167360" cy="5431156"/>
          </a:xfrm>
          <a:prstGeom prst="rect">
            <a:avLst/>
          </a:prstGeom>
        </p:spPr>
        <p:txBody>
          <a:bodyPr vert="horz" lIns="130622" tIns="65311" rIns="130622" bIns="653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1"/>
            <a:ext cx="3413760" cy="438150"/>
          </a:xfrm>
          <a:prstGeom prst="rect">
            <a:avLst/>
          </a:prstGeom>
        </p:spPr>
        <p:txBody>
          <a:bodyPr vert="horz" lIns="130622" tIns="65311" rIns="130622" bIns="65311" rtlCol="0" anchor="ctr"/>
          <a:lstStyle>
            <a:lvl1pPr algn="l">
              <a:defRPr sz="1700">
                <a:solidFill>
                  <a:schemeClr val="tx1">
                    <a:tint val="75000"/>
                  </a:schemeClr>
                </a:solidFill>
              </a:defRPr>
            </a:lvl1pPr>
          </a:lstStyle>
          <a:p>
            <a:fld id="{9C98EB5B-369C-4EA3-8119-DEB718F69078}" type="datetimeFigureOut">
              <a:rPr lang="en-US" smtClean="0"/>
              <a:t>4/22/2018</a:t>
            </a:fld>
            <a:endParaRPr lang="en-US" dirty="0"/>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130622" tIns="65311" rIns="130622" bIns="65311" rtlCol="0" anchor="ctr"/>
          <a:lstStyle>
            <a:lvl1pPr algn="ctr">
              <a:defRPr sz="17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0622" tIns="65311" rIns="130622" bIns="65311" rtlCol="0" anchor="ctr"/>
          <a:lstStyle>
            <a:lvl1pPr algn="r">
              <a:defRPr sz="1700">
                <a:solidFill>
                  <a:schemeClr val="tx1">
                    <a:tint val="75000"/>
                  </a:schemeClr>
                </a:solidFill>
              </a:defRPr>
            </a:lvl1pPr>
          </a:lstStyle>
          <a:p>
            <a:fld id="{404F8755-B89E-4A33-A525-AD5B1E8BA3A1}" type="slidenum">
              <a:rPr lang="en-US" smtClean="0"/>
              <a:t>‹#›</a:t>
            </a:fld>
            <a:endParaRPr lang="en-US" dirty="0"/>
          </a:p>
        </p:txBody>
      </p:sp>
    </p:spTree>
    <p:extLst>
      <p:ext uri="{BB962C8B-B14F-4D97-AF65-F5344CB8AC3E}">
        <p14:creationId xmlns:p14="http://schemas.microsoft.com/office/powerpoint/2010/main" val="1591313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30622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1306220"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61304" indent="-408194" algn="l" defTabSz="130622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32776" indent="-326555" algn="l" defTabSz="130622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8588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4pPr>
      <a:lvl5pPr marL="293899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5pPr>
      <a:lvl6pPr marL="359210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22" tIns="65311" rIns="130622" bIns="653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40"/>
            <a:ext cx="13167360" cy="5431156"/>
          </a:xfrm>
          <a:prstGeom prst="rect">
            <a:avLst/>
          </a:prstGeom>
        </p:spPr>
        <p:txBody>
          <a:bodyPr vert="horz" lIns="130622" tIns="65311" rIns="130622" bIns="653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1"/>
            <a:ext cx="3413760" cy="438150"/>
          </a:xfrm>
          <a:prstGeom prst="rect">
            <a:avLst/>
          </a:prstGeom>
        </p:spPr>
        <p:txBody>
          <a:bodyPr vert="horz" lIns="130622" tIns="65311" rIns="130622" bIns="65311" rtlCol="0" anchor="ctr"/>
          <a:lstStyle>
            <a:lvl1pPr algn="l">
              <a:defRPr sz="1700">
                <a:solidFill>
                  <a:schemeClr val="tx1">
                    <a:tint val="75000"/>
                  </a:schemeClr>
                </a:solidFill>
              </a:defRPr>
            </a:lvl1pPr>
          </a:lstStyle>
          <a:p>
            <a:fld id="{9C98EB5B-369C-4EA3-8119-DEB718F69078}" type="datetimeFigureOut">
              <a:rPr lang="en-US" smtClean="0">
                <a:solidFill>
                  <a:prstClr val="black">
                    <a:tint val="75000"/>
                  </a:prstClr>
                </a:solidFill>
              </a:rPr>
              <a:pPr/>
              <a:t>4/22/2018</a:t>
            </a:fld>
            <a:endParaRPr lang="en-US" dirty="0">
              <a:solidFill>
                <a:prstClr val="black">
                  <a:tint val="75000"/>
                </a:prstClr>
              </a:solidFill>
            </a:endParaRPr>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130622" tIns="65311" rIns="130622" bIns="65311" rtlCol="0" anchor="ctr"/>
          <a:lstStyle>
            <a:lvl1pPr algn="ctr">
              <a:defRPr sz="17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0622" tIns="65311" rIns="130622" bIns="65311" rtlCol="0" anchor="ctr"/>
          <a:lstStyle>
            <a:lvl1pPr algn="r">
              <a:defRPr sz="1700">
                <a:solidFill>
                  <a:schemeClr val="tx1">
                    <a:tint val="75000"/>
                  </a:schemeClr>
                </a:solidFill>
              </a:defRPr>
            </a:lvl1p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512528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30622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1306220"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61304" indent="-408194" algn="l" defTabSz="130622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32776" indent="-326555" algn="l" defTabSz="130622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8588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4pPr>
      <a:lvl5pPr marL="293899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5pPr>
      <a:lvl6pPr marL="359210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e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radius="25"/>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731520" y="2438400"/>
            <a:ext cx="13167360" cy="5608314"/>
          </a:xfrm>
        </p:spPr>
        <p:txBody>
          <a:bodyPr>
            <a:normAutofit/>
          </a:bodyPr>
          <a:lstStyle/>
          <a:p>
            <a:pPr marL="0" lvl="0" indent="0" algn="ctr" defTabSz="914400">
              <a:spcBef>
                <a:spcPts val="0"/>
              </a:spcBef>
              <a:buNone/>
            </a:pPr>
            <a:r>
              <a:rPr lang="en-US" sz="12500" b="1" dirty="0">
                <a:ln w="3175">
                  <a:noFill/>
                </a:ln>
                <a:solidFill>
                  <a:schemeClr val="tx1">
                    <a:lumMod val="95000"/>
                    <a:lumOff val="5000"/>
                  </a:schemeClr>
                </a:solidFill>
                <a:effectLst>
                  <a:outerShdw blurRad="38100" dist="38100" dir="2700000" algn="tl">
                    <a:schemeClr val="bg1">
                      <a:lumMod val="50000"/>
                    </a:schemeClr>
                  </a:outerShdw>
                </a:effectLst>
                <a:latin typeface="Garamond" panose="02020404030301010803" pitchFamily="18" charset="0"/>
              </a:rPr>
              <a:t>Acts:</a:t>
            </a:r>
          </a:p>
          <a:p>
            <a:pPr marL="0" lvl="0" indent="0" algn="ctr" defTabSz="914400">
              <a:spcBef>
                <a:spcPts val="0"/>
              </a:spcBef>
              <a:buNone/>
            </a:pPr>
            <a:r>
              <a:rPr lang="en-US" sz="8800" b="1" i="1" dirty="0">
                <a:ln w="3175">
                  <a:noFill/>
                </a:ln>
                <a:solidFill>
                  <a:schemeClr val="tx1">
                    <a:lumMod val="95000"/>
                    <a:lumOff val="5000"/>
                  </a:schemeClr>
                </a:solidFill>
                <a:effectLst>
                  <a:outerShdw blurRad="38100" dist="38100" dir="2700000" algn="tl">
                    <a:schemeClr val="bg1">
                      <a:lumMod val="50000"/>
                    </a:schemeClr>
                  </a:outerShdw>
                </a:effectLst>
                <a:latin typeface="Garamond" panose="02020404030301010803" pitchFamily="18" charset="0"/>
              </a:rPr>
              <a:t>The Unhindered Harvest</a:t>
            </a:r>
          </a:p>
        </p:txBody>
      </p:sp>
    </p:spTree>
    <p:extLst>
      <p:ext uri="{BB962C8B-B14F-4D97-AF65-F5344CB8AC3E}">
        <p14:creationId xmlns:p14="http://schemas.microsoft.com/office/powerpoint/2010/main" val="2588186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6" name="Content Placeholder 5"/>
          <p:cNvSpPr>
            <a:spLocks noGrp="1"/>
          </p:cNvSpPr>
          <p:nvPr>
            <p:ph idx="1"/>
          </p:nvPr>
        </p:nvSpPr>
        <p:spPr>
          <a:xfrm>
            <a:off x="5334000" y="762000"/>
            <a:ext cx="8915400" cy="6782742"/>
          </a:xfrm>
        </p:spPr>
        <p:txBody>
          <a:bodyPr>
            <a:normAutofit/>
          </a:bodyPr>
          <a:lstStyle/>
          <a:p>
            <a:r>
              <a:rPr lang="en-US" sz="5400" b="1" i="1" dirty="0">
                <a:solidFill>
                  <a:schemeClr val="bg1"/>
                </a:solidFill>
                <a:effectLst>
                  <a:outerShdw blurRad="38100" dist="38100" dir="2700000" algn="tl">
                    <a:srgbClr val="000000">
                      <a:alpha val="43137"/>
                    </a:srgbClr>
                  </a:outerShdw>
                </a:effectLst>
                <a:latin typeface="Century Schoolbook" panose="02040604050505020304" pitchFamily="18" charset="0"/>
              </a:rPr>
              <a:t>Single…widowed or </a:t>
            </a:r>
            <a:r>
              <a:rPr lang="en-US" sz="5400" b="1" i="1" dirty="0" smtClean="0">
                <a:solidFill>
                  <a:schemeClr val="bg1"/>
                </a:solidFill>
                <a:effectLst>
                  <a:outerShdw blurRad="38100" dist="38100" dir="2700000" algn="tl">
                    <a:srgbClr val="000000">
                      <a:alpha val="43137"/>
                    </a:srgbClr>
                  </a:outerShdw>
                </a:effectLst>
                <a:latin typeface="Century Schoolbook" panose="02040604050505020304" pitchFamily="18" charset="0"/>
              </a:rPr>
              <a:t>unmarried</a:t>
            </a:r>
          </a:p>
          <a:p>
            <a:r>
              <a:rPr lang="en-US" sz="5400" b="1" i="1" dirty="0" smtClean="0">
                <a:solidFill>
                  <a:schemeClr val="bg1"/>
                </a:solidFill>
                <a:effectLst>
                  <a:outerShdw blurRad="38100" dist="38100" dir="2700000" algn="tl">
                    <a:srgbClr val="000000">
                      <a:alpha val="43137"/>
                    </a:srgbClr>
                  </a:outerShdw>
                </a:effectLst>
                <a:latin typeface="Century Schoolbook" panose="02040604050505020304" pitchFamily="18" charset="0"/>
              </a:rPr>
              <a:t>Entrepreneur</a:t>
            </a:r>
          </a:p>
          <a:p>
            <a:r>
              <a:rPr lang="en-US" sz="5400" b="1" i="1" dirty="0" smtClean="0">
                <a:solidFill>
                  <a:schemeClr val="bg1"/>
                </a:solidFill>
                <a:effectLst>
                  <a:outerShdw blurRad="38100" dist="38100" dir="2700000" algn="tl">
                    <a:srgbClr val="000000">
                      <a:alpha val="43137"/>
                    </a:srgbClr>
                  </a:outerShdw>
                </a:effectLst>
                <a:latin typeface="Century Schoolbook" panose="02040604050505020304" pitchFamily="18" charset="0"/>
              </a:rPr>
              <a:t>Wealthy</a:t>
            </a:r>
          </a:p>
          <a:p>
            <a:r>
              <a:rPr lang="en-US" sz="5400" b="1" i="1" dirty="0" smtClean="0">
                <a:solidFill>
                  <a:schemeClr val="bg1"/>
                </a:solidFill>
                <a:effectLst>
                  <a:outerShdw blurRad="38100" dist="38100" dir="2700000" algn="tl">
                    <a:srgbClr val="000000">
                      <a:alpha val="43137"/>
                    </a:srgbClr>
                  </a:outerShdw>
                </a:effectLst>
                <a:latin typeface="Century Schoolbook" panose="02040604050505020304" pitchFamily="18" charset="0"/>
              </a:rPr>
              <a:t>Religious</a:t>
            </a:r>
          </a:p>
          <a:p>
            <a:r>
              <a:rPr lang="en-US" sz="5400" b="1" i="1" dirty="0" smtClean="0">
                <a:solidFill>
                  <a:schemeClr val="bg1"/>
                </a:solidFill>
                <a:effectLst>
                  <a:outerShdw blurRad="38100" dist="38100" dir="2700000" algn="tl">
                    <a:srgbClr val="000000">
                      <a:alpha val="43137"/>
                    </a:srgbClr>
                  </a:outerShdw>
                </a:effectLst>
                <a:latin typeface="Century Schoolbook" panose="02040604050505020304" pitchFamily="18" charset="0"/>
              </a:rPr>
              <a:t>Humble</a:t>
            </a:r>
          </a:p>
          <a:p>
            <a:r>
              <a:rPr lang="en-US" sz="5400" b="1" i="1" dirty="0" smtClean="0">
                <a:solidFill>
                  <a:schemeClr val="bg1"/>
                </a:solidFill>
                <a:effectLst>
                  <a:outerShdw blurRad="38100" dist="38100" dir="2700000" algn="tl">
                    <a:srgbClr val="000000">
                      <a:alpha val="43137"/>
                    </a:srgbClr>
                  </a:outerShdw>
                </a:effectLst>
                <a:latin typeface="Century Schoolbook" panose="02040604050505020304" pitchFamily="18" charset="0"/>
              </a:rPr>
              <a:t>BUT…</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027344"/>
            <a:ext cx="4555864" cy="5867400"/>
          </a:xfrm>
          <a:prstGeom prst="rect">
            <a:avLst/>
          </a:prstGeom>
        </p:spPr>
      </p:pic>
    </p:spTree>
    <p:extLst>
      <p:ext uri="{BB962C8B-B14F-4D97-AF65-F5344CB8AC3E}">
        <p14:creationId xmlns:p14="http://schemas.microsoft.com/office/powerpoint/2010/main" val="2912200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p:cTn id="14"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p:cTn id="21"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 calcmode="lin" valueType="num">
                                      <p:cBhvr>
                                        <p:cTn id="28"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6">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 calcmode="lin" valueType="num">
                                      <p:cBhvr>
                                        <p:cTn id="35"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6">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 calcmode="lin" valueType="num">
                                      <p:cBhvr>
                                        <p:cTn id="42"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6">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6" name="Content Placeholder 5"/>
          <p:cNvSpPr>
            <a:spLocks noGrp="1"/>
          </p:cNvSpPr>
          <p:nvPr>
            <p:ph idx="1"/>
          </p:nvPr>
        </p:nvSpPr>
        <p:spPr>
          <a:xfrm>
            <a:off x="5105400" y="762000"/>
            <a:ext cx="9144000" cy="6782742"/>
          </a:xfrm>
        </p:spPr>
        <p:txBody>
          <a:bodyPr>
            <a:normAutofit/>
          </a:bodyPr>
          <a:lstStyle/>
          <a:p>
            <a:r>
              <a:rPr lang="en-US" sz="5400" b="1" i="1" dirty="0" smtClean="0">
                <a:solidFill>
                  <a:schemeClr val="bg1"/>
                </a:solidFill>
                <a:effectLst>
                  <a:outerShdw blurRad="38100" dist="38100" dir="2700000" algn="tl">
                    <a:srgbClr val="000000">
                      <a:alpha val="43137"/>
                    </a:srgbClr>
                  </a:outerShdw>
                </a:effectLst>
                <a:latin typeface="Century Schoolbook" panose="02040604050505020304" pitchFamily="18" charset="0"/>
              </a:rPr>
              <a:t>She needed more</a:t>
            </a:r>
          </a:p>
          <a:p>
            <a:r>
              <a:rPr lang="en-US" sz="5400" b="1" i="1" dirty="0" smtClean="0">
                <a:solidFill>
                  <a:schemeClr val="bg1"/>
                </a:solidFill>
                <a:effectLst>
                  <a:outerShdw blurRad="38100" dist="38100" dir="2700000" algn="tl">
                    <a:srgbClr val="000000">
                      <a:alpha val="43137"/>
                    </a:srgbClr>
                  </a:outerShdw>
                </a:effectLst>
                <a:latin typeface="Century Schoolbook" panose="02040604050505020304" pitchFamily="18" charset="0"/>
              </a:rPr>
              <a:t>God opened her heart</a:t>
            </a:r>
          </a:p>
          <a:p>
            <a:r>
              <a:rPr lang="en-US" sz="5400" b="1" i="1" dirty="0" smtClean="0">
                <a:solidFill>
                  <a:schemeClr val="bg1"/>
                </a:solidFill>
                <a:effectLst>
                  <a:outerShdw blurRad="38100" dist="38100" dir="2700000" algn="tl">
                    <a:srgbClr val="000000">
                      <a:alpha val="43137"/>
                    </a:srgbClr>
                  </a:outerShdw>
                </a:effectLst>
                <a:latin typeface="Century Schoolbook" panose="02040604050505020304" pitchFamily="18" charset="0"/>
              </a:rPr>
              <a:t>Jesus…crucified…risen</a:t>
            </a:r>
          </a:p>
          <a:p>
            <a:r>
              <a:rPr lang="en-US" sz="5400" b="1" i="1" dirty="0" smtClean="0">
                <a:solidFill>
                  <a:schemeClr val="bg1"/>
                </a:solidFill>
                <a:effectLst>
                  <a:outerShdw blurRad="38100" dist="38100" dir="2700000" algn="tl">
                    <a:srgbClr val="000000">
                      <a:alpha val="43137"/>
                    </a:srgbClr>
                  </a:outerShdw>
                </a:effectLst>
                <a:latin typeface="Century Schoolbook" panose="02040604050505020304" pitchFamily="18" charset="0"/>
              </a:rPr>
              <a:t>Lord…Savior…King</a:t>
            </a:r>
          </a:p>
          <a:p>
            <a:r>
              <a:rPr lang="en-US" sz="5400" b="1" i="1" dirty="0" smtClean="0">
                <a:solidFill>
                  <a:schemeClr val="bg1"/>
                </a:solidFill>
                <a:effectLst>
                  <a:outerShdw blurRad="38100" dist="38100" dir="2700000" algn="tl">
                    <a:srgbClr val="000000">
                      <a:alpha val="43137"/>
                    </a:srgbClr>
                  </a:outerShdw>
                </a:effectLst>
                <a:latin typeface="Century Schoolbook" panose="02040604050505020304" pitchFamily="18" charset="0"/>
              </a:rPr>
              <a:t>Personally responded</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027344"/>
            <a:ext cx="4555864" cy="5867400"/>
          </a:xfrm>
          <a:prstGeom prst="rect">
            <a:avLst/>
          </a:prstGeom>
        </p:spPr>
      </p:pic>
    </p:spTree>
    <p:extLst>
      <p:ext uri="{BB962C8B-B14F-4D97-AF65-F5344CB8AC3E}">
        <p14:creationId xmlns:p14="http://schemas.microsoft.com/office/powerpoint/2010/main" val="2434831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p:cTn id="14"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p:cTn id="21"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 calcmode="lin" valueType="num">
                                      <p:cBhvr>
                                        <p:cTn id="28"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6">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 calcmode="lin" valueType="num">
                                      <p:cBhvr>
                                        <p:cTn id="35"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13213080" cy="1371600"/>
          </a:xfrm>
          <a:solidFill>
            <a:schemeClr val="accent6">
              <a:lumMod val="60000"/>
              <a:lumOff val="40000"/>
            </a:schemeClr>
          </a:solidFill>
          <a:ln w="28575">
            <a:solidFill>
              <a:schemeClr val="tx1"/>
            </a:solidFill>
          </a:ln>
        </p:spPr>
        <p:txBody>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Communion…Time to Respond</a:t>
            </a:r>
            <a:endParaRPr lang="en-US" sz="60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6324600" y="1905000"/>
            <a:ext cx="8107680" cy="6080760"/>
          </a:xfrm>
          <a:solidFill>
            <a:schemeClr val="accent6">
              <a:lumMod val="60000"/>
              <a:lumOff val="40000"/>
            </a:schemeClr>
          </a:solidFill>
          <a:ln w="28575">
            <a:solidFill>
              <a:schemeClr val="tx1"/>
            </a:solidFill>
          </a:ln>
        </p:spPr>
        <p:txBody>
          <a:bodyPr>
            <a:normAutofit/>
          </a:bodyPr>
          <a:lstStyle/>
          <a:p>
            <a:r>
              <a:rPr lang="en-US" sz="60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Worship</a:t>
            </a:r>
          </a:p>
          <a:p>
            <a:r>
              <a:rPr lang="en-US" sz="60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Submission</a:t>
            </a:r>
          </a:p>
          <a:p>
            <a:r>
              <a:rPr lang="en-US" sz="60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Faith</a:t>
            </a:r>
            <a:endPar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a:p>
            <a:pPr lvl="1"/>
            <a:endPar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p:txBody>
      </p:sp>
    </p:spTree>
    <p:extLst>
      <p:ext uri="{BB962C8B-B14F-4D97-AF65-F5344CB8AC3E}">
        <p14:creationId xmlns:p14="http://schemas.microsoft.com/office/powerpoint/2010/main" val="3580135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13213080" cy="1371600"/>
          </a:xfrm>
          <a:solidFill>
            <a:schemeClr val="accent6">
              <a:lumMod val="60000"/>
              <a:lumOff val="40000"/>
            </a:schemeClr>
          </a:solidFill>
          <a:ln w="28575">
            <a:solidFill>
              <a:schemeClr val="tx1"/>
            </a:solidFill>
          </a:ln>
        </p:spPr>
        <p:txBody>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Communion…Time to Respond</a:t>
            </a:r>
            <a:endParaRPr lang="en-US" sz="60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6553200" y="1905000"/>
            <a:ext cx="7879080" cy="6080760"/>
          </a:xfrm>
          <a:solidFill>
            <a:schemeClr val="accent6">
              <a:lumMod val="60000"/>
              <a:lumOff val="40000"/>
            </a:schemeClr>
          </a:solidFill>
          <a:ln w="28575">
            <a:solidFill>
              <a:schemeClr val="tx1"/>
            </a:solidFill>
          </a:ln>
        </p:spPr>
        <p:txBody>
          <a:bodyPr>
            <a:normAutofit/>
          </a:bodyPr>
          <a:lstStyle/>
          <a:p>
            <a:r>
              <a:rPr lang="en-US" sz="60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Bread</a:t>
            </a: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Jesus’ body</a:t>
            </a: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Given for you</a:t>
            </a:r>
          </a:p>
          <a:p>
            <a:r>
              <a:rPr lang="en-US" sz="60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Cup</a:t>
            </a: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Jesus’ blood</a:t>
            </a: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New Covenant</a:t>
            </a:r>
            <a:endPar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a:p>
            <a:pPr lvl="1"/>
            <a:endPar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p:txBody>
      </p:sp>
    </p:spTree>
    <p:extLst>
      <p:ext uri="{BB962C8B-B14F-4D97-AF65-F5344CB8AC3E}">
        <p14:creationId xmlns:p14="http://schemas.microsoft.com/office/powerpoint/2010/main" val="3900236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p:cTn id="2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3">
                                            <p:txEl>
                                              <p:pRg st="3" end="3"/>
                                            </p:txEl>
                                          </p:spTgt>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p:cTn id="2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1" dur="500"/>
                                        <p:tgtEl>
                                          <p:spTgt spid="3">
                                            <p:txEl>
                                              <p:pRg st="4" end="4"/>
                                            </p:txEl>
                                          </p:spTgt>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p:cTn id="34"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r="18578"/>
          <a:stretch/>
        </p:blipFill>
        <p:spPr>
          <a:xfrm>
            <a:off x="1" y="0"/>
            <a:ext cx="14630400" cy="8229600"/>
          </a:xfrm>
          <a:solidFill>
            <a:schemeClr val="accent6">
              <a:lumMod val="60000"/>
              <a:lumOff val="40000"/>
            </a:schemeClr>
          </a:solidFill>
          <a:ln w="28575">
            <a:solidFill>
              <a:schemeClr val="tx1"/>
            </a:solidFill>
          </a:ln>
        </p:spPr>
      </p:pic>
    </p:spTree>
    <p:extLst>
      <p:ext uri="{BB962C8B-B14F-4D97-AF65-F5344CB8AC3E}">
        <p14:creationId xmlns:p14="http://schemas.microsoft.com/office/powerpoint/2010/main" val="3519129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4630400" cy="8232816"/>
          </a:xfrm>
        </p:spPr>
      </p:pic>
      <p:sp>
        <p:nvSpPr>
          <p:cNvPr id="3" name="Title 2"/>
          <p:cNvSpPr>
            <a:spLocks noGrp="1"/>
          </p:cNvSpPr>
          <p:nvPr>
            <p:ph type="title"/>
          </p:nvPr>
        </p:nvSpPr>
        <p:spPr>
          <a:xfrm>
            <a:off x="0" y="2424006"/>
            <a:ext cx="14630400" cy="1371600"/>
          </a:xfrm>
        </p:spPr>
        <p:txBody>
          <a:bodyPr>
            <a:noAutofit/>
          </a:bodyPr>
          <a:lstStyle/>
          <a:p>
            <a:r>
              <a:rPr lang="en-US" sz="9600" b="1" i="1" dirty="0" smtClean="0">
                <a:solidFill>
                  <a:schemeClr val="bg1"/>
                </a:solidFill>
                <a:effectLst>
                  <a:outerShdw blurRad="38100" dist="38100" dir="2700000" algn="tl">
                    <a:srgbClr val="000000">
                      <a:alpha val="43137"/>
                    </a:srgbClr>
                  </a:outerShdw>
                </a:effectLst>
                <a:latin typeface="Century Schoolbook" panose="02040604050505020304" pitchFamily="18" charset="0"/>
              </a:rPr>
              <a:t>Fellowship</a:t>
            </a:r>
            <a:endParaRPr lang="en-US" sz="9600" b="1" i="1" dirty="0">
              <a:solidFill>
                <a:schemeClr val="bg1"/>
              </a:solidFill>
              <a:effectLst>
                <a:outerShdw blurRad="38100" dist="38100" dir="2700000" algn="tl">
                  <a:srgbClr val="000000">
                    <a:alpha val="43137"/>
                  </a:srgbClr>
                </a:outerShdw>
              </a:effectLst>
              <a:latin typeface="Century Schoolbook" panose="02040604050505020304" pitchFamily="18" charset="0"/>
            </a:endParaRPr>
          </a:p>
        </p:txBody>
      </p:sp>
    </p:spTree>
    <p:extLst>
      <p:ext uri="{BB962C8B-B14F-4D97-AF65-F5344CB8AC3E}">
        <p14:creationId xmlns:p14="http://schemas.microsoft.com/office/powerpoint/2010/main" val="7480213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13213080" cy="1371600"/>
          </a:xfrm>
          <a:solidFill>
            <a:schemeClr val="accent6">
              <a:lumMod val="60000"/>
              <a:lumOff val="40000"/>
            </a:schemeClr>
          </a:solidFill>
          <a:ln w="28575">
            <a:solidFill>
              <a:schemeClr val="tx1"/>
            </a:solidFill>
          </a:ln>
        </p:spPr>
        <p:txBody>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The Narrative in Acts</a:t>
            </a:r>
            <a:endParaRPr lang="en-US" sz="60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5410200" y="1905000"/>
            <a:ext cx="9022080" cy="6080760"/>
          </a:xfrm>
          <a:solidFill>
            <a:schemeClr val="accent6">
              <a:lumMod val="60000"/>
              <a:lumOff val="40000"/>
            </a:schemeClr>
          </a:solidFill>
          <a:ln w="28575">
            <a:solidFill>
              <a:schemeClr val="tx1"/>
            </a:solidFill>
          </a:ln>
        </p:spPr>
        <p:txBody>
          <a:bodyPr>
            <a:normAutofit/>
          </a:bodyPr>
          <a:lstStyle/>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How the gospel spreads</a:t>
            </a:r>
          </a:p>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How the gospel works</a:t>
            </a:r>
          </a:p>
          <a:p>
            <a:r>
              <a:rPr lang="en-US" sz="5400" b="1" i="1" dirty="0">
                <a:solidFill>
                  <a:prstClr val="black"/>
                </a:solidFill>
                <a:effectLst>
                  <a:outerShdw blurRad="38100" dist="38100" dir="2700000" algn="tl">
                    <a:prstClr val="white">
                      <a:lumMod val="50000"/>
                    </a:prstClr>
                  </a:outerShdw>
                </a:effectLst>
                <a:latin typeface="Century Schoolbook" panose="02040604050505020304" pitchFamily="18" charset="0"/>
              </a:rPr>
              <a:t>How God </a:t>
            </a:r>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works</a:t>
            </a:r>
            <a:endParaRPr lang="en-US" sz="5400" b="1" i="1" dirty="0">
              <a:solidFill>
                <a:prstClr val="black"/>
              </a:solidFill>
              <a:effectLst>
                <a:outerShdw blurRad="38100" dist="38100" dir="2700000" algn="tl">
                  <a:prstClr val="white">
                    <a:lumMod val="50000"/>
                  </a:prstClr>
                </a:outerShdw>
              </a:effectLst>
              <a:latin typeface="Century Schoolbook" panose="02040604050505020304" pitchFamily="18" charset="0"/>
            </a:endParaRPr>
          </a:p>
        </p:txBody>
      </p:sp>
    </p:spTree>
    <p:extLst>
      <p:ext uri="{BB962C8B-B14F-4D97-AF65-F5344CB8AC3E}">
        <p14:creationId xmlns:p14="http://schemas.microsoft.com/office/powerpoint/2010/main" val="711104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0" y="152400"/>
            <a:ext cx="9144000" cy="8077200"/>
          </a:xfrm>
          <a:noFill/>
          <a:ln w="28575">
            <a:noFill/>
          </a:ln>
        </p:spPr>
        <p:txBody>
          <a:bodyPr>
            <a:noAutofit/>
          </a:bodyPr>
          <a:lstStyle/>
          <a:p>
            <a:pPr marL="0" lvl="0" indent="0" defTabSz="1305942">
              <a:buNone/>
            </a:pPr>
            <a:r>
              <a:rPr lang="en-US" sz="5400" b="1" i="1" dirty="0">
                <a:solidFill>
                  <a:schemeClr val="bg1"/>
                </a:solidFill>
                <a:effectLst>
                  <a:outerShdw blurRad="38100" dist="38100" dir="2700000" algn="tl">
                    <a:schemeClr val="tx1"/>
                  </a:outerShdw>
                </a:effectLst>
                <a:latin typeface="Century Schoolbook" panose="02040604050505020304" pitchFamily="18" charset="0"/>
              </a:rPr>
              <a:t>Acts </a:t>
            </a: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16:11-15</a:t>
            </a:r>
            <a:endParaRPr lang="en-US" sz="5400" b="1" i="1" dirty="0">
              <a:solidFill>
                <a:schemeClr val="bg1"/>
              </a:solidFill>
              <a:effectLst>
                <a:outerShdw blurRad="38100" dist="38100" dir="2700000" algn="tl">
                  <a:schemeClr val="tx1"/>
                </a:outerShdw>
              </a:effectLst>
              <a:latin typeface="Century Schoolbook" panose="02040604050505020304" pitchFamily="18" charset="0"/>
            </a:endParaRPr>
          </a:p>
          <a:p>
            <a:pPr marL="0" lvl="0" indent="0" defTabSz="1305942">
              <a:buNone/>
            </a:pP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So </a:t>
            </a:r>
            <a:r>
              <a:rPr lang="en-US" sz="5400" b="1" i="1" dirty="0">
                <a:solidFill>
                  <a:schemeClr val="bg1"/>
                </a:solidFill>
                <a:effectLst>
                  <a:outerShdw blurRad="38100" dist="38100" dir="2700000" algn="tl">
                    <a:schemeClr val="tx1"/>
                  </a:outerShdw>
                </a:effectLst>
                <a:latin typeface="Century Schoolbook" panose="02040604050505020304" pitchFamily="18" charset="0"/>
              </a:rPr>
              <a:t>putting out to sea from Troas, we ran a straight course to Samothrace, and on the day following to </a:t>
            </a:r>
            <a:r>
              <a:rPr lang="en-US" sz="5400" b="1" i="1" dirty="0" err="1">
                <a:solidFill>
                  <a:schemeClr val="bg1"/>
                </a:solidFill>
                <a:effectLst>
                  <a:outerShdw blurRad="38100" dist="38100" dir="2700000" algn="tl">
                    <a:schemeClr val="tx1"/>
                  </a:outerShdw>
                </a:effectLst>
                <a:latin typeface="Century Schoolbook" panose="02040604050505020304" pitchFamily="18" charset="0"/>
              </a:rPr>
              <a:t>Neapolis</a:t>
            </a: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a:t>
            </a:r>
            <a:endParaRPr lang="en-US" sz="5400" b="1" i="1" dirty="0">
              <a:solidFill>
                <a:schemeClr val="bg1"/>
              </a:solidFill>
              <a:effectLst>
                <a:outerShdw blurRad="38100" dist="38100" dir="2700000" algn="tl">
                  <a:schemeClr val="tx1"/>
                </a:outerShdw>
              </a:effectLst>
              <a:latin typeface="Century Schoolbook" panose="02040604050505020304" pitchFamily="18" charset="0"/>
            </a:endParaRPr>
          </a:p>
        </p:txBody>
      </p:sp>
    </p:spTree>
    <p:extLst>
      <p:ext uri="{BB962C8B-B14F-4D97-AF65-F5344CB8AC3E}">
        <p14:creationId xmlns:p14="http://schemas.microsoft.com/office/powerpoint/2010/main" val="33594523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0" y="152400"/>
            <a:ext cx="9144000" cy="8077200"/>
          </a:xfrm>
          <a:noFill/>
          <a:ln w="28575">
            <a:noFill/>
          </a:ln>
        </p:spPr>
        <p:txBody>
          <a:bodyPr>
            <a:noAutofit/>
          </a:bodyPr>
          <a:lstStyle/>
          <a:p>
            <a:pPr marL="0" lvl="0" indent="0" defTabSz="1305942">
              <a:buNone/>
            </a:pP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and </a:t>
            </a:r>
            <a:r>
              <a:rPr lang="en-US" sz="5400" b="1" i="1" dirty="0">
                <a:solidFill>
                  <a:schemeClr val="bg1"/>
                </a:solidFill>
                <a:effectLst>
                  <a:outerShdw blurRad="38100" dist="38100" dir="2700000" algn="tl">
                    <a:schemeClr val="tx1"/>
                  </a:outerShdw>
                </a:effectLst>
                <a:latin typeface="Century Schoolbook" panose="02040604050505020304" pitchFamily="18" charset="0"/>
              </a:rPr>
              <a:t>from there to Philippi, which is a leading city of the district of Macedonia, a Roman colony; and we were staying in this city for some days</a:t>
            </a: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a:t>
            </a:r>
            <a:endParaRPr lang="en-US" sz="5400" b="1" i="1" dirty="0">
              <a:solidFill>
                <a:schemeClr val="bg1"/>
              </a:solidFill>
              <a:effectLst>
                <a:outerShdw blurRad="38100" dist="38100" dir="2700000" algn="tl">
                  <a:schemeClr val="tx1"/>
                </a:outerShdw>
              </a:effectLst>
              <a:latin typeface="Century Schoolbook" panose="02040604050505020304" pitchFamily="18" charset="0"/>
            </a:endParaRPr>
          </a:p>
        </p:txBody>
      </p:sp>
    </p:spTree>
    <p:extLst>
      <p:ext uri="{BB962C8B-B14F-4D97-AF65-F5344CB8AC3E}">
        <p14:creationId xmlns:p14="http://schemas.microsoft.com/office/powerpoint/2010/main" val="35313475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0" y="152400"/>
            <a:ext cx="9144000" cy="8077200"/>
          </a:xfrm>
          <a:noFill/>
          <a:ln w="28575">
            <a:noFill/>
          </a:ln>
        </p:spPr>
        <p:txBody>
          <a:bodyPr>
            <a:noAutofit/>
          </a:bodyPr>
          <a:lstStyle/>
          <a:p>
            <a:pPr marL="0" lvl="0" indent="0" defTabSz="1305942">
              <a:buNone/>
            </a:pP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And </a:t>
            </a:r>
            <a:r>
              <a:rPr lang="en-US" sz="5400" b="1" i="1" dirty="0">
                <a:solidFill>
                  <a:schemeClr val="bg1"/>
                </a:solidFill>
                <a:effectLst>
                  <a:outerShdw blurRad="38100" dist="38100" dir="2700000" algn="tl">
                    <a:schemeClr val="tx1"/>
                  </a:outerShdw>
                </a:effectLst>
                <a:latin typeface="Century Schoolbook" panose="02040604050505020304" pitchFamily="18" charset="0"/>
              </a:rPr>
              <a:t>on the Sabbath day we went outside the gate to a riverside, where we were supposing that there would be a place of prayer; and we sat down and began speaking to the women who had assembled</a:t>
            </a: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a:t>
            </a:r>
            <a:endParaRPr lang="en-US" sz="5400" b="1" i="1" dirty="0">
              <a:solidFill>
                <a:schemeClr val="bg1"/>
              </a:solidFill>
              <a:effectLst>
                <a:outerShdw blurRad="38100" dist="38100" dir="2700000" algn="tl">
                  <a:schemeClr val="tx1"/>
                </a:outerShdw>
              </a:effectLst>
              <a:latin typeface="Century Schoolbook" panose="02040604050505020304" pitchFamily="18" charset="0"/>
            </a:endParaRPr>
          </a:p>
        </p:txBody>
      </p:sp>
    </p:spTree>
    <p:extLst>
      <p:ext uri="{BB962C8B-B14F-4D97-AF65-F5344CB8AC3E}">
        <p14:creationId xmlns:p14="http://schemas.microsoft.com/office/powerpoint/2010/main" val="10412341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0" y="152400"/>
            <a:ext cx="9144000" cy="8077200"/>
          </a:xfrm>
          <a:noFill/>
          <a:ln w="28575">
            <a:noFill/>
          </a:ln>
        </p:spPr>
        <p:txBody>
          <a:bodyPr>
            <a:noAutofit/>
          </a:bodyPr>
          <a:lstStyle/>
          <a:p>
            <a:pPr marL="0" lvl="0" indent="0" defTabSz="1305942">
              <a:buNone/>
            </a:pP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A </a:t>
            </a:r>
            <a:r>
              <a:rPr lang="en-US" sz="5400" b="1" i="1" dirty="0">
                <a:solidFill>
                  <a:schemeClr val="bg1"/>
                </a:solidFill>
                <a:effectLst>
                  <a:outerShdw blurRad="38100" dist="38100" dir="2700000" algn="tl">
                    <a:schemeClr val="tx1"/>
                  </a:outerShdw>
                </a:effectLst>
                <a:latin typeface="Century Schoolbook" panose="02040604050505020304" pitchFamily="18" charset="0"/>
              </a:rPr>
              <a:t>woman named Lydia, from the city of Thyatira, a seller of purple fabrics, a worshiper of God, was listening; and the Lord opened her heart to respond to the things spoken by Paul</a:t>
            </a: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a:t>
            </a:r>
            <a:endParaRPr lang="en-US" sz="5400" b="1" i="1" dirty="0">
              <a:solidFill>
                <a:schemeClr val="bg1"/>
              </a:solidFill>
              <a:effectLst>
                <a:outerShdw blurRad="38100" dist="38100" dir="2700000" algn="tl">
                  <a:schemeClr val="tx1"/>
                </a:outerShdw>
              </a:effectLst>
              <a:latin typeface="Century Schoolbook" panose="02040604050505020304" pitchFamily="18" charset="0"/>
            </a:endParaRPr>
          </a:p>
        </p:txBody>
      </p:sp>
    </p:spTree>
    <p:extLst>
      <p:ext uri="{BB962C8B-B14F-4D97-AF65-F5344CB8AC3E}">
        <p14:creationId xmlns:p14="http://schemas.microsoft.com/office/powerpoint/2010/main" val="38701569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0" y="152400"/>
            <a:ext cx="9144000" cy="8077200"/>
          </a:xfrm>
          <a:noFill/>
          <a:ln w="28575">
            <a:noFill/>
          </a:ln>
        </p:spPr>
        <p:txBody>
          <a:bodyPr>
            <a:noAutofit/>
          </a:bodyPr>
          <a:lstStyle/>
          <a:p>
            <a:pPr marL="0" lvl="0" indent="0" defTabSz="1305942">
              <a:buNone/>
            </a:pP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And </a:t>
            </a:r>
            <a:r>
              <a:rPr lang="en-US" sz="5400" b="1" i="1" dirty="0">
                <a:solidFill>
                  <a:schemeClr val="bg1"/>
                </a:solidFill>
                <a:effectLst>
                  <a:outerShdw blurRad="38100" dist="38100" dir="2700000" algn="tl">
                    <a:schemeClr val="tx1"/>
                  </a:outerShdw>
                </a:effectLst>
                <a:latin typeface="Century Schoolbook" panose="02040604050505020304" pitchFamily="18" charset="0"/>
              </a:rPr>
              <a:t>when she and her household had been baptized, she urged us, saying, “If you have judged me to be faithful to the Lord, come into my house and stay.” And she prevailed upon us.</a:t>
            </a:r>
          </a:p>
          <a:p>
            <a:pPr marL="0" lvl="0" indent="0" defTabSz="1305942">
              <a:buNone/>
            </a:pPr>
            <a:endParaRPr lang="en-US" sz="2000" b="1" i="1" dirty="0" smtClean="0">
              <a:solidFill>
                <a:schemeClr val="bg1"/>
              </a:solidFill>
              <a:effectLst>
                <a:outerShdw blurRad="38100" dist="38100" dir="2700000" algn="tl">
                  <a:schemeClr val="tx1"/>
                </a:outerShdw>
              </a:effectLst>
              <a:latin typeface="Century Schoolbook" panose="02040604050505020304" pitchFamily="18" charset="0"/>
            </a:endParaRPr>
          </a:p>
          <a:p>
            <a:pPr marL="0" lvl="0" indent="0" defTabSz="1305942">
              <a:buNone/>
            </a:pPr>
            <a:r>
              <a:rPr lang="en-US" sz="2000" b="1" i="1" dirty="0" smtClean="0">
                <a:solidFill>
                  <a:schemeClr val="bg1"/>
                </a:solidFill>
                <a:effectLst>
                  <a:outerShdw blurRad="38100" dist="38100" dir="2700000" algn="tl">
                    <a:schemeClr val="tx1"/>
                  </a:outerShdw>
                </a:effectLst>
                <a:latin typeface="Century Schoolbook" panose="02040604050505020304" pitchFamily="18" charset="0"/>
              </a:rPr>
              <a:t>New </a:t>
            </a:r>
            <a:r>
              <a:rPr lang="en-US" sz="2000" b="1" i="1" dirty="0">
                <a:solidFill>
                  <a:schemeClr val="bg1"/>
                </a:solidFill>
                <a:effectLst>
                  <a:outerShdw blurRad="38100" dist="38100" dir="2700000" algn="tl">
                    <a:schemeClr val="tx1"/>
                  </a:outerShdw>
                </a:effectLst>
                <a:latin typeface="Century Schoolbook" panose="02040604050505020304" pitchFamily="18" charset="0"/>
              </a:rPr>
              <a:t>American Standard Bible : 1995 Update. </a:t>
            </a:r>
            <a:r>
              <a:rPr lang="en-US" sz="2000" b="1" i="1" dirty="0" err="1">
                <a:solidFill>
                  <a:schemeClr val="bg1"/>
                </a:solidFill>
                <a:effectLst>
                  <a:outerShdw blurRad="38100" dist="38100" dir="2700000" algn="tl">
                    <a:schemeClr val="tx1"/>
                  </a:outerShdw>
                </a:effectLst>
                <a:latin typeface="Century Schoolbook" panose="02040604050505020304" pitchFamily="18" charset="0"/>
              </a:rPr>
              <a:t>LaHabra</a:t>
            </a:r>
            <a:r>
              <a:rPr lang="en-US" sz="2000" b="1" i="1" dirty="0">
                <a:solidFill>
                  <a:schemeClr val="bg1"/>
                </a:solidFill>
                <a:effectLst>
                  <a:outerShdw blurRad="38100" dist="38100" dir="2700000" algn="tl">
                    <a:schemeClr val="tx1"/>
                  </a:outerShdw>
                </a:effectLst>
                <a:latin typeface="Century Schoolbook" panose="02040604050505020304" pitchFamily="18" charset="0"/>
              </a:rPr>
              <a:t>, CA : The </a:t>
            </a:r>
            <a:r>
              <a:rPr lang="en-US" sz="2000" b="1" i="1" dirty="0" err="1">
                <a:solidFill>
                  <a:schemeClr val="bg1"/>
                </a:solidFill>
                <a:effectLst>
                  <a:outerShdw blurRad="38100" dist="38100" dir="2700000" algn="tl">
                    <a:schemeClr val="tx1"/>
                  </a:outerShdw>
                </a:effectLst>
                <a:latin typeface="Century Schoolbook" panose="02040604050505020304" pitchFamily="18" charset="0"/>
              </a:rPr>
              <a:t>Lockman</a:t>
            </a:r>
            <a:r>
              <a:rPr lang="en-US" sz="2000" b="1" i="1" dirty="0">
                <a:solidFill>
                  <a:schemeClr val="bg1"/>
                </a:solidFill>
                <a:effectLst>
                  <a:outerShdw blurRad="38100" dist="38100" dir="2700000" algn="tl">
                    <a:schemeClr val="tx1"/>
                  </a:outerShdw>
                </a:effectLst>
                <a:latin typeface="Century Schoolbook" panose="02040604050505020304" pitchFamily="18" charset="0"/>
              </a:rPr>
              <a:t> Foundation, 1995</a:t>
            </a:r>
          </a:p>
        </p:txBody>
      </p:sp>
    </p:spTree>
    <p:extLst>
      <p:ext uri="{BB962C8B-B14F-4D97-AF65-F5344CB8AC3E}">
        <p14:creationId xmlns:p14="http://schemas.microsoft.com/office/powerpoint/2010/main" val="42505827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 name="5-Point Star 5"/>
          <p:cNvSpPr/>
          <p:nvPr/>
        </p:nvSpPr>
        <p:spPr>
          <a:xfrm>
            <a:off x="3548231" y="990600"/>
            <a:ext cx="609600" cy="5334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9600" y="76200"/>
            <a:ext cx="1247457" cy="646331"/>
          </a:xfrm>
          <a:prstGeom prst="rect">
            <a:avLst/>
          </a:prstGeom>
          <a:solidFill>
            <a:schemeClr val="bg1"/>
          </a:solidFill>
          <a:ln w="12700">
            <a:solidFill>
              <a:schemeClr val="tx1"/>
            </a:solidFill>
          </a:ln>
        </p:spPr>
        <p:txBody>
          <a:bodyPr wrap="none">
            <a:spAutoFit/>
          </a:bodyPr>
          <a:lstStyle/>
          <a:p>
            <a:r>
              <a:rPr lang="en-US" sz="3600" b="1" dirty="0" smtClean="0">
                <a:solidFill>
                  <a:prstClr val="black"/>
                </a:solidFill>
              </a:rPr>
              <a:t>16:12</a:t>
            </a:r>
            <a:endParaRPr lang="en-US" dirty="0"/>
          </a:p>
        </p:txBody>
      </p:sp>
      <p:sp>
        <p:nvSpPr>
          <p:cNvPr id="12" name="Rectangle 11"/>
          <p:cNvSpPr/>
          <p:nvPr/>
        </p:nvSpPr>
        <p:spPr>
          <a:xfrm>
            <a:off x="4267200" y="1000437"/>
            <a:ext cx="1247457" cy="646331"/>
          </a:xfrm>
          <a:prstGeom prst="rect">
            <a:avLst/>
          </a:prstGeom>
          <a:solidFill>
            <a:schemeClr val="bg1"/>
          </a:solidFill>
          <a:ln w="12700">
            <a:solidFill>
              <a:schemeClr val="tx1"/>
            </a:solidFill>
          </a:ln>
        </p:spPr>
        <p:txBody>
          <a:bodyPr wrap="none">
            <a:spAutoFit/>
          </a:bodyPr>
          <a:lstStyle/>
          <a:p>
            <a:r>
              <a:rPr lang="en-US" sz="3600" b="1" dirty="0" smtClean="0">
                <a:solidFill>
                  <a:prstClr val="black"/>
                </a:solidFill>
              </a:rPr>
              <a:t>16:11</a:t>
            </a:r>
            <a:endParaRPr lang="en-US" dirty="0"/>
          </a:p>
        </p:txBody>
      </p:sp>
      <p:sp>
        <p:nvSpPr>
          <p:cNvPr id="14" name="TextBox 13"/>
          <p:cNvSpPr txBox="1"/>
          <p:nvPr/>
        </p:nvSpPr>
        <p:spPr>
          <a:xfrm>
            <a:off x="42111" y="6989777"/>
            <a:ext cx="10104048" cy="1200329"/>
          </a:xfrm>
          <a:prstGeom prst="rect">
            <a:avLst/>
          </a:prstGeom>
          <a:solidFill>
            <a:schemeClr val="bg1"/>
          </a:solidFill>
          <a:ln w="50800" cmpd="thickThin">
            <a:solidFill>
              <a:schemeClr val="tx1"/>
            </a:solidFill>
          </a:ln>
        </p:spPr>
        <p:txBody>
          <a:bodyPr wrap="none" rtlCol="0">
            <a:spAutoFit/>
          </a:bodyPr>
          <a:lstStyle/>
          <a:p>
            <a:r>
              <a:rPr lang="en-US" sz="72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j-ea"/>
                <a:cs typeface="+mj-cs"/>
              </a:rPr>
              <a:t>The Journey’s Route</a:t>
            </a:r>
            <a:endParaRPr lang="en-US" sz="72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76200"/>
            <a:ext cx="695325"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70645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13213080" cy="1371600"/>
          </a:xfrm>
          <a:solidFill>
            <a:schemeClr val="accent6">
              <a:lumMod val="60000"/>
              <a:lumOff val="40000"/>
            </a:schemeClr>
          </a:solidFill>
          <a:ln w="28575">
            <a:solidFill>
              <a:schemeClr val="tx1"/>
            </a:solidFill>
          </a:ln>
        </p:spPr>
        <p:txBody>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The Location…Philippi</a:t>
            </a:r>
            <a:endParaRPr lang="en-US" sz="60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3108" y="3205539"/>
            <a:ext cx="4470400" cy="335280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01200" y="4532555"/>
            <a:ext cx="4648200" cy="348615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9368" y="4761155"/>
            <a:ext cx="4343400" cy="325755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69367" y="1828799"/>
            <a:ext cx="4895077" cy="2753480"/>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64390" y="2057400"/>
            <a:ext cx="4757942" cy="2286000"/>
          </a:xfrm>
          <a:prstGeom prst="rect">
            <a:avLst/>
          </a:prstGeom>
        </p:spPr>
      </p:pic>
    </p:spTree>
    <p:extLst>
      <p:ext uri="{BB962C8B-B14F-4D97-AF65-F5344CB8AC3E}">
        <p14:creationId xmlns:p14="http://schemas.microsoft.com/office/powerpoint/2010/main" val="9237880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49381</TotalTime>
  <Words>268</Words>
  <Application>Microsoft Office PowerPoint</Application>
  <PresentationFormat>Custom</PresentationFormat>
  <Paragraphs>41</Paragraphs>
  <Slides>15</Slides>
  <Notes>0</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Office Theme</vt:lpstr>
      <vt:lpstr>1_Office Theme</vt:lpstr>
      <vt:lpstr>PowerPoint Presentation</vt:lpstr>
      <vt:lpstr>The Narrative in Acts</vt:lpstr>
      <vt:lpstr>PowerPoint Presentation</vt:lpstr>
      <vt:lpstr>PowerPoint Presentation</vt:lpstr>
      <vt:lpstr>PowerPoint Presentation</vt:lpstr>
      <vt:lpstr>PowerPoint Presentation</vt:lpstr>
      <vt:lpstr>PowerPoint Presentation</vt:lpstr>
      <vt:lpstr>PowerPoint Presentation</vt:lpstr>
      <vt:lpstr>The Location…Philippi</vt:lpstr>
      <vt:lpstr>PowerPoint Presentation</vt:lpstr>
      <vt:lpstr>PowerPoint Presentation</vt:lpstr>
      <vt:lpstr>Communion…Time to Respond</vt:lpstr>
      <vt:lpstr>Communion…Time to Respond</vt:lpstr>
      <vt:lpstr>PowerPoint Presentation</vt:lpstr>
      <vt:lpstr>Fellowship</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Smouse</dc:creator>
  <cp:lastModifiedBy>Dan Smouse</cp:lastModifiedBy>
  <cp:revision>608</cp:revision>
  <cp:lastPrinted>2018-01-28T15:25:13Z</cp:lastPrinted>
  <dcterms:created xsi:type="dcterms:W3CDTF">2017-04-19T20:10:12Z</dcterms:created>
  <dcterms:modified xsi:type="dcterms:W3CDTF">2018-04-22T15:44:58Z</dcterms:modified>
</cp:coreProperties>
</file>