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80" r:id="rId4"/>
    <p:sldId id="281" r:id="rId5"/>
    <p:sldId id="282" r:id="rId6"/>
    <p:sldId id="258" r:id="rId7"/>
    <p:sldId id="284" r:id="rId8"/>
    <p:sldId id="275" r:id="rId9"/>
    <p:sldId id="286" r:id="rId10"/>
    <p:sldId id="276" r:id="rId11"/>
    <p:sldId id="277" r:id="rId12"/>
    <p:sldId id="278" r:id="rId13"/>
    <p:sldId id="287" r:id="rId14"/>
    <p:sldId id="289" r:id="rId15"/>
    <p:sldId id="288" r:id="rId16"/>
    <p:sldId id="285" r:id="rId17"/>
  </p:sldIdLst>
  <p:sldSz cx="14630400" cy="8229600"/>
  <p:notesSz cx="6858000" cy="9312275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630" y="-10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DAAF-7D1F-492E-8934-E4EFA3D1A6BF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1D8D3-27A0-4DEE-9677-9663579B5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038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DAAF-7D1F-492E-8934-E4EFA3D1A6BF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1D8D3-27A0-4DEE-9677-9663579B5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829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72280" y="396240"/>
            <a:ext cx="5265421" cy="84258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942" y="396240"/>
            <a:ext cx="15557499" cy="84258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DAAF-7D1F-492E-8934-E4EFA3D1A6BF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1D8D3-27A0-4DEE-9677-9663579B5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13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DAAF-7D1F-492E-8934-E4EFA3D1A6BF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1D8D3-27A0-4DEE-9677-9663579B5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01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DAAF-7D1F-492E-8934-E4EFA3D1A6BF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1D8D3-27A0-4DEE-9677-9663579B5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386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941" y="2305050"/>
            <a:ext cx="10411459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241" y="2305050"/>
            <a:ext cx="10411461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DAAF-7D1F-492E-8934-E4EFA3D1A6BF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1D8D3-27A0-4DEE-9677-9663579B5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61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DAAF-7D1F-492E-8934-E4EFA3D1A6BF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1D8D3-27A0-4DEE-9677-9663579B5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57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DAAF-7D1F-492E-8934-E4EFA3D1A6BF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1D8D3-27A0-4DEE-9677-9663579B5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DAAF-7D1F-492E-8934-E4EFA3D1A6BF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1D8D3-27A0-4DEE-9677-9663579B5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3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DAAF-7D1F-492E-8934-E4EFA3D1A6BF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1D8D3-27A0-4DEE-9677-9663579B5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600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DAAF-7D1F-492E-8934-E4EFA3D1A6BF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1D8D3-27A0-4DEE-9677-9663579B5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14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CDAAF-7D1F-492E-8934-E4EFA3D1A6BF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1D8D3-27A0-4DEE-9677-9663579B5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00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1149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>
                <a:latin typeface="Century Schoolbook" panose="02040604050505020304" pitchFamily="18" charset="0"/>
              </a:rPr>
              <a:t>No God…Practical Atheism</a:t>
            </a:r>
            <a:endParaRPr lang="en-US" sz="6000" b="1" dirty="0">
              <a:latin typeface="Century Schoolbook" panose="020406040505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156960"/>
          </a:xfrm>
        </p:spPr>
        <p:txBody>
          <a:bodyPr>
            <a:normAutofit/>
          </a:bodyPr>
          <a:lstStyle/>
          <a:p>
            <a:r>
              <a:rPr lang="en-US" sz="5400" i="1" dirty="0" smtClean="0">
                <a:latin typeface="Century Schoolbook" panose="02040604050505020304" pitchFamily="18" charset="0"/>
              </a:rPr>
              <a:t>Not an absolute denial</a:t>
            </a:r>
          </a:p>
          <a:p>
            <a:r>
              <a:rPr lang="en-US" sz="5400" i="1" dirty="0" smtClean="0">
                <a:latin typeface="Century Schoolbook" panose="02040604050505020304" pitchFamily="18" charset="0"/>
              </a:rPr>
              <a:t>They who dismiss God’s authority</a:t>
            </a:r>
          </a:p>
          <a:p>
            <a:r>
              <a:rPr lang="en-US" sz="5400" i="1" dirty="0" smtClean="0">
                <a:latin typeface="Century Schoolbook" panose="02040604050505020304" pitchFamily="18" charset="0"/>
              </a:rPr>
              <a:t>They who disregard God’s expectations</a:t>
            </a:r>
          </a:p>
          <a:p>
            <a:r>
              <a:rPr lang="en-US" sz="5400" i="1" dirty="0" smtClean="0">
                <a:latin typeface="Century Schoolbook" panose="02040604050505020304" pitchFamily="18" charset="0"/>
              </a:rPr>
              <a:t>They who deny accountability to God</a:t>
            </a:r>
          </a:p>
          <a:p>
            <a:r>
              <a:rPr lang="en-US" sz="5400" i="1" dirty="0" smtClean="0">
                <a:latin typeface="Century Schoolbook" panose="02040604050505020304" pitchFamily="18" charset="0"/>
              </a:rPr>
              <a:t>They who distrust God’s character</a:t>
            </a:r>
          </a:p>
          <a:p>
            <a:r>
              <a:rPr lang="en-US" sz="5400" i="1" dirty="0" smtClean="0">
                <a:latin typeface="Century Schoolbook" panose="02040604050505020304" pitchFamily="18" charset="0"/>
              </a:rPr>
              <a:t>All related and </a:t>
            </a:r>
            <a:r>
              <a:rPr lang="en-US" sz="5400" i="1" smtClean="0">
                <a:latin typeface="Century Schoolbook" panose="02040604050505020304" pitchFamily="18" charset="0"/>
              </a:rPr>
              <a:t>progressive </a:t>
            </a:r>
            <a:endParaRPr lang="en-US" sz="5400" i="1" dirty="0" smtClean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22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>
                <a:latin typeface="Century Schoolbook" panose="02040604050505020304" pitchFamily="18" charset="0"/>
              </a:rPr>
              <a:t>Where are we going with this?</a:t>
            </a:r>
            <a:endParaRPr lang="en-US" sz="6000" b="1" dirty="0">
              <a:latin typeface="Century Schoolbook" panose="020406040505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156960"/>
          </a:xfrm>
        </p:spPr>
        <p:txBody>
          <a:bodyPr>
            <a:normAutofit/>
          </a:bodyPr>
          <a:lstStyle/>
          <a:p>
            <a:r>
              <a:rPr lang="en-US" sz="5400" i="1" dirty="0" smtClean="0">
                <a:latin typeface="Century Schoolbook" panose="02040604050505020304" pitchFamily="18" charset="0"/>
              </a:rPr>
              <a:t>Easter! Celebrating the resurrection of Jesus!</a:t>
            </a:r>
          </a:p>
          <a:p>
            <a:r>
              <a:rPr lang="en-US" sz="5400" i="1" dirty="0" smtClean="0">
                <a:latin typeface="Century Schoolbook" panose="02040604050505020304" pitchFamily="18" charset="0"/>
              </a:rPr>
              <a:t>The resurrection of Jesus Christ</a:t>
            </a:r>
          </a:p>
          <a:p>
            <a:pPr lvl="1"/>
            <a:r>
              <a:rPr lang="en-US" sz="4800" i="1" dirty="0" smtClean="0">
                <a:latin typeface="Century Schoolbook" panose="02040604050505020304" pitchFamily="18" charset="0"/>
              </a:rPr>
              <a:t>Proves the existence of God</a:t>
            </a:r>
          </a:p>
          <a:p>
            <a:pPr lvl="1"/>
            <a:r>
              <a:rPr lang="en-US" sz="4800" i="1" dirty="0" smtClean="0">
                <a:latin typeface="Century Schoolbook" panose="02040604050505020304" pitchFamily="18" charset="0"/>
              </a:rPr>
              <a:t>The God of the Bible</a:t>
            </a:r>
          </a:p>
          <a:p>
            <a:pPr lvl="1"/>
            <a:r>
              <a:rPr lang="en-US" sz="4800" i="1" dirty="0" smtClean="0">
                <a:latin typeface="Century Schoolbook" panose="02040604050505020304" pitchFamily="18" charset="0"/>
              </a:rPr>
              <a:t>Validates everything about Him</a:t>
            </a:r>
            <a:endParaRPr lang="en-US" sz="4800" i="1" dirty="0" smtClean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26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>
                <a:latin typeface="Century Schoolbook" panose="02040604050505020304" pitchFamily="18" charset="0"/>
              </a:rPr>
              <a:t>The Resurrection and The Fool</a:t>
            </a:r>
            <a:endParaRPr lang="en-US" sz="6000" b="1" dirty="0">
              <a:latin typeface="Century Schoolbook" panose="020406040505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156960"/>
          </a:xfrm>
        </p:spPr>
        <p:txBody>
          <a:bodyPr>
            <a:normAutofit/>
          </a:bodyPr>
          <a:lstStyle/>
          <a:p>
            <a:r>
              <a:rPr lang="en-US" sz="6000" i="1" dirty="0" smtClean="0">
                <a:latin typeface="Century Schoolbook" panose="02040604050505020304" pitchFamily="18" charset="0"/>
              </a:rPr>
              <a:t>God’s authority</a:t>
            </a:r>
          </a:p>
          <a:p>
            <a:pPr lvl="1"/>
            <a:r>
              <a:rPr lang="en-US" sz="4800" i="1" dirty="0">
                <a:latin typeface="Century Schoolbook" panose="02040604050505020304" pitchFamily="18" charset="0"/>
              </a:rPr>
              <a:t>P</a:t>
            </a:r>
            <a:r>
              <a:rPr lang="en-US" sz="4800" i="1" dirty="0" smtClean="0">
                <a:latin typeface="Century Schoolbook" panose="02040604050505020304" pitchFamily="18" charset="0"/>
              </a:rPr>
              <a:t>ower over life and death</a:t>
            </a:r>
          </a:p>
          <a:p>
            <a:pPr lvl="1"/>
            <a:r>
              <a:rPr lang="en-US" sz="4800" i="1" dirty="0" smtClean="0">
                <a:latin typeface="Century Schoolbook" panose="02040604050505020304" pitchFamily="18" charset="0"/>
              </a:rPr>
              <a:t>Sovereign prerogative</a:t>
            </a:r>
          </a:p>
          <a:p>
            <a:pPr lvl="1"/>
            <a:r>
              <a:rPr lang="en-US" sz="4800" i="1" dirty="0" smtClean="0">
                <a:latin typeface="Century Schoolbook" panose="02040604050505020304" pitchFamily="18" charset="0"/>
              </a:rPr>
              <a:t>Judge, Jury, and Executioner</a:t>
            </a:r>
            <a:endParaRPr lang="en-US" sz="4800" i="1" dirty="0" smtClean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67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>
                <a:latin typeface="Century Schoolbook" panose="02040604050505020304" pitchFamily="18" charset="0"/>
              </a:rPr>
              <a:t>The Resurrection and The Fool</a:t>
            </a:r>
            <a:endParaRPr lang="en-US" sz="6000" b="1" dirty="0">
              <a:latin typeface="Century Schoolbook" panose="020406040505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156960"/>
          </a:xfrm>
        </p:spPr>
        <p:txBody>
          <a:bodyPr>
            <a:normAutofit/>
          </a:bodyPr>
          <a:lstStyle/>
          <a:p>
            <a:r>
              <a:rPr lang="en-US" sz="6000" i="1" dirty="0" smtClean="0">
                <a:latin typeface="Century Schoolbook" panose="02040604050505020304" pitchFamily="18" charset="0"/>
              </a:rPr>
              <a:t>God’s expectations</a:t>
            </a:r>
          </a:p>
          <a:p>
            <a:pPr lvl="1"/>
            <a:r>
              <a:rPr lang="en-US" sz="5400" i="1" dirty="0" smtClean="0">
                <a:latin typeface="Century Schoolbook" panose="02040604050505020304" pitchFamily="18" charset="0"/>
              </a:rPr>
              <a:t>The wages of sin is death</a:t>
            </a:r>
          </a:p>
          <a:p>
            <a:pPr lvl="1"/>
            <a:r>
              <a:rPr lang="en-US" sz="5400" i="1" dirty="0" smtClean="0">
                <a:latin typeface="Century Schoolbook" panose="02040604050505020304" pitchFamily="18" charset="0"/>
              </a:rPr>
              <a:t>The promise in the beginning</a:t>
            </a:r>
          </a:p>
          <a:p>
            <a:pPr lvl="1"/>
            <a:r>
              <a:rPr lang="en-US" sz="5400" i="1" dirty="0" smtClean="0">
                <a:latin typeface="Century Schoolbook" panose="02040604050505020304" pitchFamily="18" charset="0"/>
              </a:rPr>
              <a:t>The promise for all time</a:t>
            </a:r>
            <a:endParaRPr lang="en-US" sz="5400" i="1" dirty="0" smtClean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04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>
                <a:latin typeface="Century Schoolbook" panose="02040604050505020304" pitchFamily="18" charset="0"/>
              </a:rPr>
              <a:t>The Resurrection and The Fool</a:t>
            </a:r>
            <a:endParaRPr lang="en-US" sz="6000" b="1" dirty="0">
              <a:latin typeface="Century Schoolbook" panose="020406040505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156960"/>
          </a:xfrm>
        </p:spPr>
        <p:txBody>
          <a:bodyPr>
            <a:normAutofit/>
          </a:bodyPr>
          <a:lstStyle/>
          <a:p>
            <a:r>
              <a:rPr lang="en-US" sz="6000" i="1" dirty="0" smtClean="0">
                <a:latin typeface="Century Schoolbook" panose="02040604050505020304" pitchFamily="18" charset="0"/>
              </a:rPr>
              <a:t>Accountability to God</a:t>
            </a:r>
          </a:p>
          <a:p>
            <a:pPr lvl="1"/>
            <a:r>
              <a:rPr lang="en-US" sz="5400" i="1" dirty="0" smtClean="0">
                <a:latin typeface="Century Schoolbook" panose="02040604050505020304" pitchFamily="18" charset="0"/>
              </a:rPr>
              <a:t>It’s personal</a:t>
            </a:r>
          </a:p>
          <a:p>
            <a:pPr lvl="1"/>
            <a:r>
              <a:rPr lang="en-US" sz="5400" i="1" dirty="0" smtClean="0">
                <a:latin typeface="Century Schoolbook" panose="02040604050505020304" pitchFamily="18" charset="0"/>
              </a:rPr>
              <a:t>It’s personal and individual</a:t>
            </a:r>
          </a:p>
        </p:txBody>
      </p:sp>
    </p:spTree>
    <p:extLst>
      <p:ext uri="{BB962C8B-B14F-4D97-AF65-F5344CB8AC3E}">
        <p14:creationId xmlns:p14="http://schemas.microsoft.com/office/powerpoint/2010/main" val="9779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>
                <a:latin typeface="Century Schoolbook" panose="02040604050505020304" pitchFamily="18" charset="0"/>
              </a:rPr>
              <a:t>The Resurrection and The Fool</a:t>
            </a:r>
            <a:endParaRPr lang="en-US" sz="6000" b="1" dirty="0">
              <a:latin typeface="Century Schoolbook" panose="020406040505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156960"/>
          </a:xfrm>
        </p:spPr>
        <p:txBody>
          <a:bodyPr>
            <a:normAutofit/>
          </a:bodyPr>
          <a:lstStyle/>
          <a:p>
            <a:r>
              <a:rPr lang="en-US" sz="6000" i="1" dirty="0" smtClean="0">
                <a:latin typeface="Century Schoolbook" panose="02040604050505020304" pitchFamily="18" charset="0"/>
              </a:rPr>
              <a:t>The character of God</a:t>
            </a:r>
          </a:p>
          <a:p>
            <a:pPr lvl="1"/>
            <a:r>
              <a:rPr lang="en-US" sz="5400" i="1" dirty="0" smtClean="0">
                <a:latin typeface="Century Schoolbook" panose="02040604050505020304" pitchFamily="18" charset="0"/>
              </a:rPr>
              <a:t>God’s love</a:t>
            </a:r>
          </a:p>
          <a:p>
            <a:pPr lvl="1"/>
            <a:r>
              <a:rPr lang="en-US" sz="5400" i="1" dirty="0" smtClean="0">
                <a:latin typeface="Century Schoolbook" panose="02040604050505020304" pitchFamily="18" charset="0"/>
              </a:rPr>
              <a:t>God’s justice</a:t>
            </a:r>
          </a:p>
          <a:p>
            <a:pPr lvl="1"/>
            <a:r>
              <a:rPr lang="en-US" sz="5400" i="1" dirty="0" smtClean="0">
                <a:latin typeface="Century Schoolbook" panose="02040604050505020304" pitchFamily="18" charset="0"/>
              </a:rPr>
              <a:t>God’s righteousness</a:t>
            </a:r>
          </a:p>
          <a:p>
            <a:pPr lvl="1"/>
            <a:r>
              <a:rPr lang="en-US" sz="5400" i="1" dirty="0" smtClean="0">
                <a:latin typeface="Century Schoolbook" panose="02040604050505020304" pitchFamily="18" charset="0"/>
              </a:rPr>
              <a:t>God’s power to forgive</a:t>
            </a:r>
          </a:p>
          <a:p>
            <a:pPr lvl="1"/>
            <a:r>
              <a:rPr lang="en-US" sz="5400" i="1" dirty="0" smtClean="0">
                <a:latin typeface="Century Schoolbook" panose="02040604050505020304" pitchFamily="18" charset="0"/>
              </a:rPr>
              <a:t>God’s power to save from hell</a:t>
            </a:r>
            <a:endParaRPr lang="en-US" sz="5400" i="1" dirty="0" smtClean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1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31520" y="457200"/>
            <a:ext cx="13167360" cy="68941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6000" b="1" u="sng" dirty="0" smtClean="0">
                <a:latin typeface="Century Schoolbook" panose="02040604050505020304" pitchFamily="18" charset="0"/>
              </a:rPr>
              <a:t>Proverbs 1:7</a:t>
            </a:r>
            <a:endParaRPr lang="en-US" sz="6000" b="1" u="sng" dirty="0" smtClean="0">
              <a:solidFill>
                <a:schemeClr val="tx1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en-US" sz="6500" i="1" dirty="0" smtClean="0">
                <a:latin typeface="Century Schoolbook" panose="02040604050505020304" pitchFamily="18" charset="0"/>
              </a:rPr>
              <a:t>The </a:t>
            </a:r>
            <a:r>
              <a:rPr lang="en-US" sz="6500" i="1" dirty="0">
                <a:latin typeface="Century Schoolbook" panose="02040604050505020304" pitchFamily="18" charset="0"/>
              </a:rPr>
              <a:t>fear of the Lord is the beginning of knowledge; Fools despise wisdom and instruction.</a:t>
            </a:r>
          </a:p>
          <a:p>
            <a:pPr marL="0" indent="0">
              <a:buNone/>
            </a:pPr>
            <a:endParaRPr lang="en-US" sz="3200" i="1" dirty="0" smtClean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en-US" sz="3200" i="1" dirty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en-US" sz="3200" i="1" dirty="0" smtClean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en-US" sz="3200" i="1" dirty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en-US" sz="3200" i="1" dirty="0" smtClean="0">
                <a:latin typeface="Century Schoolbook" panose="02040604050505020304" pitchFamily="18" charset="0"/>
              </a:rPr>
              <a:t>New </a:t>
            </a:r>
            <a:r>
              <a:rPr lang="en-US" sz="3200" i="1" dirty="0">
                <a:latin typeface="Century Schoolbook" panose="02040604050505020304" pitchFamily="18" charset="0"/>
              </a:rPr>
              <a:t>American Standard Bible : 1995 Update. </a:t>
            </a:r>
            <a:r>
              <a:rPr lang="en-US" sz="3200" i="1" dirty="0" err="1">
                <a:latin typeface="Century Schoolbook" panose="02040604050505020304" pitchFamily="18" charset="0"/>
              </a:rPr>
              <a:t>LaHabra</a:t>
            </a:r>
            <a:r>
              <a:rPr lang="en-US" sz="3200" i="1" dirty="0">
                <a:latin typeface="Century Schoolbook" panose="02040604050505020304" pitchFamily="18" charset="0"/>
              </a:rPr>
              <a:t>, CA : The </a:t>
            </a:r>
            <a:r>
              <a:rPr lang="en-US" sz="3200" i="1" dirty="0" err="1">
                <a:latin typeface="Century Schoolbook" panose="02040604050505020304" pitchFamily="18" charset="0"/>
              </a:rPr>
              <a:t>Lockman</a:t>
            </a:r>
            <a:r>
              <a:rPr lang="en-US" sz="3200" i="1" dirty="0">
                <a:latin typeface="Century Schoolbook" panose="02040604050505020304" pitchFamily="18" charset="0"/>
              </a:rPr>
              <a:t> Foundation, 1995</a:t>
            </a:r>
          </a:p>
        </p:txBody>
      </p:sp>
    </p:spTree>
    <p:extLst>
      <p:ext uri="{BB962C8B-B14F-4D97-AF65-F5344CB8AC3E}">
        <p14:creationId xmlns:p14="http://schemas.microsoft.com/office/powerpoint/2010/main" val="296458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>
                <a:latin typeface="Century Schoolbook" panose="02040604050505020304" pitchFamily="18" charset="0"/>
              </a:rPr>
              <a:t>It’s a Holiday!</a:t>
            </a:r>
            <a:endParaRPr lang="en-US" sz="6000" b="1" dirty="0">
              <a:latin typeface="Century Schoolbook" panose="020406040505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5400" i="1" dirty="0" smtClean="0">
                <a:latin typeface="Century Schoolbook" panose="02040604050505020304" pitchFamily="18" charset="0"/>
              </a:rPr>
              <a:t>Happy Easter!</a:t>
            </a:r>
          </a:p>
          <a:p>
            <a:pPr lvl="1"/>
            <a:r>
              <a:rPr lang="en-US" sz="4800" i="1" dirty="0" smtClean="0">
                <a:latin typeface="Century Schoolbook" panose="02040604050505020304" pitchFamily="18" charset="0"/>
              </a:rPr>
              <a:t>Food (Smoker, BBQ, Ham anyone?)</a:t>
            </a:r>
          </a:p>
          <a:p>
            <a:pPr lvl="1"/>
            <a:r>
              <a:rPr lang="en-US" sz="4800" i="1" dirty="0" smtClean="0">
                <a:latin typeface="Century Schoolbook" panose="02040604050505020304" pitchFamily="18" charset="0"/>
              </a:rPr>
              <a:t>Eggs…lots of them!</a:t>
            </a:r>
          </a:p>
          <a:p>
            <a:pPr lvl="1"/>
            <a:r>
              <a:rPr lang="en-US" sz="4800" i="1" dirty="0" smtClean="0">
                <a:latin typeface="Century Schoolbook" panose="02040604050505020304" pitchFamily="18" charset="0"/>
              </a:rPr>
              <a:t>Candy, Candy, Candy!</a:t>
            </a:r>
            <a:endParaRPr lang="en-US" sz="4800" i="1" dirty="0" smtClean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78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>
                <a:latin typeface="Century Schoolbook" panose="02040604050505020304" pitchFamily="18" charset="0"/>
              </a:rPr>
              <a:t>It’s a Holiday!</a:t>
            </a:r>
            <a:endParaRPr lang="en-US" sz="6000" b="1" dirty="0">
              <a:latin typeface="Century Schoolbook" panose="020406040505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5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Happy </a:t>
            </a:r>
            <a:r>
              <a:rPr lang="en-US" sz="5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Resurrection Day</a:t>
            </a:r>
            <a:r>
              <a:rPr lang="en-US" sz="5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!</a:t>
            </a:r>
          </a:p>
          <a:p>
            <a:pPr lvl="1"/>
            <a:r>
              <a:rPr lang="en-US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The most wonderful day of the year!</a:t>
            </a:r>
          </a:p>
          <a:p>
            <a:pPr lvl="1"/>
            <a:r>
              <a:rPr lang="en-US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Something truly worth celebrating</a:t>
            </a:r>
          </a:p>
          <a:p>
            <a:pPr lvl="1"/>
            <a:r>
              <a:rPr lang="en-US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THE most glorious day</a:t>
            </a:r>
            <a:endParaRPr lang="en-US" sz="4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20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>
                <a:latin typeface="Century Schoolbook" panose="02040604050505020304" pitchFamily="18" charset="0"/>
              </a:rPr>
              <a:t>It’s a Holiday!</a:t>
            </a:r>
            <a:endParaRPr lang="en-US" sz="6000" b="1" dirty="0">
              <a:latin typeface="Century Schoolbook" panose="020406040505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5400" i="1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Happy April Fool’s Day!</a:t>
            </a:r>
          </a:p>
          <a:p>
            <a:pPr lvl="1"/>
            <a:r>
              <a:rPr lang="en-US" sz="4800" i="1" dirty="0" smtClean="0">
                <a:latin typeface="Century Schoolbook" panose="02040604050505020304" pitchFamily="18" charset="0"/>
              </a:rPr>
              <a:t>For some it’s perfect</a:t>
            </a:r>
          </a:p>
          <a:p>
            <a:pPr lvl="1"/>
            <a:r>
              <a:rPr lang="en-US" sz="4800" i="1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How some feel about Easter</a:t>
            </a:r>
          </a:p>
          <a:p>
            <a:pPr lvl="1"/>
            <a:r>
              <a:rPr lang="en-US" sz="4800" i="1" dirty="0" smtClean="0">
                <a:latin typeface="Century Schoolbook" panose="02040604050505020304" pitchFamily="18" charset="0"/>
              </a:rPr>
              <a:t>How many feel about going to church on Easter</a:t>
            </a:r>
            <a:endParaRPr lang="en-US" sz="4800" i="1" dirty="0" smtClean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21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>
                <a:latin typeface="Century Schoolbook" panose="02040604050505020304" pitchFamily="18" charset="0"/>
              </a:rPr>
              <a:t>It’s a Holiday!</a:t>
            </a:r>
            <a:endParaRPr lang="en-US" sz="6000" b="1" dirty="0">
              <a:latin typeface="Century Schoolbook" panose="020406040505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5400" i="1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A bit ironic</a:t>
            </a:r>
          </a:p>
          <a:p>
            <a:r>
              <a:rPr lang="en-US" sz="5400" i="1" dirty="0" smtClean="0">
                <a:latin typeface="Century Schoolbook" panose="02040604050505020304" pitchFamily="18" charset="0"/>
              </a:rPr>
              <a:t>A bit laughable</a:t>
            </a:r>
          </a:p>
          <a:p>
            <a:r>
              <a:rPr lang="en-US" sz="5400" i="1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Pretty much perfect!</a:t>
            </a:r>
          </a:p>
          <a:p>
            <a:r>
              <a:rPr lang="en-US" sz="5400" i="1" dirty="0" smtClean="0">
                <a:latin typeface="Century Schoolbook" panose="02040604050505020304" pitchFamily="18" charset="0"/>
              </a:rPr>
              <a:t>In many ways I wish it were so every year.</a:t>
            </a:r>
            <a:endParaRPr lang="en-US" sz="4800" i="1" dirty="0" smtClean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35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31520" y="457200"/>
            <a:ext cx="13167360" cy="68941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u="sng" dirty="0" smtClean="0">
                <a:latin typeface="Century Schoolbook" panose="02040604050505020304" pitchFamily="18" charset="0"/>
              </a:rPr>
              <a:t>Psalm 14:1</a:t>
            </a:r>
            <a:endParaRPr lang="en-US" sz="6000" b="1" u="sng" dirty="0" smtClean="0">
              <a:solidFill>
                <a:schemeClr val="tx1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en-US" sz="6000" i="1" dirty="0" smtClean="0">
                <a:latin typeface="Century Schoolbook" panose="02040604050505020304" pitchFamily="18" charset="0"/>
              </a:rPr>
              <a:t>The </a:t>
            </a:r>
            <a:r>
              <a:rPr lang="en-US" sz="6000" i="1" dirty="0">
                <a:latin typeface="Century Schoolbook" panose="02040604050505020304" pitchFamily="18" charset="0"/>
              </a:rPr>
              <a:t>fool has said in his heart, “There is no God</a:t>
            </a:r>
            <a:r>
              <a:rPr lang="en-US" sz="6000" i="1" dirty="0" smtClean="0">
                <a:latin typeface="Century Schoolbook" panose="02040604050505020304" pitchFamily="18" charset="0"/>
              </a:rPr>
              <a:t>.”</a:t>
            </a:r>
            <a:endParaRPr lang="en-US" sz="6000" i="1" dirty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en-US" sz="3200" i="1" dirty="0" smtClean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en-US" sz="3200" i="1" dirty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en-US" sz="3200" i="1" dirty="0" smtClean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en-US" sz="3200" i="1" dirty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en-US" sz="3200" i="1" dirty="0" smtClean="0">
                <a:latin typeface="Century Schoolbook" panose="02040604050505020304" pitchFamily="18" charset="0"/>
              </a:rPr>
              <a:t>New </a:t>
            </a:r>
            <a:r>
              <a:rPr lang="en-US" sz="3200" i="1" dirty="0">
                <a:latin typeface="Century Schoolbook" panose="02040604050505020304" pitchFamily="18" charset="0"/>
              </a:rPr>
              <a:t>American Standard Bible : 1995 Update. </a:t>
            </a:r>
            <a:r>
              <a:rPr lang="en-US" sz="3200" i="1" dirty="0" err="1">
                <a:latin typeface="Century Schoolbook" panose="02040604050505020304" pitchFamily="18" charset="0"/>
              </a:rPr>
              <a:t>LaHabra</a:t>
            </a:r>
            <a:r>
              <a:rPr lang="en-US" sz="3200" i="1" dirty="0">
                <a:latin typeface="Century Schoolbook" panose="02040604050505020304" pitchFamily="18" charset="0"/>
              </a:rPr>
              <a:t>, CA : The </a:t>
            </a:r>
            <a:r>
              <a:rPr lang="en-US" sz="3200" i="1" dirty="0" err="1">
                <a:latin typeface="Century Schoolbook" panose="02040604050505020304" pitchFamily="18" charset="0"/>
              </a:rPr>
              <a:t>Lockman</a:t>
            </a:r>
            <a:r>
              <a:rPr lang="en-US" sz="3200" i="1" dirty="0">
                <a:latin typeface="Century Schoolbook" panose="02040604050505020304" pitchFamily="18" charset="0"/>
              </a:rPr>
              <a:t> Foundation, 1995</a:t>
            </a:r>
          </a:p>
        </p:txBody>
      </p:sp>
    </p:spTree>
    <p:extLst>
      <p:ext uri="{BB962C8B-B14F-4D97-AF65-F5344CB8AC3E}">
        <p14:creationId xmlns:p14="http://schemas.microsoft.com/office/powerpoint/2010/main" val="2377327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31520" y="457200"/>
            <a:ext cx="13167360" cy="68941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u="sng" dirty="0" smtClean="0">
                <a:latin typeface="Century Schoolbook" panose="02040604050505020304" pitchFamily="18" charset="0"/>
              </a:rPr>
              <a:t>Psalm 53:1</a:t>
            </a:r>
            <a:endParaRPr lang="en-US" sz="6000" b="1" u="sng" dirty="0" smtClean="0">
              <a:solidFill>
                <a:schemeClr val="tx1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en-US" sz="6000" i="1" dirty="0" smtClean="0">
                <a:latin typeface="Century Schoolbook" panose="02040604050505020304" pitchFamily="18" charset="0"/>
              </a:rPr>
              <a:t>The </a:t>
            </a:r>
            <a:r>
              <a:rPr lang="en-US" sz="6000" i="1" dirty="0">
                <a:latin typeface="Century Schoolbook" panose="02040604050505020304" pitchFamily="18" charset="0"/>
              </a:rPr>
              <a:t>fool has said in his heart, “There is no God</a:t>
            </a:r>
            <a:r>
              <a:rPr lang="en-US" sz="6000" i="1" dirty="0" smtClean="0">
                <a:latin typeface="Century Schoolbook" panose="02040604050505020304" pitchFamily="18" charset="0"/>
              </a:rPr>
              <a:t>.”</a:t>
            </a:r>
            <a:endParaRPr lang="en-US" sz="6000" i="1" dirty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en-US" sz="3200" i="1" dirty="0" smtClean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en-US" sz="3200" i="1" dirty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en-US" sz="3200" i="1" dirty="0" smtClean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en-US" sz="3200" i="1" dirty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en-US" sz="3200" i="1" dirty="0" smtClean="0">
                <a:latin typeface="Century Schoolbook" panose="02040604050505020304" pitchFamily="18" charset="0"/>
              </a:rPr>
              <a:t>New </a:t>
            </a:r>
            <a:r>
              <a:rPr lang="en-US" sz="3200" i="1" dirty="0">
                <a:latin typeface="Century Schoolbook" panose="02040604050505020304" pitchFamily="18" charset="0"/>
              </a:rPr>
              <a:t>American Standard Bible : 1995 Update. </a:t>
            </a:r>
            <a:r>
              <a:rPr lang="en-US" sz="3200" i="1" dirty="0" err="1">
                <a:latin typeface="Century Schoolbook" panose="02040604050505020304" pitchFamily="18" charset="0"/>
              </a:rPr>
              <a:t>LaHabra</a:t>
            </a:r>
            <a:r>
              <a:rPr lang="en-US" sz="3200" i="1" dirty="0">
                <a:latin typeface="Century Schoolbook" panose="02040604050505020304" pitchFamily="18" charset="0"/>
              </a:rPr>
              <a:t>, CA : The </a:t>
            </a:r>
            <a:r>
              <a:rPr lang="en-US" sz="3200" i="1" dirty="0" err="1">
                <a:latin typeface="Century Schoolbook" panose="02040604050505020304" pitchFamily="18" charset="0"/>
              </a:rPr>
              <a:t>Lockman</a:t>
            </a:r>
            <a:r>
              <a:rPr lang="en-US" sz="3200" i="1" dirty="0">
                <a:latin typeface="Century Schoolbook" panose="02040604050505020304" pitchFamily="18" charset="0"/>
              </a:rPr>
              <a:t> Foundation, 1995</a:t>
            </a:r>
          </a:p>
        </p:txBody>
      </p:sp>
    </p:spTree>
    <p:extLst>
      <p:ext uri="{BB962C8B-B14F-4D97-AF65-F5344CB8AC3E}">
        <p14:creationId xmlns:p14="http://schemas.microsoft.com/office/powerpoint/2010/main" val="2660609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>
                <a:latin typeface="Century Schoolbook" panose="02040604050505020304" pitchFamily="18" charset="0"/>
              </a:rPr>
              <a:t>You said “Fool”</a:t>
            </a:r>
            <a:endParaRPr lang="en-US" sz="6000" b="1" dirty="0">
              <a:latin typeface="Century Schoolbook" panose="020406040505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156960"/>
          </a:xfrm>
        </p:spPr>
        <p:txBody>
          <a:bodyPr>
            <a:normAutofit/>
          </a:bodyPr>
          <a:lstStyle/>
          <a:p>
            <a:r>
              <a:rPr lang="en-US" sz="6000" i="1" dirty="0" smtClean="0">
                <a:latin typeface="Century Schoolbook" panose="02040604050505020304" pitchFamily="18" charset="0"/>
              </a:rPr>
              <a:t>…twice!</a:t>
            </a:r>
          </a:p>
          <a:p>
            <a:r>
              <a:rPr lang="en-US" sz="6000" i="1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“My mom says that’s a cuss word!”</a:t>
            </a:r>
          </a:p>
          <a:p>
            <a:r>
              <a:rPr lang="en-US" sz="6000" i="1" dirty="0" smtClean="0">
                <a:latin typeface="Century Schoolbook" panose="02040604050505020304" pitchFamily="18" charset="0"/>
              </a:rPr>
              <a:t>Won’t that send you to hell? </a:t>
            </a:r>
            <a:r>
              <a:rPr lang="en-US" sz="3200" i="1" dirty="0" smtClean="0">
                <a:latin typeface="Century Schoolbook" panose="02040604050505020304" pitchFamily="18" charset="0"/>
              </a:rPr>
              <a:t>(Matthew 5:21-22)</a:t>
            </a:r>
          </a:p>
          <a:p>
            <a:r>
              <a:rPr lang="en-US" sz="6000" i="1" dirty="0" smtClean="0">
                <a:latin typeface="Century Schoolbook" panose="02040604050505020304" pitchFamily="18" charset="0"/>
              </a:rPr>
              <a:t>This must be serious to God if He said it.</a:t>
            </a:r>
            <a:endParaRPr lang="en-US" sz="6000" i="1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73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>
                <a:latin typeface="Century Schoolbook" panose="02040604050505020304" pitchFamily="18" charset="0"/>
              </a:rPr>
              <a:t>No God? Who says that?</a:t>
            </a:r>
            <a:endParaRPr lang="en-US" sz="6000" b="1" dirty="0">
              <a:latin typeface="Century Schoolbook" panose="020406040505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156960"/>
          </a:xfrm>
        </p:spPr>
        <p:txBody>
          <a:bodyPr>
            <a:normAutofit/>
          </a:bodyPr>
          <a:lstStyle/>
          <a:p>
            <a:r>
              <a:rPr lang="en-US" sz="5400" i="1" dirty="0" smtClean="0">
                <a:latin typeface="Century Schoolbook" panose="02040604050505020304" pitchFamily="18" charset="0"/>
              </a:rPr>
              <a:t>Pretty much nobody!</a:t>
            </a:r>
          </a:p>
          <a:p>
            <a:r>
              <a:rPr lang="en-US" sz="5400" i="1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God and His judgment are the #1 expletive in the English language</a:t>
            </a:r>
          </a:p>
          <a:p>
            <a:r>
              <a:rPr lang="en-US" sz="5400" i="1" dirty="0" smtClean="0">
                <a:latin typeface="Century Schoolbook" panose="02040604050505020304" pitchFamily="18" charset="0"/>
              </a:rPr>
              <a:t>Everyone has a god</a:t>
            </a:r>
          </a:p>
          <a:p>
            <a:r>
              <a:rPr lang="en-US" sz="5400" i="1" dirty="0" smtClean="0">
                <a:latin typeface="Century Schoolbook" panose="02040604050505020304" pitchFamily="18" charset="0"/>
              </a:rPr>
              <a:t>Is the Bible wrong then? Nope.</a:t>
            </a:r>
            <a:endParaRPr lang="en-US" sz="5400" i="1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57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427</Words>
  <Application>Microsoft Office PowerPoint</Application>
  <PresentationFormat>Custom</PresentationFormat>
  <Paragraphs>85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It’s a Holiday!</vt:lpstr>
      <vt:lpstr>It’s a Holiday!</vt:lpstr>
      <vt:lpstr>It’s a Holiday!</vt:lpstr>
      <vt:lpstr>It’s a Holiday!</vt:lpstr>
      <vt:lpstr>PowerPoint Presentation</vt:lpstr>
      <vt:lpstr>PowerPoint Presentation</vt:lpstr>
      <vt:lpstr>You said “Fool”</vt:lpstr>
      <vt:lpstr>No God? Who says that?</vt:lpstr>
      <vt:lpstr>No God…Practical Atheism</vt:lpstr>
      <vt:lpstr>Where are we going with this?</vt:lpstr>
      <vt:lpstr>The Resurrection and The Fool</vt:lpstr>
      <vt:lpstr>The Resurrection and The Fool</vt:lpstr>
      <vt:lpstr>The Resurrection and The Fool</vt:lpstr>
      <vt:lpstr>The Resurrection and The Fool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James</dc:title>
  <dc:creator>Dan Smouse</dc:creator>
  <cp:lastModifiedBy>Dan Smouse</cp:lastModifiedBy>
  <cp:revision>64</cp:revision>
  <cp:lastPrinted>2018-04-01T15:36:45Z</cp:lastPrinted>
  <dcterms:created xsi:type="dcterms:W3CDTF">2018-03-11T14:16:42Z</dcterms:created>
  <dcterms:modified xsi:type="dcterms:W3CDTF">2018-04-01T15:37:14Z</dcterms:modified>
</cp:coreProperties>
</file>