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5" r:id="rId6"/>
    <p:sldId id="263" r:id="rId7"/>
    <p:sldId id="260" r:id="rId8"/>
    <p:sldId id="261" r:id="rId9"/>
    <p:sldId id="262" r:id="rId10"/>
    <p:sldId id="264" r:id="rId11"/>
    <p:sldId id="266" r:id="rId12"/>
    <p:sldId id="267"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0" y="-12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BD15D-36E8-4F81-87FE-8B31B266467D}"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168223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BD15D-36E8-4F81-87FE-8B31B266467D}"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244588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BD15D-36E8-4F81-87FE-8B31B266467D}"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228817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BD15D-36E8-4F81-87FE-8B31B266467D}"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239643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BD15D-36E8-4F81-87FE-8B31B266467D}"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340793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BD15D-36E8-4F81-87FE-8B31B266467D}"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121398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BD15D-36E8-4F81-87FE-8B31B266467D}" type="datetimeFigureOut">
              <a:rPr lang="en-US" smtClean="0"/>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5365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BD15D-36E8-4F81-87FE-8B31B266467D}" type="datetimeFigureOut">
              <a:rPr lang="en-US" smtClean="0"/>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79997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BD15D-36E8-4F81-87FE-8B31B266467D}" type="datetimeFigureOut">
              <a:rPr lang="en-US" smtClean="0"/>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322076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BD15D-36E8-4F81-87FE-8B31B266467D}"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258485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BD15D-36E8-4F81-87FE-8B31B266467D}"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D2B4D-51E5-43B2-B58C-5E48FE9C9F9E}" type="slidenum">
              <a:rPr lang="en-US" smtClean="0"/>
              <a:t>‹#›</a:t>
            </a:fld>
            <a:endParaRPr lang="en-US"/>
          </a:p>
        </p:txBody>
      </p:sp>
    </p:spTree>
    <p:extLst>
      <p:ext uri="{BB962C8B-B14F-4D97-AF65-F5344CB8AC3E}">
        <p14:creationId xmlns:p14="http://schemas.microsoft.com/office/powerpoint/2010/main" val="429381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D2BD15D-36E8-4F81-87FE-8B31B266467D}" type="datetimeFigureOut">
              <a:rPr lang="en-US" smtClean="0"/>
              <a:t>6/2/2018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916D2B4D-51E5-43B2-B58C-5E48FE9C9F9E}" type="slidenum">
              <a:rPr lang="en-US" smtClean="0"/>
              <a:t>‹#›</a:t>
            </a:fld>
            <a:endParaRPr lang="en-US"/>
          </a:p>
        </p:txBody>
      </p:sp>
    </p:spTree>
    <p:extLst>
      <p:ext uri="{BB962C8B-B14F-4D97-AF65-F5344CB8AC3E}">
        <p14:creationId xmlns:p14="http://schemas.microsoft.com/office/powerpoint/2010/main" val="401625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38600" y="228600"/>
            <a:ext cx="9860280" cy="7122796"/>
          </a:xfrm>
        </p:spPr>
        <p:txBody>
          <a:bodyPr>
            <a:normAutofit/>
          </a:bodyPr>
          <a:lstStyle/>
          <a:p>
            <a:pPr marL="0" indent="0">
              <a:buNone/>
            </a:pPr>
            <a:r>
              <a:rPr lang="en-US" sz="5400" b="1" i="1" u="sng"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Galatians 1:1-5</a:t>
            </a:r>
          </a:p>
          <a:p>
            <a:pPr marL="0" indent="0">
              <a:buNone/>
            </a:pPr>
            <a:r>
              <a:rPr lang="en-US" sz="54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Paul, an apostle (not sent from men nor through the agency of man, but through Jesus Christ and God the Father, who raised Him from the dead),</a:t>
            </a:r>
          </a:p>
        </p:txBody>
      </p:sp>
    </p:spTree>
    <p:extLst>
      <p:ext uri="{BB962C8B-B14F-4D97-AF65-F5344CB8AC3E}">
        <p14:creationId xmlns:p14="http://schemas.microsoft.com/office/powerpoint/2010/main" val="2712249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Purpose</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Vindicate the gospel (1:3-5)</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Means of reconciliation</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Means of salvation</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Means of sanctification</a:t>
            </a:r>
          </a:p>
        </p:txBody>
      </p:sp>
    </p:spTree>
    <p:extLst>
      <p:ext uri="{BB962C8B-B14F-4D97-AF65-F5344CB8AC3E}">
        <p14:creationId xmlns:p14="http://schemas.microsoft.com/office/powerpoint/2010/main" val="30063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Purpose</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Vindicate the gospel</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Saved by faith</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Saved through Christ</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Law is a tutor not a savior</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Sons of God through Christ</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Old Testament validation</a:t>
            </a:r>
          </a:p>
        </p:txBody>
      </p:sp>
    </p:spTree>
    <p:extLst>
      <p:ext uri="{BB962C8B-B14F-4D97-AF65-F5344CB8AC3E}">
        <p14:creationId xmlns:p14="http://schemas.microsoft.com/office/powerpoint/2010/main" val="300371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Living like a Galatian</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On what do you base your hope? </a:t>
            </a:r>
            <a:r>
              <a:rPr lang="en-US" sz="5400" b="1" i="1" smtClean="0">
                <a:solidFill>
                  <a:prstClr val="white"/>
                </a:solidFill>
                <a:effectLst>
                  <a:outerShdw blurRad="38100" dist="38100" dir="2700000" algn="tl">
                    <a:prstClr val="white">
                      <a:lumMod val="65000"/>
                    </a:prstClr>
                  </a:outerShdw>
                </a:effectLst>
                <a:latin typeface="Century Schoolbook" panose="02040604050505020304" pitchFamily="18" charset="0"/>
              </a:rPr>
              <a:t>You WILL die.</a:t>
            </a:r>
            <a:endPar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ndParaRP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Faith alone via Christ alone?</a:t>
            </a: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Your goodness vs. God’s holiness?</a:t>
            </a:r>
            <a:endPar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ndParaRPr>
          </a:p>
        </p:txBody>
      </p:sp>
    </p:spTree>
    <p:extLst>
      <p:ext uri="{BB962C8B-B14F-4D97-AF65-F5344CB8AC3E}">
        <p14:creationId xmlns:p14="http://schemas.microsoft.com/office/powerpoint/2010/main" val="139072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38600" y="228600"/>
            <a:ext cx="9860280" cy="7122796"/>
          </a:xfrm>
        </p:spPr>
        <p:txBody>
          <a:bodyPr>
            <a:normAutofit/>
          </a:bodyPr>
          <a:lstStyle/>
          <a:p>
            <a:pPr marL="0" indent="0">
              <a:buNone/>
            </a:pPr>
            <a:r>
              <a:rPr lang="en-US" sz="54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and all the brethren who are with me, To the churches of Galatia: Grace to you and peace from God our Father and the Lord Jesus Christ,</a:t>
            </a:r>
          </a:p>
        </p:txBody>
      </p:sp>
    </p:spTree>
    <p:extLst>
      <p:ext uri="{BB962C8B-B14F-4D97-AF65-F5344CB8AC3E}">
        <p14:creationId xmlns:p14="http://schemas.microsoft.com/office/powerpoint/2010/main" val="340339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38600" y="228600"/>
            <a:ext cx="9860280" cy="7696200"/>
          </a:xfrm>
        </p:spPr>
        <p:txBody>
          <a:bodyPr>
            <a:normAutofit/>
          </a:bodyPr>
          <a:lstStyle/>
          <a:p>
            <a:pPr marL="0" indent="0">
              <a:buNone/>
            </a:pPr>
            <a:r>
              <a:rPr lang="en-US" sz="54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who gave Himself for our sins so that He might rescue us from this present evil age, according to the will of our God and Father, to whom be the glory forevermore. Amen.</a:t>
            </a:r>
            <a:endParaRPr lang="en-US" sz="26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endParaRPr>
          </a:p>
          <a:p>
            <a:pPr marL="0" indent="0">
              <a:buNone/>
            </a:pPr>
            <a:endParaRPr lang="en-US" sz="2600" b="1" i="1" dirty="0">
              <a:solidFill>
                <a:schemeClr val="bg1"/>
              </a:solidFill>
              <a:effectLst>
                <a:outerShdw blurRad="38100" dist="38100" dir="2700000" algn="tl">
                  <a:schemeClr val="bg1">
                    <a:lumMod val="65000"/>
                  </a:schemeClr>
                </a:outerShdw>
              </a:effectLst>
              <a:latin typeface="Century Schoolbook" panose="02040604050505020304" pitchFamily="18" charset="0"/>
            </a:endParaRPr>
          </a:p>
          <a:p>
            <a:pPr marL="0" indent="0">
              <a:buNone/>
            </a:pPr>
            <a:endParaRPr lang="en-US" sz="20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endParaRPr>
          </a:p>
          <a:p>
            <a:pPr marL="0" indent="0">
              <a:buNone/>
            </a:pPr>
            <a:r>
              <a:rPr lang="en-US" sz="20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New American Standard Bible : 1995 Update. </a:t>
            </a:r>
            <a:r>
              <a:rPr lang="en-US" sz="2000" b="1" i="1" dirty="0" err="1" smtClean="0">
                <a:solidFill>
                  <a:schemeClr val="bg1"/>
                </a:solidFill>
                <a:effectLst>
                  <a:outerShdw blurRad="38100" dist="38100" dir="2700000" algn="tl">
                    <a:schemeClr val="bg1">
                      <a:lumMod val="65000"/>
                    </a:schemeClr>
                  </a:outerShdw>
                </a:effectLst>
                <a:latin typeface="Century Schoolbook" panose="02040604050505020304" pitchFamily="18" charset="0"/>
              </a:rPr>
              <a:t>LaHabra</a:t>
            </a:r>
            <a:r>
              <a:rPr lang="en-US" sz="20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 CA : The </a:t>
            </a:r>
            <a:r>
              <a:rPr lang="en-US" sz="2000" b="1" i="1" dirty="0" err="1" smtClean="0">
                <a:solidFill>
                  <a:schemeClr val="bg1"/>
                </a:solidFill>
                <a:effectLst>
                  <a:outerShdw blurRad="38100" dist="38100" dir="2700000" algn="tl">
                    <a:schemeClr val="bg1">
                      <a:lumMod val="65000"/>
                    </a:schemeClr>
                  </a:outerShdw>
                </a:effectLst>
                <a:latin typeface="Century Schoolbook" panose="02040604050505020304" pitchFamily="18" charset="0"/>
              </a:rPr>
              <a:t>Lockman</a:t>
            </a:r>
            <a:r>
              <a:rPr lang="en-US" sz="20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rPr>
              <a:t> Foundation, 1995</a:t>
            </a:r>
          </a:p>
          <a:p>
            <a:pPr marL="0" indent="0">
              <a:buNone/>
            </a:pPr>
            <a:endParaRPr lang="en-US" sz="5400" b="1" i="1" dirty="0" smtClean="0">
              <a:solidFill>
                <a:schemeClr val="bg1"/>
              </a:solidFill>
              <a:effectLst>
                <a:outerShdw blurRad="38100" dist="38100" dir="2700000" algn="tl">
                  <a:schemeClr val="bg1">
                    <a:lumMod val="65000"/>
                  </a:schemeClr>
                </a:outerShdw>
              </a:effectLst>
              <a:latin typeface="Century Schoolbook" panose="02040604050505020304" pitchFamily="18" charset="0"/>
            </a:endParaRPr>
          </a:p>
        </p:txBody>
      </p:sp>
    </p:spTree>
    <p:extLst>
      <p:ext uri="{BB962C8B-B14F-4D97-AF65-F5344CB8AC3E}">
        <p14:creationId xmlns:p14="http://schemas.microsoft.com/office/powerpoint/2010/main" val="200190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Random Facts</a:t>
            </a:r>
            <a:endParaRPr lang="en-US" sz="7200" i="1" dirty="0"/>
          </a:p>
        </p:txBody>
      </p:sp>
      <p:sp>
        <p:nvSpPr>
          <p:cNvPr id="3" name="Content Placeholder 2"/>
          <p:cNvSpPr>
            <a:spLocks noGrp="1"/>
          </p:cNvSpPr>
          <p:nvPr>
            <p:ph idx="1"/>
          </p:nvPr>
        </p:nvSpPr>
        <p:spPr>
          <a:xfrm>
            <a:off x="4114800" y="1920240"/>
            <a:ext cx="10210800" cy="5431156"/>
          </a:xfrm>
        </p:spPr>
        <p:txBody>
          <a:bodyPr>
            <a:normAutofit lnSpcReduction="10000"/>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Earliest of Paul’s letters</a:t>
            </a: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His most passionate letter</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1:8</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3:1-4</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5:12</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2:4</a:t>
            </a:r>
            <a:endParaRPr lang="en-US" sz="4800" b="1" i="1" dirty="0">
              <a:solidFill>
                <a:prstClr val="white"/>
              </a:solidFill>
              <a:effectLst>
                <a:outerShdw blurRad="38100" dist="38100" dir="2700000" algn="tl">
                  <a:prstClr val="white">
                    <a:lumMod val="65000"/>
                  </a:prstClr>
                </a:outerShdw>
              </a:effectLst>
              <a:latin typeface="Century Schoolbook" panose="02040604050505020304" pitchFamily="18" charset="0"/>
            </a:endParaRPr>
          </a:p>
          <a:p>
            <a:endParaRPr lang="en-US" dirty="0"/>
          </a:p>
        </p:txBody>
      </p:sp>
    </p:spTree>
    <p:extLst>
      <p:ext uri="{BB962C8B-B14F-4D97-AF65-F5344CB8AC3E}">
        <p14:creationId xmlns:p14="http://schemas.microsoft.com/office/powerpoint/2010/main" val="244848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Theme</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Bondage vs. Freedom</a:t>
            </a: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Freedom from bondage to the Law</a:t>
            </a: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Freedom from bondage to sin</a:t>
            </a:r>
            <a:endPar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ndParaRPr>
          </a:p>
        </p:txBody>
      </p:sp>
    </p:spTree>
    <p:extLst>
      <p:ext uri="{BB962C8B-B14F-4D97-AF65-F5344CB8AC3E}">
        <p14:creationId xmlns:p14="http://schemas.microsoft.com/office/powerpoint/2010/main" val="201461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Context and Occasion</a:t>
            </a:r>
            <a:endParaRPr lang="en-US" sz="7200" i="1" dirty="0"/>
          </a:p>
        </p:txBody>
      </p:sp>
      <p:sp>
        <p:nvSpPr>
          <p:cNvPr id="3" name="Content Placeholder 2"/>
          <p:cNvSpPr>
            <a:spLocks noGrp="1"/>
          </p:cNvSpPr>
          <p:nvPr>
            <p:ph idx="1"/>
          </p:nvPr>
        </p:nvSpPr>
        <p:spPr>
          <a:xfrm>
            <a:off x="4114800" y="1920240"/>
            <a:ext cx="9784080" cy="60807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Danger! (Acts 15)</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Salvation</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Sanctification</a:t>
            </a:r>
          </a:p>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Outbreak and Epidemic</a:t>
            </a:r>
          </a:p>
        </p:txBody>
      </p:sp>
    </p:spTree>
    <p:extLst>
      <p:ext uri="{BB962C8B-B14F-4D97-AF65-F5344CB8AC3E}">
        <p14:creationId xmlns:p14="http://schemas.microsoft.com/office/powerpoint/2010/main" val="135669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Context and Occasion</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Attitude change towards Paul</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1:10 &amp; 20</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4:12-16</a:t>
            </a:r>
          </a:p>
        </p:txBody>
      </p:sp>
    </p:spTree>
    <p:extLst>
      <p:ext uri="{BB962C8B-B14F-4D97-AF65-F5344CB8AC3E}">
        <p14:creationId xmlns:p14="http://schemas.microsoft.com/office/powerpoint/2010/main" val="176959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Context and Occasion</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Attitude change towards Christ</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1:6-8</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Galatians 4:8-11</a:t>
            </a:r>
          </a:p>
        </p:txBody>
      </p:sp>
    </p:spTree>
    <p:extLst>
      <p:ext uri="{BB962C8B-B14F-4D97-AF65-F5344CB8AC3E}">
        <p14:creationId xmlns:p14="http://schemas.microsoft.com/office/powerpoint/2010/main" val="53298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ct val="20000"/>
              </a:spcBef>
            </a:pPr>
            <a:r>
              <a:rPr lang="en-US" sz="72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ea typeface="+mn-ea"/>
                <a:cs typeface="+mn-cs"/>
              </a:rPr>
              <a:t>Purpose</a:t>
            </a:r>
            <a:endParaRPr lang="en-US" sz="7200" i="1" dirty="0"/>
          </a:p>
        </p:txBody>
      </p:sp>
      <p:sp>
        <p:nvSpPr>
          <p:cNvPr id="3" name="Content Placeholder 2"/>
          <p:cNvSpPr>
            <a:spLocks noGrp="1"/>
          </p:cNvSpPr>
          <p:nvPr>
            <p:ph idx="1"/>
          </p:nvPr>
        </p:nvSpPr>
        <p:spPr>
          <a:xfrm>
            <a:off x="4114800" y="1920240"/>
            <a:ext cx="9784080" cy="6156960"/>
          </a:xfrm>
        </p:spPr>
        <p:txBody>
          <a:bodyPr>
            <a:normAutofit/>
          </a:bodyPr>
          <a:lstStyle/>
          <a:p>
            <a:pPr lvl="0"/>
            <a:r>
              <a:rPr lang="en-US" sz="54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Vindicate Paul (1:1-2)</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His calling</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His authority</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His character</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ad hominem argument</a:t>
            </a:r>
          </a:p>
          <a:p>
            <a:pPr lvl="1"/>
            <a:r>
              <a:rPr lang="en-US" sz="4800" b="1" i="1" dirty="0" smtClean="0">
                <a:solidFill>
                  <a:prstClr val="white"/>
                </a:solidFill>
                <a:effectLst>
                  <a:outerShdw blurRad="38100" dist="38100" dir="2700000" algn="tl">
                    <a:prstClr val="white">
                      <a:lumMod val="65000"/>
                    </a:prstClr>
                  </a:outerShdw>
                </a:effectLst>
                <a:latin typeface="Century Schoolbook" panose="02040604050505020304" pitchFamily="18" charset="0"/>
              </a:rPr>
              <a:t>Key verse 2:20</a:t>
            </a:r>
          </a:p>
        </p:txBody>
      </p:sp>
    </p:spTree>
    <p:extLst>
      <p:ext uri="{BB962C8B-B14F-4D97-AF65-F5344CB8AC3E}">
        <p14:creationId xmlns:p14="http://schemas.microsoft.com/office/powerpoint/2010/main" val="173424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278</Words>
  <Application>Microsoft Office PowerPoint</Application>
  <PresentationFormat>Custom</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Random Facts</vt:lpstr>
      <vt:lpstr>Theme</vt:lpstr>
      <vt:lpstr>Context and Occasion</vt:lpstr>
      <vt:lpstr>Context and Occasion</vt:lpstr>
      <vt:lpstr>Context and Occasion</vt:lpstr>
      <vt:lpstr>Purpose</vt:lpstr>
      <vt:lpstr>Purpose</vt:lpstr>
      <vt:lpstr>Purpose</vt:lpstr>
      <vt:lpstr>Living like a Galatian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26</cp:revision>
  <dcterms:created xsi:type="dcterms:W3CDTF">2018-06-02T19:29:20Z</dcterms:created>
  <dcterms:modified xsi:type="dcterms:W3CDTF">2018-06-03T15:41:58Z</dcterms:modified>
</cp:coreProperties>
</file>