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12" r:id="rId2"/>
    <p:sldId id="349" r:id="rId3"/>
    <p:sldId id="443" r:id="rId4"/>
    <p:sldId id="488" r:id="rId5"/>
    <p:sldId id="490" r:id="rId6"/>
    <p:sldId id="503" r:id="rId7"/>
    <p:sldId id="504" r:id="rId8"/>
    <p:sldId id="506" r:id="rId9"/>
    <p:sldId id="505" r:id="rId10"/>
    <p:sldId id="512" r:id="rId11"/>
    <p:sldId id="508" r:id="rId12"/>
    <p:sldId id="507" r:id="rId13"/>
    <p:sldId id="509" r:id="rId14"/>
    <p:sldId id="510" r:id="rId15"/>
    <p:sldId id="492" r:id="rId16"/>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20" y="-7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0E7E243-4132-411A-AE1F-1A53AA7CF435}" type="datetimeFigureOut">
              <a:rPr lang="en-US" smtClean="0"/>
              <a:t>9/2/2018</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59AD5244-8EEF-4C12-8B35-A6FD30060855}" type="slidenum">
              <a:rPr lang="en-US" smtClean="0"/>
              <a:t>‹#›</a:t>
            </a:fld>
            <a:endParaRPr lang="en-US"/>
          </a:p>
        </p:txBody>
      </p:sp>
    </p:spTree>
    <p:extLst>
      <p:ext uri="{BB962C8B-B14F-4D97-AF65-F5344CB8AC3E}">
        <p14:creationId xmlns:p14="http://schemas.microsoft.com/office/powerpoint/2010/main" val="3804954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9/2/2018</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9/2/2018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9/2/2018</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2057400"/>
            <a:ext cx="13167360" cy="3810000"/>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Frauds at Work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Frauds exposed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Frauds embarrassed</a:t>
            </a:r>
          </a:p>
        </p:txBody>
      </p:sp>
    </p:spTree>
    <p:extLst>
      <p:ext uri="{BB962C8B-B14F-4D97-AF65-F5344CB8AC3E}">
        <p14:creationId xmlns:p14="http://schemas.microsoft.com/office/powerpoint/2010/main" val="25639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Frauds at Work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lnSpcReduction="10000"/>
          </a:bodyPr>
          <a:lstStyle/>
          <a:p>
            <a:pPr marL="0" indent="0" algn="ctr">
              <a:buNone/>
            </a:pP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Luke "...distinguishes miracle from magic in that magic seeks to manipulate the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gods…whereas [a] miracle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is God's sovereign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act..." </a:t>
            </a:r>
            <a:r>
              <a:rPr lang="en-US" sz="3500" b="1" i="1" dirty="0">
                <a:solidFill>
                  <a:prstClr val="black"/>
                </a:solidFill>
                <a:effectLst>
                  <a:outerShdw blurRad="38100" dist="38100" dir="2700000" algn="tl">
                    <a:prstClr val="white">
                      <a:lumMod val="50000"/>
                    </a:prstClr>
                  </a:outerShdw>
                </a:effectLst>
                <a:latin typeface="Century Schoolbook" panose="02040604050505020304" pitchFamily="18" charset="0"/>
              </a:rPr>
              <a:t>(Bock, pg. 602)</a:t>
            </a:r>
            <a:endParaRPr lang="en-US" sz="35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49281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Frauds at Work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Prophetic of another moment in time</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75521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Gospel at Work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Fear and glory</a:t>
            </a:r>
          </a:p>
          <a:p>
            <a:pPr marL="0" indent="0" algn="ctr">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Jesus is a power that cannot be controlled; He will not act as a lackey for anyone who calls on His name." </a:t>
            </a:r>
            <a:r>
              <a:rPr lang="en-US" sz="3200" b="1" i="1" dirty="0">
                <a:solidFill>
                  <a:prstClr val="black"/>
                </a:solidFill>
                <a:effectLst>
                  <a:outerShdw blurRad="38100" dist="38100" dir="2700000" algn="tl">
                    <a:prstClr val="white">
                      <a:lumMod val="50000"/>
                    </a:prstClr>
                  </a:outerShdw>
                </a:effectLst>
                <a:latin typeface="Century Schoolbook" panose="02040604050505020304" pitchFamily="18" charset="0"/>
              </a:rPr>
              <a:t>(Peterson, pg. 540)</a:t>
            </a:r>
          </a:p>
        </p:txBody>
      </p:sp>
    </p:spTree>
    <p:extLst>
      <p:ext uri="{BB962C8B-B14F-4D97-AF65-F5344CB8AC3E}">
        <p14:creationId xmlns:p14="http://schemas.microsoft.com/office/powerpoint/2010/main" val="10629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Gospel at Work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Faith and repentance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Decisive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Costly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Word of God continued to prevail</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7336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4456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543800" y="381001"/>
            <a:ext cx="7074054" cy="6705599"/>
          </a:xfrm>
        </p:spPr>
        <p:txBody>
          <a:bodyPr>
            <a:normAutofit lnSpcReduction="10000"/>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Don’t claim what isn’t yours to claim</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No blessing without belief</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Fear and repentance are friends</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900" t="5263" r="16087"/>
          <a:stretch/>
        </p:blipFill>
        <p:spPr>
          <a:xfrm>
            <a:off x="0" y="0"/>
            <a:ext cx="7543800" cy="6971570"/>
          </a:xfrm>
          <a:prstGeom prst="rect">
            <a:avLst/>
          </a:prstGeom>
        </p:spPr>
      </p:pic>
    </p:spTree>
    <p:extLst>
      <p:ext uri="{BB962C8B-B14F-4D97-AF65-F5344CB8AC3E}">
        <p14:creationId xmlns:p14="http://schemas.microsoft.com/office/powerpoint/2010/main" val="123137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Acts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19:11-15</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God </a:t>
            </a:r>
            <a:r>
              <a:rPr lang="en-US" sz="5400" b="1" i="1" dirty="0">
                <a:solidFill>
                  <a:schemeClr val="bg1"/>
                </a:solidFill>
                <a:effectLst>
                  <a:outerShdw blurRad="38100" dist="38100" dir="2700000" algn="tl">
                    <a:schemeClr val="tx1"/>
                  </a:outerShdw>
                </a:effectLst>
                <a:latin typeface="Century Schoolbook" panose="02040604050505020304" pitchFamily="18" charset="0"/>
              </a:rPr>
              <a:t>was performing extraordinary miracles by the hands of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Paul, </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so that handkerchiefs or aprons were even carried from his body to the sick, and the diseases left them and the evil spirits went out.</a:t>
            </a:r>
          </a:p>
        </p:txBody>
      </p:sp>
    </p:spTree>
    <p:extLst>
      <p:ext uri="{BB962C8B-B14F-4D97-AF65-F5344CB8AC3E}">
        <p14:creationId xmlns:p14="http://schemas.microsoft.com/office/powerpoint/2010/main" val="353134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But </a:t>
            </a:r>
            <a:r>
              <a:rPr lang="en-US" sz="5400" b="1" i="1" dirty="0">
                <a:solidFill>
                  <a:schemeClr val="bg1"/>
                </a:solidFill>
                <a:effectLst>
                  <a:outerShdw blurRad="38100" dist="38100" dir="2700000" algn="tl">
                    <a:schemeClr val="tx1"/>
                  </a:outerShdw>
                </a:effectLst>
                <a:latin typeface="Century Schoolbook" panose="02040604050505020304" pitchFamily="18" charset="0"/>
              </a:rPr>
              <a:t>also some of the Jewish exorcists, who went from place to place, attempted to name over those who had the evil spirits the name of the Lord Jesus, saying, “I adjure you by Jesus whom Paul preaches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817855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Seven sons of one </a:t>
            </a:r>
            <a:r>
              <a:rPr lang="en-US" sz="5400" b="1" i="1" dirty="0" err="1">
                <a:solidFill>
                  <a:schemeClr val="bg1"/>
                </a:solidFill>
                <a:effectLst>
                  <a:outerShdw blurRad="38100" dist="38100" dir="2700000" algn="tl">
                    <a:schemeClr val="tx1"/>
                  </a:outerShdw>
                </a:effectLst>
                <a:latin typeface="Century Schoolbook" panose="02040604050505020304" pitchFamily="18" charset="0"/>
              </a:rPr>
              <a:t>Sceva</a:t>
            </a:r>
            <a:r>
              <a:rPr lang="en-US" sz="5400" b="1" i="1" dirty="0">
                <a:solidFill>
                  <a:schemeClr val="bg1"/>
                </a:solidFill>
                <a:effectLst>
                  <a:outerShdw blurRad="38100" dist="38100" dir="2700000" algn="tl">
                    <a:schemeClr val="tx1"/>
                  </a:outerShdw>
                </a:effectLst>
                <a:latin typeface="Century Schoolbook" panose="02040604050505020304" pitchFamily="18" charset="0"/>
              </a:rPr>
              <a:t>, a Jewish chief priest, were doing this. And the evil spirit answered and said to them, “I recognize Jesus, and I know about Paul, but who are you?”</a:t>
            </a:r>
          </a:p>
          <a:p>
            <a:pPr marL="0" lvl="0" indent="0" defTabSz="1305942">
              <a:buNone/>
            </a:pPr>
            <a:endParaRPr lang="en-US" sz="2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2400" b="1" i="1" dirty="0" smtClean="0">
                <a:solidFill>
                  <a:schemeClr val="bg1"/>
                </a:solidFill>
                <a:effectLst>
                  <a:outerShdw blurRad="38100" dist="38100" dir="2700000" algn="tl">
                    <a:schemeClr val="tx1"/>
                  </a:outerShdw>
                </a:effectLst>
                <a:latin typeface="Century Schoolbook" panose="02040604050505020304" pitchFamily="18" charset="0"/>
              </a:rPr>
              <a:t>New </a:t>
            </a:r>
            <a:r>
              <a:rPr lang="en-US" sz="2400" b="1" i="1" dirty="0">
                <a:solidFill>
                  <a:schemeClr val="bg1"/>
                </a:solidFill>
                <a:effectLst>
                  <a:outerShdw blurRad="38100" dist="38100" dir="2700000" algn="tl">
                    <a:schemeClr val="tx1"/>
                  </a:outerShdw>
                </a:effectLst>
                <a:latin typeface="Century Schoolbook" panose="02040604050505020304" pitchFamily="18" charset="0"/>
              </a:rPr>
              <a:t>American Standard Bible : 1995 Update. </a:t>
            </a:r>
            <a:r>
              <a:rPr lang="en-US" sz="2400" b="1" i="1" dirty="0" err="1">
                <a:solidFill>
                  <a:schemeClr val="bg1"/>
                </a:solidFill>
                <a:effectLst>
                  <a:outerShdw blurRad="38100" dist="38100" dir="2700000" algn="tl">
                    <a:schemeClr val="tx1"/>
                  </a:outerShdw>
                </a:effectLst>
                <a:latin typeface="Century Schoolbook" panose="02040604050505020304" pitchFamily="18" charset="0"/>
              </a:rPr>
              <a:t>LaHabra</a:t>
            </a:r>
            <a:r>
              <a:rPr lang="en-US" sz="2400" b="1" i="1" dirty="0">
                <a:solidFill>
                  <a:schemeClr val="bg1"/>
                </a:solidFill>
                <a:effectLst>
                  <a:outerShdw blurRad="38100" dist="38100" dir="2700000" algn="tl">
                    <a:schemeClr val="tx1"/>
                  </a:outerShdw>
                </a:effectLst>
                <a:latin typeface="Century Schoolbook" panose="02040604050505020304" pitchFamily="18" charset="0"/>
              </a:rPr>
              <a:t>, CA : The </a:t>
            </a:r>
            <a:r>
              <a:rPr lang="en-US" sz="2400" b="1" i="1" dirty="0" err="1">
                <a:solidFill>
                  <a:schemeClr val="bg1"/>
                </a:solidFill>
                <a:effectLst>
                  <a:outerShdw blurRad="38100" dist="38100" dir="2700000" algn="tl">
                    <a:schemeClr val="tx1"/>
                  </a:outerShdw>
                </a:effectLst>
                <a:latin typeface="Century Schoolbook" panose="02040604050505020304" pitchFamily="18" charset="0"/>
              </a:rPr>
              <a:t>Lockman</a:t>
            </a:r>
            <a:r>
              <a:rPr lang="en-US" sz="2400" b="1" i="1" dirty="0">
                <a:solidFill>
                  <a:schemeClr val="bg1"/>
                </a:solidFill>
                <a:effectLst>
                  <a:outerShdw blurRad="38100" dist="38100" dir="2700000" algn="tl">
                    <a:schemeClr val="tx1"/>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578571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Ephesus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a:bodyPr>
          <a:lstStyle/>
          <a:p>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Heavily influenced by magic and cultic arts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In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great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decline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 was working greatly</a:t>
            </a:r>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8946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God at Work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Extraordinary miracles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Crazy Stuff…TV Evangelist Stuff</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Emphasis on God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Sovereign Intervention</a:t>
            </a:r>
          </a:p>
          <a:p>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4967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God at Work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Context specific</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Powerful picture for a specific people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Reminiscent of another moment in time</a:t>
            </a:r>
          </a:p>
          <a:p>
            <a:endPar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96807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Frauds at Work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picture of hypocrisy</a:t>
            </a:r>
          </a:p>
          <a:p>
            <a:pPr marL="0" indent="0" algn="ctr">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“…they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do not believe [the] gospel, yet they seek to tap into [its] power." </a:t>
            </a:r>
            <a:r>
              <a:rPr lang="en-US" sz="3200" b="1" i="1" dirty="0">
                <a:solidFill>
                  <a:prstClr val="black"/>
                </a:solidFill>
                <a:effectLst>
                  <a:outerShdw blurRad="38100" dist="38100" dir="2700000" algn="tl">
                    <a:prstClr val="white">
                      <a:lumMod val="50000"/>
                    </a:prstClr>
                  </a:outerShdw>
                </a:effectLst>
                <a:latin typeface="Century Schoolbook" panose="02040604050505020304" pitchFamily="18" charset="0"/>
              </a:rPr>
              <a:t>(Bock, pg. 603)</a:t>
            </a:r>
            <a:endParaRPr lang="en-US" sz="3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5434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62389</TotalTime>
  <Words>351</Words>
  <Application>Microsoft Office PowerPoint</Application>
  <PresentationFormat>Custom</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Ephesus</vt:lpstr>
      <vt:lpstr>God at Work</vt:lpstr>
      <vt:lpstr>God at Work</vt:lpstr>
      <vt:lpstr>Frauds at Work</vt:lpstr>
      <vt:lpstr>Frauds at Work</vt:lpstr>
      <vt:lpstr>Frauds at Work</vt:lpstr>
      <vt:lpstr>Frauds at Work</vt:lpstr>
      <vt:lpstr>The Gospel at Work</vt:lpstr>
      <vt:lpstr>The Gospel at Work</vt:lpstr>
      <vt:lpstr>Reaping the Harvest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738</cp:revision>
  <cp:lastPrinted>2018-07-01T15:47:10Z</cp:lastPrinted>
  <dcterms:created xsi:type="dcterms:W3CDTF">2017-04-19T20:10:12Z</dcterms:created>
  <dcterms:modified xsi:type="dcterms:W3CDTF">2018-09-02T15:56:33Z</dcterms:modified>
</cp:coreProperties>
</file>