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2" r:id="rId2"/>
    <p:sldId id="349" r:id="rId3"/>
    <p:sldId id="443" r:id="rId4"/>
    <p:sldId id="488" r:id="rId5"/>
    <p:sldId id="513" r:id="rId6"/>
    <p:sldId id="514" r:id="rId7"/>
    <p:sldId id="515" r:id="rId8"/>
    <p:sldId id="490" r:id="rId9"/>
    <p:sldId id="503" r:id="rId10"/>
    <p:sldId id="516" r:id="rId11"/>
    <p:sldId id="518" r:id="rId12"/>
    <p:sldId id="517" r:id="rId13"/>
    <p:sldId id="519" r:id="rId14"/>
    <p:sldId id="520" r:id="rId15"/>
    <p:sldId id="521" r:id="rId16"/>
    <p:sldId id="531" r:id="rId17"/>
    <p:sldId id="522" r:id="rId18"/>
    <p:sldId id="523" r:id="rId19"/>
    <p:sldId id="524" r:id="rId20"/>
    <p:sldId id="527" r:id="rId21"/>
    <p:sldId id="530" r:id="rId22"/>
    <p:sldId id="525" r:id="rId23"/>
    <p:sldId id="526" r:id="rId24"/>
    <p:sldId id="528" r:id="rId25"/>
    <p:sldId id="529" r:id="rId26"/>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A0E7E243-4132-411A-AE1F-1A53AA7CF435}" type="datetimeFigureOut">
              <a:rPr lang="en-US" smtClean="0"/>
              <a:t>9/16/2018</a:t>
            </a:fld>
            <a:endParaRPr lang="en-US"/>
          </a:p>
        </p:txBody>
      </p:sp>
      <p:sp>
        <p:nvSpPr>
          <p:cNvPr id="4" name="Footer Placeholder 3"/>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fld id="{59AD5244-8EEF-4C12-8B35-A6FD30060855}" type="slidenum">
              <a:rPr lang="en-US" smtClean="0"/>
              <a:t>‹#›</a:t>
            </a:fld>
            <a:endParaRPr lang="en-US"/>
          </a:p>
        </p:txBody>
      </p:sp>
    </p:spTree>
    <p:extLst>
      <p:ext uri="{BB962C8B-B14F-4D97-AF65-F5344CB8AC3E}">
        <p14:creationId xmlns:p14="http://schemas.microsoft.com/office/powerpoint/2010/main" val="3804954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6730EDA-1297-4B25-9E37-CC1E24A14B3D}" type="datetimeFigureOut">
              <a:rPr lang="en-US" smtClean="0"/>
              <a:t>9/16/2018</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1"/>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1"/>
            <a:ext cx="2971800" cy="465138"/>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9/16/2018</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2057400"/>
            <a:ext cx="13167360" cy="3810000"/>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Focus Point</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pPr marL="0" indent="0">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"While Paul knows that the Christian life is wonderful, he is also well aware that it is a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conflict…</a:t>
            </a:r>
            <a:endParaRPr lang="en-US" sz="38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513970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Focus Point</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pPr marL="0" indent="0">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[and] reminds </a:t>
            </a:r>
            <a:r>
              <a:rPr lang="en-US" sz="5400" b="1" i="1" dirty="0">
                <a:solidFill>
                  <a:schemeClr val="bg1"/>
                </a:solidFill>
                <a:effectLst>
                  <a:outerShdw blurRad="38100" dist="38100" dir="2700000" algn="tl">
                    <a:schemeClr val="tx1"/>
                  </a:outerShdw>
                </a:effectLst>
                <a:latin typeface="Century Schoolbook" panose="02040604050505020304" pitchFamily="18" charset="0"/>
              </a:rPr>
              <a:t>the readers that Christianity is no religion for weaklings." </a:t>
            </a:r>
            <a:r>
              <a:rPr lang="en-US" sz="3200" b="1" i="1" dirty="0">
                <a:solidFill>
                  <a:schemeClr val="bg1"/>
                </a:solidFill>
                <a:effectLst>
                  <a:outerShdw blurRad="38100" dist="38100" dir="2700000" algn="tl">
                    <a:schemeClr val="tx1"/>
                  </a:outerShdw>
                </a:effectLst>
                <a:latin typeface="Century Schoolbook" panose="02040604050505020304" pitchFamily="18" charset="0"/>
              </a:rPr>
              <a:t>(Morris, pg. </a:t>
            </a:r>
            <a:r>
              <a:rPr lang="en-US" sz="3200" b="1" i="1" dirty="0" smtClean="0">
                <a:solidFill>
                  <a:schemeClr val="bg1"/>
                </a:solidFill>
                <a:effectLst>
                  <a:outerShdw blurRad="38100" dist="38100" dir="2700000" algn="tl">
                    <a:schemeClr val="tx1"/>
                  </a:outerShdw>
                </a:effectLst>
                <a:latin typeface="Century Schoolbook" panose="02040604050505020304" pitchFamily="18" charset="0"/>
              </a:rPr>
              <a:t>199-200</a:t>
            </a:r>
            <a:r>
              <a:rPr lang="en-US" sz="3200" b="1" i="1" dirty="0">
                <a:solidFill>
                  <a:schemeClr val="bg1"/>
                </a:solidFill>
                <a:effectLst>
                  <a:outerShdw blurRad="38100" dist="38100" dir="2700000" algn="tl">
                    <a:schemeClr val="tx1"/>
                  </a:outerShdw>
                </a:effectLst>
                <a:latin typeface="Century Schoolbook" panose="02040604050505020304" pitchFamily="18" charset="0"/>
              </a:rPr>
              <a:t>)</a:t>
            </a:r>
          </a:p>
        </p:txBody>
      </p:sp>
    </p:spTree>
    <p:extLst>
      <p:ext uri="{BB962C8B-B14F-4D97-AF65-F5344CB8AC3E}">
        <p14:creationId xmlns:p14="http://schemas.microsoft.com/office/powerpoint/2010/main" val="2609067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Focus Point</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What is at stake?</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The Display of glory</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Our walk which glorifies</a:t>
            </a:r>
            <a:endParaRPr lang="en-US" sz="48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417094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How we are called to glorify God</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Reconciliation </a:t>
            </a:r>
            <a:r>
              <a:rPr lang="en-US" sz="5400" b="1" i="1" dirty="0">
                <a:solidFill>
                  <a:schemeClr val="bg1"/>
                </a:solidFill>
                <a:effectLst>
                  <a:outerShdw blurRad="38100" dist="38100" dir="2700000" algn="tl">
                    <a:schemeClr val="tx1"/>
                  </a:outerShdw>
                </a:effectLst>
                <a:latin typeface="Century Schoolbook" panose="02040604050505020304" pitchFamily="18" charset="0"/>
              </a:rPr>
              <a:t>and peace among the races (2:15-16)</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Walk </a:t>
            </a:r>
            <a:r>
              <a:rPr lang="en-US" sz="5400" b="1" i="1" dirty="0">
                <a:solidFill>
                  <a:schemeClr val="bg1"/>
                </a:solidFill>
                <a:effectLst>
                  <a:outerShdw blurRad="38100" dist="38100" dir="2700000" algn="tl">
                    <a:schemeClr val="tx1"/>
                  </a:outerShdw>
                </a:effectLst>
                <a:latin typeface="Century Schoolbook" panose="02040604050505020304" pitchFamily="18" charset="0"/>
              </a:rPr>
              <a:t>in humility, gentleness, patience</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 and </a:t>
            </a:r>
            <a:r>
              <a:rPr lang="en-US" sz="5400" b="1" i="1" dirty="0">
                <a:solidFill>
                  <a:schemeClr val="bg1"/>
                </a:solidFill>
                <a:effectLst>
                  <a:outerShdw blurRad="38100" dist="38100" dir="2700000" algn="tl">
                    <a:schemeClr val="tx1"/>
                  </a:outerShdw>
                </a:effectLst>
                <a:latin typeface="Century Schoolbook" panose="02040604050505020304" pitchFamily="18" charset="0"/>
              </a:rPr>
              <a:t>tolerance in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love (</a:t>
            </a:r>
            <a:r>
              <a:rPr lang="en-US" sz="5400" b="1" i="1" dirty="0">
                <a:solidFill>
                  <a:schemeClr val="bg1"/>
                </a:solidFill>
                <a:effectLst>
                  <a:outerShdw blurRad="38100" dist="38100" dir="2700000" algn="tl">
                    <a:schemeClr val="tx1"/>
                  </a:outerShdw>
                </a:effectLst>
                <a:latin typeface="Century Schoolbook" panose="02040604050505020304" pitchFamily="18" charset="0"/>
              </a:rPr>
              <a:t>4:1-2</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59948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rPr>
              <a:t>How we are called to glorify God</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Building </a:t>
            </a:r>
            <a:r>
              <a:rPr lang="en-US" sz="5400" b="1" i="1" dirty="0">
                <a:solidFill>
                  <a:schemeClr val="bg1"/>
                </a:solidFill>
                <a:effectLst>
                  <a:outerShdw blurRad="38100" dist="38100" dir="2700000" algn="tl">
                    <a:schemeClr val="tx1"/>
                  </a:outerShdw>
                </a:effectLst>
                <a:latin typeface="Century Schoolbook" panose="02040604050505020304" pitchFamily="18" charset="0"/>
              </a:rPr>
              <a:t>up the body (4:12)</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 </a:t>
            </a:r>
            <a:r>
              <a:rPr lang="en-US" sz="5400" b="1" i="1" dirty="0">
                <a:solidFill>
                  <a:schemeClr val="bg1"/>
                </a:solidFill>
                <a:effectLst>
                  <a:outerShdw blurRad="38100" dist="38100" dir="2700000" algn="tl">
                    <a:schemeClr val="tx1"/>
                  </a:outerShdw>
                </a:effectLst>
                <a:latin typeface="Century Schoolbook" panose="02040604050505020304" pitchFamily="18" charset="0"/>
              </a:rPr>
              <a:t>transformed life (4:25-32)</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Be </a:t>
            </a:r>
            <a:r>
              <a:rPr lang="en-US" sz="5400" b="1" i="1" dirty="0">
                <a:solidFill>
                  <a:schemeClr val="bg1"/>
                </a:solidFill>
                <a:effectLst>
                  <a:outerShdw blurRad="38100" dist="38100" dir="2700000" algn="tl">
                    <a:schemeClr val="tx1"/>
                  </a:outerShdw>
                </a:effectLst>
                <a:latin typeface="Century Schoolbook" panose="02040604050505020304" pitchFamily="18" charset="0"/>
              </a:rPr>
              <a:t>good stewards of the time given (5:16-17</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74104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rPr>
              <a:t>How we are called to glorify God</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Spousal </a:t>
            </a:r>
            <a:r>
              <a:rPr lang="en-US" sz="5400" b="1" i="1" dirty="0">
                <a:solidFill>
                  <a:schemeClr val="bg1"/>
                </a:solidFill>
                <a:effectLst>
                  <a:outerShdw blurRad="38100" dist="38100" dir="2700000" algn="tl">
                    <a:schemeClr val="tx1"/>
                  </a:outerShdw>
                </a:effectLst>
                <a:latin typeface="Century Schoolbook" panose="02040604050505020304" pitchFamily="18" charset="0"/>
              </a:rPr>
              <a:t>relationships (5:22-33)</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Parent </a:t>
            </a:r>
            <a:r>
              <a:rPr lang="en-US" sz="5400" b="1" i="1" dirty="0">
                <a:solidFill>
                  <a:schemeClr val="bg1"/>
                </a:solidFill>
                <a:effectLst>
                  <a:outerShdw blurRad="38100" dist="38100" dir="2700000" algn="tl">
                    <a:schemeClr val="tx1"/>
                  </a:outerShdw>
                </a:effectLst>
                <a:latin typeface="Century Schoolbook" panose="02040604050505020304" pitchFamily="18" charset="0"/>
              </a:rPr>
              <a:t>and child relationships (6:1-4)</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Slave </a:t>
            </a:r>
            <a:r>
              <a:rPr lang="en-US" sz="5400" b="1" i="1" dirty="0">
                <a:solidFill>
                  <a:schemeClr val="bg1"/>
                </a:solidFill>
                <a:effectLst>
                  <a:outerShdw blurRad="38100" dist="38100" dir="2700000" algn="tl">
                    <a:schemeClr val="tx1"/>
                  </a:outerShdw>
                </a:effectLst>
                <a:latin typeface="Century Schoolbook" panose="02040604050505020304" pitchFamily="18" charset="0"/>
              </a:rPr>
              <a:t>and master relationships (6:5-9)</a:t>
            </a:r>
          </a:p>
        </p:txBody>
      </p:sp>
    </p:spTree>
    <p:extLst>
      <p:ext uri="{BB962C8B-B14F-4D97-AF65-F5344CB8AC3E}">
        <p14:creationId xmlns:p14="http://schemas.microsoft.com/office/powerpoint/2010/main" val="223911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rPr>
              <a:t>How we are called to glorify God</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In summary…</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Every area</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Every relationship</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Belongs to Christ</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For His glory</a:t>
            </a:r>
            <a:endParaRPr lang="en-US" sz="48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408858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Objective in the Struggle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Stand firm</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Resist</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Our objective is not to conquer or defeat the </a:t>
            </a:r>
            <a:r>
              <a:rPr lang="en-US" sz="5400" b="1" i="1" dirty="0" err="1" smtClean="0">
                <a:solidFill>
                  <a:schemeClr val="bg1"/>
                </a:solidFill>
                <a:effectLst>
                  <a:outerShdw blurRad="38100" dist="38100" dir="2700000" algn="tl">
                    <a:schemeClr val="tx1"/>
                  </a:outerShdw>
                </a:effectLst>
                <a:latin typeface="Century Schoolbook" panose="02040604050505020304" pitchFamily="18" charset="0"/>
              </a:rPr>
              <a:t>enemey</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6407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Objective in the Struggle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pPr marL="0" indent="0">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"...far more emphasis is placed on readiness and firmness in the struggle than upon any actual human accomplishment during the battle." </a:t>
            </a:r>
            <a:r>
              <a:rPr lang="en-US" sz="3200" b="1" i="1" dirty="0">
                <a:solidFill>
                  <a:schemeClr val="bg1"/>
                </a:solidFill>
                <a:effectLst>
                  <a:outerShdw blurRad="38100" dist="38100" dir="2700000" algn="tl">
                    <a:schemeClr val="tx1"/>
                  </a:outerShdw>
                </a:effectLst>
                <a:latin typeface="Century Schoolbook" panose="02040604050505020304" pitchFamily="18" charset="0"/>
              </a:rPr>
              <a:t>(Morris, pg. 202)</a:t>
            </a:r>
          </a:p>
        </p:txBody>
      </p:sp>
    </p:spTree>
    <p:extLst>
      <p:ext uri="{BB962C8B-B14F-4D97-AF65-F5344CB8AC3E}">
        <p14:creationId xmlns:p14="http://schemas.microsoft.com/office/powerpoint/2010/main" val="32983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Provisions for the Struggle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Strength from God</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Armor from God</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Armor is external</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Must be added</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Must be provided</a:t>
            </a:r>
            <a:endParaRPr lang="en-US" sz="48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12985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Ephesians 6:10-17</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Finally</a:t>
            </a:r>
            <a:r>
              <a:rPr lang="en-US" sz="5400" b="1" i="1" dirty="0">
                <a:solidFill>
                  <a:schemeClr val="bg1"/>
                </a:solidFill>
                <a:effectLst>
                  <a:outerShdw blurRad="38100" dist="38100" dir="2700000" algn="tl">
                    <a:schemeClr val="tx1"/>
                  </a:outerShdw>
                </a:effectLst>
                <a:latin typeface="Century Schoolbook" panose="02040604050505020304" pitchFamily="18" charset="0"/>
              </a:rPr>
              <a:t>, be strong in the Lord and in the strength of His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might. Put </a:t>
            </a:r>
            <a:r>
              <a:rPr lang="en-US" sz="5400" b="1" i="1" dirty="0">
                <a:solidFill>
                  <a:schemeClr val="bg1"/>
                </a:solidFill>
                <a:effectLst>
                  <a:outerShdw blurRad="38100" dist="38100" dir="2700000" algn="tl">
                    <a:schemeClr val="tx1"/>
                  </a:outerShdw>
                </a:effectLst>
                <a:latin typeface="Century Schoolbook" panose="02040604050505020304" pitchFamily="18" charset="0"/>
              </a:rPr>
              <a:t>on the full armor of God, so that you will be able to stand firm against the schemes of the devil</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Provisions for the Struggle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Armor</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Provided by Christ</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Found only in Christ</a:t>
            </a:r>
            <a:endParaRPr lang="en-US" sz="48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2019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Provisions for the Struggle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pPr marL="0" indent="0">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"Paul is not writing about armor forged by Christian achievement, but armor that is the gift of God." </a:t>
            </a:r>
            <a:r>
              <a:rPr lang="en-US" sz="3200" b="1" i="1" dirty="0">
                <a:solidFill>
                  <a:schemeClr val="bg1"/>
                </a:solidFill>
                <a:effectLst>
                  <a:outerShdw blurRad="38100" dist="38100" dir="2700000" algn="tl">
                    <a:schemeClr val="tx1"/>
                  </a:outerShdw>
                </a:effectLst>
                <a:latin typeface="Century Schoolbook" panose="02040604050505020304" pitchFamily="18" charset="0"/>
              </a:rPr>
              <a:t>(Morris, pg. 205)</a:t>
            </a:r>
          </a:p>
        </p:txBody>
      </p:sp>
    </p:spTree>
    <p:extLst>
      <p:ext uri="{BB962C8B-B14F-4D97-AF65-F5344CB8AC3E}">
        <p14:creationId xmlns:p14="http://schemas.microsoft.com/office/powerpoint/2010/main" val="2941707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Provisions for the Struggle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Armor</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Belt of Truth (Eph. 4:21)</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Breastplate of righteousness (Eph. 4:20-24)</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Boots of Gospel Peace (Eph. 4:14-17)</a:t>
            </a:r>
            <a:endParaRPr lang="en-US" sz="48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5932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Provisions for the Struggle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Armor</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Shield of Faith (Eph. 2:8)</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Helmet of Salvation (Eph. 1:13)</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Sword, God’s Word (John 1:1, Heb. 1:1-2)</a:t>
            </a:r>
            <a:endParaRPr lang="en-US" sz="48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9528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Celebrating the Victor</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Jesus is the Truth</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Life of Jesus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The righteous One</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Came to reconcile in peace</a:t>
            </a:r>
          </a:p>
        </p:txBody>
      </p:sp>
    </p:spTree>
    <p:extLst>
      <p:ext uri="{BB962C8B-B14F-4D97-AF65-F5344CB8AC3E}">
        <p14:creationId xmlns:p14="http://schemas.microsoft.com/office/powerpoint/2010/main" val="32004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4630400" cy="1371600"/>
          </a:xfrm>
          <a:noFill/>
          <a:ln w="28575">
            <a:noFill/>
          </a:ln>
        </p:spPr>
        <p:txBody>
          <a:bodyPr/>
          <a:lstStyle/>
          <a:p>
            <a:pPr lvl="0" defTabSz="1305942">
              <a:spcBef>
                <a:spcPct val="20000"/>
              </a:spcBef>
            </a:pPr>
            <a:r>
              <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rPr>
              <a:t>Celebrating the Victor</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Death of Jesus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Foundation of faith</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Source of our salvation</a:t>
            </a:r>
          </a:p>
        </p:txBody>
      </p:sp>
    </p:spTree>
    <p:extLst>
      <p:ext uri="{BB962C8B-B14F-4D97-AF65-F5344CB8AC3E}">
        <p14:creationId xmlns:p14="http://schemas.microsoft.com/office/powerpoint/2010/main" val="13329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For </a:t>
            </a:r>
            <a:r>
              <a:rPr lang="en-US" sz="5400" b="1" i="1" dirty="0">
                <a:solidFill>
                  <a:schemeClr val="bg1"/>
                </a:solidFill>
                <a:effectLst>
                  <a:outerShdw blurRad="38100" dist="38100" dir="2700000" algn="tl">
                    <a:schemeClr val="tx1"/>
                  </a:outerShdw>
                </a:effectLst>
                <a:latin typeface="Century Schoolbook" panose="02040604050505020304" pitchFamily="18" charset="0"/>
              </a:rPr>
              <a:t>our struggle is not against flesh and blood, but against the rulers, against the powers, against the world forces of this darkness, against the spiritual forces of wickedness in the heavenly places</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531347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Therefore</a:t>
            </a:r>
            <a:r>
              <a:rPr lang="en-US" sz="5400" b="1" i="1" dirty="0">
                <a:solidFill>
                  <a:schemeClr val="bg1"/>
                </a:solidFill>
                <a:effectLst>
                  <a:outerShdw blurRad="38100" dist="38100" dir="2700000" algn="tl">
                    <a:schemeClr val="tx1"/>
                  </a:outerShdw>
                </a:effectLst>
                <a:latin typeface="Century Schoolbook" panose="02040604050505020304" pitchFamily="18" charset="0"/>
              </a:rPr>
              <a:t>, take up the full armor of God, so that you will be able to resist in the evil day, and having done everything, to stand firm</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817855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Stand </a:t>
            </a:r>
            <a:r>
              <a:rPr lang="en-US" sz="5400" b="1" i="1" dirty="0">
                <a:solidFill>
                  <a:schemeClr val="bg1"/>
                </a:solidFill>
                <a:effectLst>
                  <a:outerShdw blurRad="38100" dist="38100" dir="2700000" algn="tl">
                    <a:schemeClr val="tx1"/>
                  </a:outerShdw>
                </a:effectLst>
                <a:latin typeface="Century Schoolbook" panose="02040604050505020304" pitchFamily="18" charset="0"/>
              </a:rPr>
              <a:t>firm therefore, having girded your loins with truth, and having put on the breastplate of righteousness</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697041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and </a:t>
            </a:r>
            <a:r>
              <a:rPr lang="en-US" sz="5400" b="1" i="1" dirty="0">
                <a:solidFill>
                  <a:schemeClr val="bg1"/>
                </a:solidFill>
                <a:effectLst>
                  <a:outerShdw blurRad="38100" dist="38100" dir="2700000" algn="tl">
                    <a:schemeClr val="tx1"/>
                  </a:outerShdw>
                </a:effectLst>
                <a:latin typeface="Century Schoolbook" panose="02040604050505020304" pitchFamily="18" charset="0"/>
              </a:rPr>
              <a:t>having shod your feet with the preparation of the gospel of peace</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111976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in </a:t>
            </a:r>
            <a:r>
              <a:rPr lang="en-US" sz="5400" b="1" i="1" dirty="0">
                <a:solidFill>
                  <a:schemeClr val="bg1"/>
                </a:solidFill>
                <a:effectLst>
                  <a:outerShdw blurRad="38100" dist="38100" dir="2700000" algn="tl">
                    <a:schemeClr val="tx1"/>
                  </a:outerShdw>
                </a:effectLst>
                <a:latin typeface="Century Schoolbook" panose="02040604050505020304" pitchFamily="18" charset="0"/>
              </a:rPr>
              <a:t>addition to all, taking up the shield of faith with which you will be able to extinguish all the flaming arrows of the evil one</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524912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And </a:t>
            </a:r>
            <a:r>
              <a:rPr lang="en-US" sz="5400" b="1" i="1" dirty="0">
                <a:solidFill>
                  <a:schemeClr val="bg1"/>
                </a:solidFill>
                <a:effectLst>
                  <a:outerShdw blurRad="38100" dist="38100" dir="2700000" algn="tl">
                    <a:schemeClr val="tx1"/>
                  </a:outerShdw>
                </a:effectLst>
                <a:latin typeface="Century Schoolbook" panose="02040604050505020304" pitchFamily="18" charset="0"/>
              </a:rPr>
              <a:t>take the helmet of salvation, and the sword of the Spirit, which is the word of God.</a:t>
            </a:r>
          </a:p>
          <a:p>
            <a:pPr marL="0" lvl="0" indent="0" defTabSz="1305942">
              <a:buNone/>
            </a:pP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endParaRPr lang="en-US" sz="2400" b="1" i="1" dirty="0" smtClean="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endParaRPr lang="en-US" sz="2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endParaRPr lang="en-US" sz="2400" b="1" i="1" dirty="0" smtClean="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endParaRPr lang="en-US" sz="2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endParaRPr lang="en-US" sz="2400" b="1" i="1" dirty="0" smtClean="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2400" b="1" i="1" dirty="0" smtClean="0">
                <a:solidFill>
                  <a:schemeClr val="bg1"/>
                </a:solidFill>
                <a:effectLst>
                  <a:outerShdw blurRad="38100" dist="38100" dir="2700000" algn="tl">
                    <a:schemeClr val="tx1"/>
                  </a:outerShdw>
                </a:effectLst>
                <a:latin typeface="Century Schoolbook" panose="02040604050505020304" pitchFamily="18" charset="0"/>
              </a:rPr>
              <a:t>New </a:t>
            </a:r>
            <a:r>
              <a:rPr lang="en-US" sz="2400" b="1" i="1" dirty="0">
                <a:solidFill>
                  <a:schemeClr val="bg1"/>
                </a:solidFill>
                <a:effectLst>
                  <a:outerShdw blurRad="38100" dist="38100" dir="2700000" algn="tl">
                    <a:schemeClr val="tx1"/>
                  </a:outerShdw>
                </a:effectLst>
                <a:latin typeface="Century Schoolbook" panose="02040604050505020304" pitchFamily="18" charset="0"/>
              </a:rPr>
              <a:t>American Standard Bible : 1995 Update. </a:t>
            </a:r>
            <a:r>
              <a:rPr lang="en-US" sz="2400" b="1" i="1" dirty="0" err="1">
                <a:solidFill>
                  <a:schemeClr val="bg1"/>
                </a:solidFill>
                <a:effectLst>
                  <a:outerShdw blurRad="38100" dist="38100" dir="2700000" algn="tl">
                    <a:schemeClr val="tx1"/>
                  </a:outerShdw>
                </a:effectLst>
                <a:latin typeface="Century Schoolbook" panose="02040604050505020304" pitchFamily="18" charset="0"/>
              </a:rPr>
              <a:t>LaHabra</a:t>
            </a:r>
            <a:r>
              <a:rPr lang="en-US" sz="2400" b="1" i="1" dirty="0">
                <a:solidFill>
                  <a:schemeClr val="bg1"/>
                </a:solidFill>
                <a:effectLst>
                  <a:outerShdw blurRad="38100" dist="38100" dir="2700000" algn="tl">
                    <a:schemeClr val="tx1"/>
                  </a:outerShdw>
                </a:effectLst>
                <a:latin typeface="Century Schoolbook" panose="02040604050505020304" pitchFamily="18" charset="0"/>
              </a:rPr>
              <a:t>, CA : The </a:t>
            </a:r>
            <a:r>
              <a:rPr lang="en-US" sz="2400" b="1" i="1" dirty="0" err="1">
                <a:solidFill>
                  <a:schemeClr val="bg1"/>
                </a:solidFill>
                <a:effectLst>
                  <a:outerShdw blurRad="38100" dist="38100" dir="2700000" algn="tl">
                    <a:schemeClr val="tx1"/>
                  </a:outerShdw>
                </a:effectLst>
                <a:latin typeface="Century Schoolbook" panose="02040604050505020304" pitchFamily="18" charset="0"/>
              </a:rPr>
              <a:t>Lockman</a:t>
            </a:r>
            <a:r>
              <a:rPr lang="en-US" sz="2400" b="1" i="1" dirty="0">
                <a:solidFill>
                  <a:schemeClr val="bg1"/>
                </a:solidFill>
                <a:effectLst>
                  <a:outerShdw blurRad="38100" dist="38100" dir="2700000" algn="tl">
                    <a:schemeClr val="tx1"/>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57857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Focus Point</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Struggle</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Opponent</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Not people</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Spiritual forces</a:t>
            </a:r>
          </a:p>
        </p:txBody>
      </p:sp>
    </p:spTree>
    <p:extLst>
      <p:ext uri="{BB962C8B-B14F-4D97-AF65-F5344CB8AC3E}">
        <p14:creationId xmlns:p14="http://schemas.microsoft.com/office/powerpoint/2010/main" val="189462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62533</TotalTime>
  <Words>619</Words>
  <Application>Microsoft Office PowerPoint</Application>
  <PresentationFormat>Custom</PresentationFormat>
  <Paragraphs>84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Focus Point</vt:lpstr>
      <vt:lpstr>The Focus Point</vt:lpstr>
      <vt:lpstr>The Focus Point</vt:lpstr>
      <vt:lpstr>The Focus Point</vt:lpstr>
      <vt:lpstr>How we are called to glorify God</vt:lpstr>
      <vt:lpstr>How we are called to glorify God</vt:lpstr>
      <vt:lpstr>How we are called to glorify God</vt:lpstr>
      <vt:lpstr>How we are called to glorify God</vt:lpstr>
      <vt:lpstr>The Objective in the Struggle</vt:lpstr>
      <vt:lpstr>The Objective in the Struggle</vt:lpstr>
      <vt:lpstr>The Provisions for the Struggle</vt:lpstr>
      <vt:lpstr>The Provisions for the Struggle</vt:lpstr>
      <vt:lpstr>The Provisions for the Struggle</vt:lpstr>
      <vt:lpstr>The Provisions for the Struggle</vt:lpstr>
      <vt:lpstr>The Provisions for the Struggle</vt:lpstr>
      <vt:lpstr>Celebrating the Victor</vt:lpstr>
      <vt:lpstr>Celebrating the Victor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763</cp:revision>
  <cp:lastPrinted>2018-09-16T15:59:21Z</cp:lastPrinted>
  <dcterms:created xsi:type="dcterms:W3CDTF">2017-04-19T20:10:12Z</dcterms:created>
  <dcterms:modified xsi:type="dcterms:W3CDTF">2018-09-16T16:01:58Z</dcterms:modified>
</cp:coreProperties>
</file>