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
  </p:notesMasterIdLst>
  <p:handoutMasterIdLst>
    <p:handoutMasterId r:id="rId20"/>
  </p:handoutMasterIdLst>
  <p:sldIdLst>
    <p:sldId id="312" r:id="rId4"/>
    <p:sldId id="532" r:id="rId5"/>
    <p:sldId id="349" r:id="rId6"/>
    <p:sldId id="443" r:id="rId7"/>
    <p:sldId id="488" r:id="rId8"/>
    <p:sldId id="513" r:id="rId9"/>
    <p:sldId id="490" r:id="rId10"/>
    <p:sldId id="539" r:id="rId11"/>
    <p:sldId id="503" r:id="rId12"/>
    <p:sldId id="540" r:id="rId13"/>
    <p:sldId id="534" r:id="rId14"/>
    <p:sldId id="535" r:id="rId15"/>
    <p:sldId id="541" r:id="rId16"/>
    <p:sldId id="542" r:id="rId17"/>
    <p:sldId id="538" r:id="rId18"/>
  </p:sldIdLst>
  <p:sldSz cx="14630400" cy="8229600"/>
  <p:notesSz cx="6858000" cy="9312275"/>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630" y="-10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A0E7E243-4132-411A-AE1F-1A53AA7CF435}" type="datetimeFigureOut">
              <a:rPr lang="en-US" smtClean="0"/>
              <a:t>9/30/2018</a:t>
            </a:fld>
            <a:endParaRPr lang="en-US"/>
          </a:p>
        </p:txBody>
      </p:sp>
      <p:sp>
        <p:nvSpPr>
          <p:cNvPr id="4" name="Footer Placeholder 3"/>
          <p:cNvSpPr>
            <a:spLocks noGrp="1"/>
          </p:cNvSpPr>
          <p:nvPr>
            <p:ph type="ftr" sz="quarter" idx="2"/>
          </p:nvPr>
        </p:nvSpPr>
        <p:spPr>
          <a:xfrm>
            <a:off x="0" y="8845550"/>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5550"/>
            <a:ext cx="2971800" cy="465138"/>
          </a:xfrm>
          <a:prstGeom prst="rect">
            <a:avLst/>
          </a:prstGeom>
        </p:spPr>
        <p:txBody>
          <a:bodyPr vert="horz" lIns="91440" tIns="45720" rIns="91440" bIns="45720" rtlCol="0" anchor="b"/>
          <a:lstStyle>
            <a:lvl1pPr algn="r">
              <a:defRPr sz="1200"/>
            </a:lvl1pPr>
          </a:lstStyle>
          <a:p>
            <a:fld id="{59AD5244-8EEF-4C12-8B35-A6FD30060855}" type="slidenum">
              <a:rPr lang="en-US" smtClean="0"/>
              <a:t>‹#›</a:t>
            </a:fld>
            <a:endParaRPr lang="en-US"/>
          </a:p>
        </p:txBody>
      </p:sp>
    </p:spTree>
    <p:extLst>
      <p:ext uri="{BB962C8B-B14F-4D97-AF65-F5344CB8AC3E}">
        <p14:creationId xmlns:p14="http://schemas.microsoft.com/office/powerpoint/2010/main" val="3804954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46730EDA-1297-4B25-9E37-CC1E24A14B3D}" type="datetimeFigureOut">
              <a:rPr lang="en-US" smtClean="0"/>
              <a:t>9/30/2018</a:t>
            </a:fld>
            <a:endParaRPr lang="en-US"/>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2775"/>
            <a:ext cx="5486400" cy="4191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551"/>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551"/>
            <a:ext cx="2971800" cy="465138"/>
          </a:xfrm>
          <a:prstGeom prst="rect">
            <a:avLst/>
          </a:prstGeom>
        </p:spPr>
        <p:txBody>
          <a:bodyPr vert="horz" lIns="91440" tIns="45720" rIns="91440" bIns="45720" rtlCol="0" anchor="b"/>
          <a:lstStyle>
            <a:lvl1pPr algn="r">
              <a:defRPr sz="1200"/>
            </a:lvl1pPr>
          </a:lstStyle>
          <a:p>
            <a:fld id="{3852F0AF-899E-412E-8F0A-58EDDBD3C24C}" type="slidenum">
              <a:rPr lang="en-US" smtClean="0"/>
              <a:t>‹#›</a:t>
            </a:fld>
            <a:endParaRPr lang="en-US"/>
          </a:p>
        </p:txBody>
      </p:sp>
    </p:spTree>
    <p:extLst>
      <p:ext uri="{BB962C8B-B14F-4D97-AF65-F5344CB8AC3E}">
        <p14:creationId xmlns:p14="http://schemas.microsoft.com/office/powerpoint/2010/main" val="342888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9/30/2018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5105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9/30/2018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95700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9/30/2018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63667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7282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0868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4868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9/30/2018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5202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9/30/2018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9196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9/30/2018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0174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9/30/2018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9376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9/30/2018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07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9/30/2018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926039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9/30/2018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6273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4546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2714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0190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2321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3839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9/30/2018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1457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9/30/2018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2003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9/30/2018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0966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9/30/2018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4156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t>9/30/2018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85315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9/30/2018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497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9/30/2018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0839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8466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9/30/2018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092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t>9/30/2018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8105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t>9/30/2018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6476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t>9/30/2018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4548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t>9/30/2018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1056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9/30/2018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3813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9/30/2018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233942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t>9/30/2018</a:t>
            </a:fld>
            <a:endParaRPr lang="en-US" dirty="0"/>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t>‹#›</a:t>
            </a:fld>
            <a:endParaRPr lang="en-US" dirty="0"/>
          </a:p>
        </p:txBody>
      </p:sp>
    </p:spTree>
    <p:extLst>
      <p:ext uri="{BB962C8B-B14F-4D97-AF65-F5344CB8AC3E}">
        <p14:creationId xmlns:p14="http://schemas.microsoft.com/office/powerpoint/2010/main" val="1591313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9/30/2018</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0269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9/30/2018</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95026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2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2057400"/>
            <a:ext cx="13167360" cy="3810000"/>
          </a:xfrm>
        </p:spPr>
        <p:txBody>
          <a:bodyPr>
            <a:normAutofit/>
          </a:bodyPr>
          <a:lstStyle/>
          <a:p>
            <a:pPr marL="0" lvl="0" indent="0" algn="ctr" defTabSz="914400">
              <a:spcBef>
                <a:spcPts val="0"/>
              </a:spcBef>
              <a:buNone/>
            </a:pPr>
            <a:r>
              <a:rPr lang="en-US" sz="12500" b="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Acts:</a:t>
            </a:r>
          </a:p>
          <a:p>
            <a:pPr marL="0" lvl="0" indent="0" algn="ctr" defTabSz="914400">
              <a:spcBef>
                <a:spcPts val="0"/>
              </a:spcBef>
              <a:buNone/>
            </a:pPr>
            <a:r>
              <a:rPr lang="en-US" sz="8800" b="1" i="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The Unhindered Harvest</a:t>
            </a:r>
          </a:p>
        </p:txBody>
      </p:sp>
    </p:spTree>
    <p:extLst>
      <p:ext uri="{BB962C8B-B14F-4D97-AF65-F5344CB8AC3E}">
        <p14:creationId xmlns:p14="http://schemas.microsoft.com/office/powerpoint/2010/main" val="258818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The </a:t>
            </a: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Connections</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Letters</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Previous letter </a:t>
            </a:r>
            <a:r>
              <a:rPr lang="en-US" sz="3200" b="1" i="1" dirty="0" smtClean="0">
                <a:solidFill>
                  <a:schemeClr val="bg1"/>
                </a:solidFill>
                <a:effectLst>
                  <a:outerShdw blurRad="38100" dist="38100" dir="2700000" algn="tl">
                    <a:schemeClr val="tx1"/>
                  </a:outerShdw>
                </a:effectLst>
                <a:latin typeface="Century Schoolbook" panose="02040604050505020304" pitchFamily="18" charset="0"/>
              </a:rPr>
              <a:t>(1 Cor. 5:9)</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1</a:t>
            </a:r>
            <a:r>
              <a:rPr lang="en-US" sz="4800" b="1" i="1" baseline="30000" dirty="0" smtClean="0">
                <a:solidFill>
                  <a:schemeClr val="bg1"/>
                </a:solidFill>
                <a:effectLst>
                  <a:outerShdw blurRad="38100" dist="38100" dir="2700000" algn="tl">
                    <a:schemeClr val="tx1"/>
                  </a:outerShdw>
                </a:effectLst>
                <a:latin typeface="Century Schoolbook" panose="02040604050505020304" pitchFamily="18" charset="0"/>
              </a:rPr>
              <a:t>st</a:t>
            </a:r>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 Corinthians</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Sorrowful letter </a:t>
            </a:r>
            <a:r>
              <a:rPr lang="en-US" sz="3200" b="1" i="1" dirty="0" smtClean="0">
                <a:solidFill>
                  <a:schemeClr val="bg1"/>
                </a:solidFill>
                <a:effectLst>
                  <a:outerShdw blurRad="38100" dist="38100" dir="2700000" algn="tl">
                    <a:schemeClr val="tx1"/>
                  </a:outerShdw>
                </a:effectLst>
                <a:latin typeface="Century Schoolbook" panose="02040604050505020304" pitchFamily="18" charset="0"/>
              </a:rPr>
              <a:t>(2 Cor. 2:4)</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2</a:t>
            </a:r>
            <a:r>
              <a:rPr lang="en-US" sz="4800" b="1" i="1" baseline="30000" dirty="0" smtClean="0">
                <a:solidFill>
                  <a:schemeClr val="bg1"/>
                </a:solidFill>
                <a:effectLst>
                  <a:outerShdw blurRad="38100" dist="38100" dir="2700000" algn="tl">
                    <a:schemeClr val="tx1"/>
                  </a:outerShdw>
                </a:effectLst>
                <a:latin typeface="Century Schoolbook" panose="02040604050505020304" pitchFamily="18" charset="0"/>
              </a:rPr>
              <a:t>nd</a:t>
            </a:r>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 Corinthians</a:t>
            </a:r>
          </a:p>
        </p:txBody>
      </p:sp>
    </p:spTree>
    <p:extLst>
      <p:ext uri="{BB962C8B-B14F-4D97-AF65-F5344CB8AC3E}">
        <p14:creationId xmlns:p14="http://schemas.microsoft.com/office/powerpoint/2010/main" val="122669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The </a:t>
            </a: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Occasion</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Question of motives (chapters 1-9)</a:t>
            </a:r>
          </a:p>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Question of authority (chapters 10-13)</a:t>
            </a:r>
          </a:p>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Reconciliation (2:3, 13:10)</a:t>
            </a:r>
            <a:endParaRPr lang="en-US" sz="4200" b="1" i="1" dirty="0" smtClean="0">
              <a:solidFill>
                <a:schemeClr val="bg1"/>
              </a:solidFill>
              <a:effectLst>
                <a:outerShdw blurRad="38100" dist="38100" dir="2700000" algn="tl">
                  <a:schemeClr val="tx1"/>
                </a:outerShdw>
              </a:effectLst>
              <a:latin typeface="Century Schoolbook" panose="02040604050505020304" pitchFamily="18" charset="0"/>
            </a:endParaRPr>
          </a:p>
          <a:p>
            <a:endParaRPr lang="en-US" sz="5400" b="1" i="1" dirty="0" smtClean="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337379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Answers and Evidence</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The </a:t>
            </a:r>
            <a:r>
              <a:rPr lang="en-US" sz="5400" b="1" i="1" dirty="0">
                <a:solidFill>
                  <a:schemeClr val="bg1"/>
                </a:solidFill>
                <a:effectLst>
                  <a:outerShdw blurRad="38100" dist="38100" dir="2700000" algn="tl">
                    <a:schemeClr val="tx1"/>
                  </a:outerShdw>
                </a:effectLst>
                <a:latin typeface="Century Schoolbook" panose="02040604050505020304" pitchFamily="18" charset="0"/>
              </a:rPr>
              <a:t>Charge </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(1:15-18)</a:t>
            </a:r>
          </a:p>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Defense -- His Heart</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Affliction (9 times)</a:t>
            </a:r>
          </a:p>
          <a:p>
            <a:pPr lvl="1"/>
            <a:r>
              <a:rPr lang="en-US" sz="4800" b="1" i="1" dirty="0">
                <a:solidFill>
                  <a:schemeClr val="bg1"/>
                </a:solidFill>
                <a:effectLst>
                  <a:outerShdw blurRad="38100" dist="38100" dir="2700000" algn="tl">
                    <a:schemeClr val="tx1"/>
                  </a:outerShdw>
                </a:effectLst>
                <a:latin typeface="Century Schoolbook" panose="02040604050505020304" pitchFamily="18" charset="0"/>
              </a:rPr>
              <a:t>Glory (9 times</a:t>
            </a:r>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Sorrow (8 times)</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Comfort (10 times)</a:t>
            </a:r>
          </a:p>
        </p:txBody>
      </p:sp>
    </p:spTree>
    <p:extLst>
      <p:ext uri="{BB962C8B-B14F-4D97-AF65-F5344CB8AC3E}">
        <p14:creationId xmlns:p14="http://schemas.microsoft.com/office/powerpoint/2010/main" val="419774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Answers and Evidence</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Defense -- His Ministry</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Faith (5:5-9)</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Fear (5:9-11)</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Love (5:12-15)</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Calling (5:18-20)</a:t>
            </a:r>
            <a:endParaRPr lang="en-US" sz="4800" b="1" i="1" dirty="0" smtClean="0">
              <a:solidFill>
                <a:schemeClr val="bg1"/>
              </a:solidFill>
              <a:effectLst>
                <a:outerShdw blurRad="38100" dist="38100" dir="2700000" algn="tl">
                  <a:schemeClr val="tx1"/>
                </a:outerShdw>
              </a:effectLst>
              <a:latin typeface="Century Schoolbook" panose="02040604050505020304" pitchFamily="18" charset="0"/>
            </a:endParaRPr>
          </a:p>
          <a:p>
            <a:pPr lvl="1"/>
            <a:endParaRPr lang="en-US" sz="4200" b="1" i="1" dirty="0" smtClean="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202920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Answers and Evidence</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The Charge (10:7-11)</a:t>
            </a:r>
          </a:p>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Defense – Weakness (11:18-31)</a:t>
            </a:r>
          </a:p>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Defense – Humiliation (12:7-13)</a:t>
            </a:r>
            <a:endParaRPr lang="en-US" sz="4800" b="1" i="1" dirty="0" smtClean="0">
              <a:solidFill>
                <a:schemeClr val="bg1"/>
              </a:solidFill>
              <a:effectLst>
                <a:outerShdw blurRad="38100" dist="38100" dir="2700000" algn="tl">
                  <a:schemeClr val="tx1"/>
                </a:outerShdw>
              </a:effectLst>
              <a:latin typeface="Century Schoolbook" panose="02040604050505020304" pitchFamily="18" charset="0"/>
            </a:endParaRPr>
          </a:p>
          <a:p>
            <a:pPr lvl="1"/>
            <a:endParaRPr lang="en-US" sz="4200" b="1" i="1" dirty="0" smtClean="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334658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844560"/>
            <a:ext cx="13167360" cy="1371600"/>
          </a:xfrm>
        </p:spPr>
        <p:txBody>
          <a:bodyPr>
            <a:normAutofit/>
          </a:bodyPr>
          <a:lstStyle/>
          <a:p>
            <a:r>
              <a:rPr lang="en-US" sz="8000" b="1" dirty="0" smtClean="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rPr>
              <a:t>Reaping the Harvest</a:t>
            </a:r>
            <a:endParaRPr lang="en-US" sz="8000" b="1" dirty="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endParaRPr>
          </a:p>
        </p:txBody>
      </p:sp>
      <p:sp>
        <p:nvSpPr>
          <p:cNvPr id="3" name="Content Placeholder 2"/>
          <p:cNvSpPr>
            <a:spLocks noGrp="1"/>
          </p:cNvSpPr>
          <p:nvPr>
            <p:ph idx="1"/>
          </p:nvPr>
        </p:nvSpPr>
        <p:spPr>
          <a:xfrm>
            <a:off x="7010400" y="381001"/>
            <a:ext cx="7467600" cy="6705599"/>
          </a:xfrm>
        </p:spPr>
        <p:txBody>
          <a:bodyPr>
            <a:normAutofit/>
          </a:bodyPr>
          <a:lstStyle/>
          <a:p>
            <a:r>
              <a:rPr lang="en-US" sz="48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Examine yourselves!</a:t>
            </a:r>
          </a:p>
          <a:p>
            <a:r>
              <a:rPr lang="en-US" sz="48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How do you view affliction and sorrow?</a:t>
            </a:r>
          </a:p>
          <a:p>
            <a:r>
              <a:rPr lang="en-US" sz="48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Do you live your calling?</a:t>
            </a:r>
          </a:p>
          <a:p>
            <a:r>
              <a:rPr lang="en-US" sz="48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Do you embrace God humbling you?</a:t>
            </a:r>
            <a:endParaRPr lang="en-US" sz="48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a:p>
            <a:endPar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05325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noFill/>
          <a:ln w="28575">
            <a:noFill/>
          </a:ln>
        </p:spPr>
        <p:txBody>
          <a:bodyPr/>
          <a:lstStyle/>
          <a:p>
            <a:pPr lvl="0" defTabSz="1305942">
              <a:spcBef>
                <a:spcPct val="20000"/>
              </a:spcBef>
            </a:pPr>
            <a:r>
              <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rPr>
              <a:t>2</a:t>
            </a:r>
            <a:r>
              <a:rPr lang="en-US" sz="6000" b="1" baseline="30000"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nd</a:t>
            </a: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 </a:t>
            </a: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Corinthians</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It is heartbreaking</a:t>
            </a:r>
          </a:p>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It is heartwarming</a:t>
            </a:r>
          </a:p>
          <a:p>
            <a:r>
              <a:rPr lang="en-US" sz="5400" b="1" i="1" dirty="0">
                <a:solidFill>
                  <a:schemeClr val="bg1"/>
                </a:solidFill>
                <a:effectLst>
                  <a:outerShdw blurRad="38100" dist="38100" dir="2700000" algn="tl">
                    <a:schemeClr val="tx1"/>
                  </a:outerShdw>
                </a:effectLst>
                <a:latin typeface="Century Schoolbook" panose="02040604050505020304" pitchFamily="18" charset="0"/>
              </a:rPr>
              <a:t>It is irrefutable </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evidence</a:t>
            </a:r>
          </a:p>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It is autobiographical</a:t>
            </a:r>
          </a:p>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It is intensely intimate</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a:p>
            <a:endParaRPr lang="en-US" sz="4800" b="1" i="1" dirty="0" smtClean="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39724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a:solidFill>
                  <a:schemeClr val="bg1"/>
                </a:solidFill>
                <a:effectLst>
                  <a:outerShdw blurRad="38100" dist="38100" dir="2700000" algn="tl">
                    <a:schemeClr val="tx1"/>
                  </a:outerShdw>
                </a:effectLst>
                <a:latin typeface="Century Schoolbook" panose="02040604050505020304" pitchFamily="18" charset="0"/>
              </a:rPr>
              <a:t>2</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 </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Corinthians </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2:1-6</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Paul</a:t>
            </a:r>
            <a:r>
              <a:rPr lang="en-US" sz="5400" b="1" i="1" dirty="0">
                <a:solidFill>
                  <a:schemeClr val="bg1"/>
                </a:solidFill>
                <a:effectLst>
                  <a:outerShdw blurRad="38100" dist="38100" dir="2700000" algn="tl">
                    <a:schemeClr val="tx1"/>
                  </a:outerShdw>
                </a:effectLst>
                <a:latin typeface="Century Schoolbook" panose="02040604050505020304" pitchFamily="18" charset="0"/>
              </a:rPr>
              <a:t>, an apostle of Christ Jesus by the will of God, and Timothy our brother, To the church of God which is at Corinth with all the saints who are throughout Achaia</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3359452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Grace </a:t>
            </a:r>
            <a:r>
              <a:rPr lang="en-US" sz="5400" b="1" i="1" dirty="0">
                <a:solidFill>
                  <a:schemeClr val="bg1"/>
                </a:solidFill>
                <a:effectLst>
                  <a:outerShdw blurRad="38100" dist="38100" dir="2700000" algn="tl">
                    <a:schemeClr val="tx1"/>
                  </a:outerShdw>
                </a:effectLst>
                <a:latin typeface="Century Schoolbook" panose="02040604050505020304" pitchFamily="18" charset="0"/>
              </a:rPr>
              <a:t>to you and peace from God our Father and the Lord Jesus </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Christ. Blessed </a:t>
            </a:r>
            <a:r>
              <a:rPr lang="en-US" sz="5400" b="1" i="1" dirty="0">
                <a:solidFill>
                  <a:schemeClr val="bg1"/>
                </a:solidFill>
                <a:effectLst>
                  <a:outerShdw blurRad="38100" dist="38100" dir="2700000" algn="tl">
                    <a:schemeClr val="tx1"/>
                  </a:outerShdw>
                </a:effectLst>
                <a:latin typeface="Century Schoolbook" panose="02040604050505020304" pitchFamily="18" charset="0"/>
              </a:rPr>
              <a:t>be the God and Father of our Lord Jesus Christ, the Father of mercies and God of all comfort</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3531347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who </a:t>
            </a:r>
            <a:r>
              <a:rPr lang="en-US" sz="5400" b="1" i="1" dirty="0">
                <a:solidFill>
                  <a:schemeClr val="bg1"/>
                </a:solidFill>
                <a:effectLst>
                  <a:outerShdw blurRad="38100" dist="38100" dir="2700000" algn="tl">
                    <a:schemeClr val="tx1"/>
                  </a:outerShdw>
                </a:effectLst>
                <a:latin typeface="Century Schoolbook" panose="02040604050505020304" pitchFamily="18" charset="0"/>
              </a:rPr>
              <a:t>comforts us in all our affliction so that we will be able to comfort those who are in any affliction with the comfort with which we ourselves are comforted by God</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2817855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For </a:t>
            </a:r>
            <a:r>
              <a:rPr lang="en-US" sz="5400" b="1" i="1" dirty="0">
                <a:solidFill>
                  <a:schemeClr val="bg1"/>
                </a:solidFill>
                <a:effectLst>
                  <a:outerShdw blurRad="38100" dist="38100" dir="2700000" algn="tl">
                    <a:schemeClr val="tx1"/>
                  </a:outerShdw>
                </a:effectLst>
                <a:latin typeface="Century Schoolbook" panose="02040604050505020304" pitchFamily="18" charset="0"/>
              </a:rPr>
              <a:t>just as the sufferings of Christ are ours in abundance, so also our comfort is abundant through Christ</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1697041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But </a:t>
            </a:r>
            <a:r>
              <a:rPr lang="en-US" sz="5400" b="1" i="1" dirty="0">
                <a:solidFill>
                  <a:schemeClr val="bg1"/>
                </a:solidFill>
                <a:effectLst>
                  <a:outerShdw blurRad="38100" dist="38100" dir="2700000" algn="tl">
                    <a:schemeClr val="tx1"/>
                  </a:outerShdw>
                </a:effectLst>
                <a:latin typeface="Century Schoolbook" panose="02040604050505020304" pitchFamily="18" charset="0"/>
              </a:rPr>
              <a:t>if we are afflicted, it is for your comfort and salvation; or if we are comforted, it is for your comfort, </a:t>
            </a:r>
            <a:endParaRPr lang="en-US" sz="2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578571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a:solidFill>
                  <a:schemeClr val="bg1"/>
                </a:solidFill>
                <a:effectLst>
                  <a:outerShdw blurRad="38100" dist="38100" dir="2700000" algn="tl">
                    <a:schemeClr val="tx1"/>
                  </a:outerShdw>
                </a:effectLst>
                <a:latin typeface="Century Schoolbook" panose="02040604050505020304" pitchFamily="18" charset="0"/>
              </a:rPr>
              <a:t>which is effective in the patient enduring of the same sufferings which we also suffer;</a:t>
            </a:r>
          </a:p>
          <a:p>
            <a:pPr marL="0" lvl="0" indent="0" defTabSz="1305942">
              <a:buNone/>
            </a:pP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r>
              <a:rPr lang="en-US" sz="2400" b="1" i="1" dirty="0">
                <a:solidFill>
                  <a:schemeClr val="bg1"/>
                </a:solidFill>
                <a:effectLst>
                  <a:outerShdw blurRad="38100" dist="38100" dir="2700000" algn="tl">
                    <a:schemeClr val="tx1"/>
                  </a:outerShdw>
                </a:effectLst>
                <a:latin typeface="Century Schoolbook" panose="02040604050505020304" pitchFamily="18" charset="0"/>
              </a:rPr>
              <a:t>New American Standard Bible : 1995 Update. </a:t>
            </a:r>
            <a:r>
              <a:rPr lang="en-US" sz="2400" b="1" i="1" dirty="0" err="1">
                <a:solidFill>
                  <a:schemeClr val="bg1"/>
                </a:solidFill>
                <a:effectLst>
                  <a:outerShdw blurRad="38100" dist="38100" dir="2700000" algn="tl">
                    <a:schemeClr val="tx1"/>
                  </a:outerShdw>
                </a:effectLst>
                <a:latin typeface="Century Schoolbook" panose="02040604050505020304" pitchFamily="18" charset="0"/>
              </a:rPr>
              <a:t>LaHabra</a:t>
            </a:r>
            <a:r>
              <a:rPr lang="en-US" sz="2400" b="1" i="1" dirty="0">
                <a:solidFill>
                  <a:schemeClr val="bg1"/>
                </a:solidFill>
                <a:effectLst>
                  <a:outerShdw blurRad="38100" dist="38100" dir="2700000" algn="tl">
                    <a:schemeClr val="tx1"/>
                  </a:outerShdw>
                </a:effectLst>
                <a:latin typeface="Century Schoolbook" panose="02040604050505020304" pitchFamily="18" charset="0"/>
              </a:rPr>
              <a:t>, CA : The </a:t>
            </a:r>
            <a:r>
              <a:rPr lang="en-US" sz="2400" b="1" i="1" dirty="0" err="1">
                <a:solidFill>
                  <a:schemeClr val="bg1"/>
                </a:solidFill>
                <a:effectLst>
                  <a:outerShdw blurRad="38100" dist="38100" dir="2700000" algn="tl">
                    <a:schemeClr val="tx1"/>
                  </a:outerShdw>
                </a:effectLst>
                <a:latin typeface="Century Schoolbook" panose="02040604050505020304" pitchFamily="18" charset="0"/>
              </a:rPr>
              <a:t>Lockman</a:t>
            </a:r>
            <a:r>
              <a:rPr lang="en-US" sz="2400" b="1" i="1" dirty="0">
                <a:solidFill>
                  <a:schemeClr val="bg1"/>
                </a:solidFill>
                <a:effectLst>
                  <a:outerShdw blurRad="38100" dist="38100" dir="2700000" algn="tl">
                    <a:schemeClr val="tx1"/>
                  </a:outerShdw>
                </a:effectLst>
                <a:latin typeface="Century Schoolbook" panose="02040604050505020304" pitchFamily="18" charset="0"/>
              </a:rPr>
              <a:t> Foundation, 1995</a:t>
            </a:r>
          </a:p>
        </p:txBody>
      </p:sp>
    </p:spTree>
    <p:extLst>
      <p:ext uri="{BB962C8B-B14F-4D97-AF65-F5344CB8AC3E}">
        <p14:creationId xmlns:p14="http://schemas.microsoft.com/office/powerpoint/2010/main" val="4064115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The </a:t>
            </a: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Connections</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Visits</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Acts 18</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Sorrowful visit (2:1)</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Anticipated visit (12:14)</a:t>
            </a:r>
            <a:endParaRPr lang="en-US" sz="4800" b="1" i="1" dirty="0" smtClean="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189462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62707</TotalTime>
  <Words>375</Words>
  <Application>Microsoft Office PowerPoint</Application>
  <PresentationFormat>Custom</PresentationFormat>
  <Paragraphs>56</Paragraphs>
  <Slides>15</Slides>
  <Notes>0</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1_Office Theme</vt:lpstr>
      <vt:lpstr>2_Office Theme</vt:lpstr>
      <vt:lpstr>PowerPoint Presentation</vt:lpstr>
      <vt:lpstr>2nd Corinthians</vt:lpstr>
      <vt:lpstr>PowerPoint Presentation</vt:lpstr>
      <vt:lpstr>PowerPoint Presentation</vt:lpstr>
      <vt:lpstr>PowerPoint Presentation</vt:lpstr>
      <vt:lpstr>PowerPoint Presentation</vt:lpstr>
      <vt:lpstr>PowerPoint Presentation</vt:lpstr>
      <vt:lpstr>PowerPoint Presentation</vt:lpstr>
      <vt:lpstr>The Connections</vt:lpstr>
      <vt:lpstr>The Connections</vt:lpstr>
      <vt:lpstr>The Occasion</vt:lpstr>
      <vt:lpstr>Answers and Evidence</vt:lpstr>
      <vt:lpstr>Answers and Evidence</vt:lpstr>
      <vt:lpstr>Answers and Evidence</vt:lpstr>
      <vt:lpstr>Reaping the Harvest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798</cp:revision>
  <cp:lastPrinted>2018-09-30T16:00:40Z</cp:lastPrinted>
  <dcterms:created xsi:type="dcterms:W3CDTF">2017-04-19T20:10:12Z</dcterms:created>
  <dcterms:modified xsi:type="dcterms:W3CDTF">2018-09-30T16:11:12Z</dcterms:modified>
</cp:coreProperties>
</file>