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handoutMasterIdLst>
    <p:handoutMasterId r:id="rId24"/>
  </p:handoutMasterIdLst>
  <p:sldIdLst>
    <p:sldId id="312" r:id="rId5"/>
    <p:sldId id="556" r:id="rId6"/>
    <p:sldId id="557" r:id="rId7"/>
    <p:sldId id="568" r:id="rId8"/>
    <p:sldId id="569" r:id="rId9"/>
    <p:sldId id="570" r:id="rId10"/>
    <p:sldId id="571" r:id="rId11"/>
    <p:sldId id="572" r:id="rId12"/>
    <p:sldId id="573" r:id="rId13"/>
    <p:sldId id="574" r:id="rId14"/>
    <p:sldId id="575" r:id="rId15"/>
    <p:sldId id="576" r:id="rId16"/>
    <p:sldId id="577" r:id="rId17"/>
    <p:sldId id="578" r:id="rId18"/>
    <p:sldId id="538" r:id="rId19"/>
    <p:sldId id="579" r:id="rId20"/>
    <p:sldId id="580" r:id="rId21"/>
    <p:sldId id="581" r:id="rId22"/>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3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A0E7E243-4132-411A-AE1F-1A53AA7CF435}" type="datetimeFigureOut">
              <a:rPr lang="en-US" smtClean="0"/>
              <a:t>11/18/2018</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59AD5244-8EEF-4C12-8B35-A6FD30060855}" type="slidenum">
              <a:rPr lang="en-US" smtClean="0"/>
              <a:t>‹#›</a:t>
            </a:fld>
            <a:endParaRPr lang="en-US"/>
          </a:p>
        </p:txBody>
      </p:sp>
    </p:spTree>
    <p:extLst>
      <p:ext uri="{BB962C8B-B14F-4D97-AF65-F5344CB8AC3E}">
        <p14:creationId xmlns:p14="http://schemas.microsoft.com/office/powerpoint/2010/main" val="3804954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6730EDA-1297-4B25-9E37-CC1E24A14B3D}" type="datetimeFigureOut">
              <a:rPr lang="en-US" smtClean="0"/>
              <a:t>11/18/2018</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1"/>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1"/>
            <a:ext cx="2971800" cy="465138"/>
          </a:xfrm>
          <a:prstGeom prst="rect">
            <a:avLst/>
          </a:prstGeom>
        </p:spPr>
        <p:txBody>
          <a:bodyPr vert="horz" lIns="91440" tIns="45720" rIns="91440" bIns="45720" rtlCol="0" anchor="b"/>
          <a:lstStyle>
            <a:lvl1pPr algn="r">
              <a:defRPr sz="1200"/>
            </a:lvl1pPr>
          </a:lstStyle>
          <a:p>
            <a:fld id="{3852F0AF-899E-412E-8F0A-58EDDBD3C24C}" type="slidenum">
              <a:rPr lang="en-US" smtClean="0"/>
              <a:t>‹#›</a:t>
            </a:fld>
            <a:endParaRPr lang="en-US"/>
          </a:p>
        </p:txBody>
      </p:sp>
    </p:spTree>
    <p:extLst>
      <p:ext uri="{BB962C8B-B14F-4D97-AF65-F5344CB8AC3E}">
        <p14:creationId xmlns:p14="http://schemas.microsoft.com/office/powerpoint/2010/main" val="342888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7282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086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868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520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9196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174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937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7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27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454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71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019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32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839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1457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003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0966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415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97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0839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466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0923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497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634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544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6673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149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91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8231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5708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28083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4161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90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11/18/2018</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0269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5026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11/18/2018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67425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2057400"/>
            <a:ext cx="13167360" cy="3810000"/>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Sacrificial Life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Chapter 12</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Humility in serving one another</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Love one another</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Devotion to one another</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 </a:t>
            </a:r>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1888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Sacrificial Life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Chapter 13</a:t>
            </a:r>
          </a:p>
          <a:p>
            <a:pPr lvl="1"/>
            <a:r>
              <a:rPr lang="en-US" sz="4800" b="1" i="1" dirty="0">
                <a:solidFill>
                  <a:schemeClr val="bg1"/>
                </a:solidFill>
                <a:effectLst>
                  <a:outerShdw blurRad="38100" dist="38100" dir="2700000" algn="tl">
                    <a:schemeClr val="tx1"/>
                  </a:outerShdw>
                </a:effectLst>
                <a:latin typeface="Century Schoolbook" panose="02040604050505020304" pitchFamily="18" charset="0"/>
              </a:rPr>
              <a:t>Subjection to authority</a:t>
            </a:r>
          </a:p>
          <a:p>
            <a:pPr lvl="1"/>
            <a:r>
              <a:rPr lang="en-US" sz="4800" b="1" i="1" dirty="0">
                <a:solidFill>
                  <a:schemeClr val="bg1"/>
                </a:solidFill>
                <a:effectLst>
                  <a:outerShdw blurRad="38100" dist="38100" dir="2700000" algn="tl">
                    <a:schemeClr val="tx1"/>
                  </a:outerShdw>
                </a:effectLst>
                <a:latin typeface="Century Schoolbook" panose="02040604050505020304" pitchFamily="18" charset="0"/>
              </a:rPr>
              <a:t>Subjection to </a:t>
            </a:r>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others</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Chapter 14</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Not being a stumbling block</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Peace-keeping</a:t>
            </a:r>
          </a:p>
        </p:txBody>
      </p:sp>
    </p:spTree>
    <p:extLst>
      <p:ext uri="{BB962C8B-B14F-4D97-AF65-F5344CB8AC3E}">
        <p14:creationId xmlns:p14="http://schemas.microsoft.com/office/powerpoint/2010/main" val="244560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The Sacrificial Life</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Chapter 15</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Bearing others burdens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Accepting others</a:t>
            </a:r>
          </a:p>
        </p:txBody>
      </p:sp>
    </p:spTree>
    <p:extLst>
      <p:ext uri="{BB962C8B-B14F-4D97-AF65-F5344CB8AC3E}">
        <p14:creationId xmlns:p14="http://schemas.microsoft.com/office/powerpoint/2010/main" val="3204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Gospel Brackets</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Romans 12:1</a:t>
            </a:r>
          </a:p>
          <a:p>
            <a:pPr lvl="1"/>
            <a:r>
              <a:rPr lang="en-US" sz="4800" b="1" i="1" dirty="0">
                <a:solidFill>
                  <a:schemeClr val="bg1"/>
                </a:solidFill>
                <a:effectLst>
                  <a:outerShdw blurRad="38100" dist="38100" dir="2700000" algn="tl">
                    <a:schemeClr val="tx1"/>
                  </a:outerShdw>
                </a:effectLst>
                <a:latin typeface="Century Schoolbook" panose="02040604050505020304" pitchFamily="18" charset="0"/>
              </a:rPr>
              <a:t>Urged by God’s Mercies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To present an </a:t>
            </a:r>
            <a:r>
              <a:rPr lang="en-US" sz="4800" b="1" i="1" dirty="0" err="1" smtClean="0">
                <a:solidFill>
                  <a:schemeClr val="bg1"/>
                </a:solidFill>
                <a:effectLst>
                  <a:outerShdw blurRad="38100" dist="38100" dir="2700000" algn="tl">
                    <a:schemeClr val="tx1"/>
                  </a:outerShdw>
                </a:effectLst>
                <a:latin typeface="Century Schoolbook" panose="02040604050505020304" pitchFamily="18" charset="0"/>
              </a:rPr>
              <a:t>acceptble</a:t>
            </a:r>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 offering to God</a:t>
            </a:r>
          </a:p>
          <a:p>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477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Gospel Brackets</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Romans 15:30-31</a:t>
            </a:r>
          </a:p>
          <a:p>
            <a:pPr lvl="1"/>
            <a:r>
              <a:rPr lang="en-US" sz="4800" b="1" i="1" dirty="0">
                <a:solidFill>
                  <a:schemeClr val="bg1"/>
                </a:solidFill>
                <a:effectLst>
                  <a:outerShdw blurRad="38100" dist="38100" dir="2700000" algn="tl">
                    <a:schemeClr val="tx1"/>
                  </a:outerShdw>
                </a:effectLst>
                <a:latin typeface="Century Schoolbook" panose="02040604050505020304" pitchFamily="18" charset="0"/>
              </a:rPr>
              <a:t>Urged </a:t>
            </a:r>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Christ’s lordship</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Urged by the Spirit’s love for us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To present a ministry acceptable to others</a:t>
            </a:r>
          </a:p>
          <a:p>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59081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84456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1"/>
            <a:ext cx="7467600" cy="6705599"/>
          </a:xfrm>
        </p:spPr>
        <p:txBody>
          <a:bodyPr>
            <a:normAutofit/>
          </a:bodyPr>
          <a:lstStyle/>
          <a:p>
            <a:pPr lvl="0"/>
            <a:r>
              <a:rPr lang="en-US" sz="4800" b="1" i="1" dirty="0">
                <a:ln>
                  <a:solidFill>
                    <a:prstClr val="white"/>
                  </a:solidFill>
                </a:ln>
                <a:solidFill>
                  <a:srgbClr val="9BBB59">
                    <a:lumMod val="75000"/>
                  </a:srgbClr>
                </a:solidFill>
                <a:effectLst>
                  <a:outerShdw blurRad="38100" dist="38100" dir="2700000" algn="tl">
                    <a:prstClr val="white"/>
                  </a:outerShdw>
                </a:effectLst>
                <a:latin typeface="Century Schoolbook" panose="02040604050505020304" pitchFamily="18" charset="0"/>
              </a:rPr>
              <a:t>Gospel life is a devoted </a:t>
            </a:r>
            <a:r>
              <a:rPr lang="en-US" sz="4800" b="1" i="1" dirty="0" smtClean="0">
                <a:ln>
                  <a:solidFill>
                    <a:prstClr val="white"/>
                  </a:solidFill>
                </a:ln>
                <a:solidFill>
                  <a:srgbClr val="9BBB59">
                    <a:lumMod val="75000"/>
                  </a:srgbClr>
                </a:solidFill>
                <a:effectLst>
                  <a:outerShdw blurRad="38100" dist="38100" dir="2700000" algn="tl">
                    <a:prstClr val="white"/>
                  </a:outerShdw>
                </a:effectLst>
                <a:latin typeface="Century Schoolbook" panose="02040604050505020304" pitchFamily="18" charset="0"/>
              </a:rPr>
              <a:t>life</a:t>
            </a:r>
            <a:endPar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Gospel life is a painful life</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Gospel life is a sacrificial life</a:t>
            </a:r>
          </a:p>
          <a:p>
            <a:r>
              <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Gospel life is a fruitful life</a:t>
            </a:r>
          </a:p>
          <a:p>
            <a:endParaRPr lang="en-US" sz="48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a:p>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05325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Romans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8:32</a:t>
            </a: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He </a:t>
            </a:r>
            <a:r>
              <a:rPr lang="en-US" sz="5400" b="1" i="1" dirty="0">
                <a:solidFill>
                  <a:schemeClr val="bg1"/>
                </a:solidFill>
                <a:effectLst>
                  <a:outerShdw blurRad="38100" dist="38100" dir="2700000" algn="tl">
                    <a:schemeClr val="tx1"/>
                  </a:outerShdw>
                </a:effectLst>
                <a:latin typeface="Century Schoolbook" panose="02040604050505020304" pitchFamily="18" charset="0"/>
              </a:rPr>
              <a:t>who did not spare His own Son, but delivered Him over for us all, how will He not also with Him freely give us all things</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1062185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Romans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8:35</a:t>
            </a: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Who </a:t>
            </a:r>
            <a:r>
              <a:rPr lang="en-US" sz="5400" b="1" i="1" dirty="0">
                <a:solidFill>
                  <a:schemeClr val="bg1"/>
                </a:solidFill>
                <a:effectLst>
                  <a:outerShdw blurRad="38100" dist="38100" dir="2700000" algn="tl">
                    <a:schemeClr val="tx1"/>
                  </a:outerShdw>
                </a:effectLst>
                <a:latin typeface="Century Schoolbook" panose="02040604050505020304" pitchFamily="18" charset="0"/>
              </a:rPr>
              <a:t>will separate us from the love of Christ? Will tribulation, or distress, or persecution, or famine, or nakedness, or peril, or sword</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333087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Romans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8:37</a:t>
            </a: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But </a:t>
            </a:r>
            <a:r>
              <a:rPr lang="en-US" sz="5400" b="1" i="1" dirty="0">
                <a:solidFill>
                  <a:schemeClr val="bg1"/>
                </a:solidFill>
                <a:effectLst>
                  <a:outerShdw blurRad="38100" dist="38100" dir="2700000" algn="tl">
                    <a:schemeClr val="tx1"/>
                  </a:outerShdw>
                </a:effectLst>
                <a:latin typeface="Century Schoolbook" panose="02040604050505020304" pitchFamily="18" charset="0"/>
              </a:rPr>
              <a:t>in all these things we overwhelmingly conquer through Him who loved us.</a:t>
            </a:r>
          </a:p>
          <a:p>
            <a:pPr marL="0" lvl="0" indent="0" defTabSz="1305942">
              <a:buNone/>
            </a:pP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endParaRPr lang="en-US" sz="24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2400" b="1" i="1" dirty="0" smtClean="0">
                <a:solidFill>
                  <a:schemeClr val="bg1"/>
                </a:solidFill>
                <a:effectLst>
                  <a:outerShdw blurRad="38100" dist="38100" dir="2700000" algn="tl">
                    <a:schemeClr val="tx1"/>
                  </a:outerShdw>
                </a:effectLst>
                <a:latin typeface="Century Schoolbook" panose="02040604050505020304" pitchFamily="18" charset="0"/>
              </a:rPr>
              <a:t>New </a:t>
            </a:r>
            <a:r>
              <a:rPr lang="en-US" sz="2400" b="1" i="1" dirty="0">
                <a:solidFill>
                  <a:schemeClr val="bg1"/>
                </a:solidFill>
                <a:effectLst>
                  <a:outerShdw blurRad="38100" dist="38100" dir="2700000" algn="tl">
                    <a:schemeClr val="tx1"/>
                  </a:outerShdw>
                </a:effectLst>
                <a:latin typeface="Century Schoolbook" panose="02040604050505020304" pitchFamily="18" charset="0"/>
              </a:rPr>
              <a:t>American Standard Bible : 1995 Update.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24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24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2400" b="1" i="1" dirty="0">
                <a:solidFill>
                  <a:schemeClr val="bg1"/>
                </a:solidFill>
                <a:effectLst>
                  <a:outerShdw blurRad="38100" dist="38100" dir="2700000" algn="tl">
                    <a:schemeClr val="tx1"/>
                  </a:outerShdw>
                </a:effectLst>
                <a:latin typeface="Century Schoolbook" panose="02040604050505020304" pitchFamily="18" charset="0"/>
              </a:rPr>
              <a:t> Foundation, 1995</a:t>
            </a:r>
          </a:p>
        </p:txBody>
      </p:sp>
    </p:spTree>
    <p:extLst>
      <p:ext uri="{BB962C8B-B14F-4D97-AF65-F5344CB8AC3E}">
        <p14:creationId xmlns:p14="http://schemas.microsoft.com/office/powerpoint/2010/main" val="210339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Romans 1-8</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All the major </a:t>
            </a:r>
            <a:r>
              <a:rPr lang="en-US" sz="5400" b="1" i="1" dirty="0" err="1" smtClean="0">
                <a:solidFill>
                  <a:schemeClr val="bg1"/>
                </a:solidFill>
                <a:effectLst>
                  <a:outerShdw blurRad="38100" dist="38100" dir="2700000" algn="tl">
                    <a:schemeClr val="tx1"/>
                  </a:outerShdw>
                </a:effectLst>
                <a:latin typeface="Century Schoolbook" panose="02040604050505020304" pitchFamily="18" charset="0"/>
              </a:rPr>
              <a:t>doctines</a:t>
            </a:r>
            <a:endParaRPr lang="en-US" sz="5400" b="1" i="1" dirty="0" smtClean="0">
              <a:solidFill>
                <a:schemeClr val="bg1"/>
              </a:solidFill>
              <a:effectLst>
                <a:outerShdw blurRad="38100" dist="38100" dir="2700000" algn="tl">
                  <a:schemeClr val="tx1"/>
                </a:outerShdw>
              </a:effectLst>
              <a:latin typeface="Century Schoolbook" panose="02040604050505020304" pitchFamily="18" charset="0"/>
            </a:endParaRP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full message of the gospel</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Breadth equaled by its depth</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241537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Romans 9-11</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905000"/>
            <a:ext cx="9022080" cy="63246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All about Israel</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Promises and  assurances</a:t>
            </a:r>
            <a:endParaRPr lang="en-US" sz="54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70044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Romans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12-16</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Key Verse…12:1-2</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Paul’s main point</a:t>
            </a:r>
          </a:p>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 primary point of the gospel is devotion</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God to His holiness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God to us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Us to God</a:t>
            </a:r>
            <a:endParaRPr lang="en-US" sz="4800" b="1" i="1" dirty="0" smtClean="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06086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Romans </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12:1-2</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Therefore </a:t>
            </a:r>
            <a:r>
              <a:rPr lang="en-US" sz="5400" b="1" i="1" dirty="0">
                <a:solidFill>
                  <a:schemeClr val="bg1"/>
                </a:solidFill>
                <a:effectLst>
                  <a:outerShdw blurRad="38100" dist="38100" dir="2700000" algn="tl">
                    <a:schemeClr val="tx1"/>
                  </a:outerShdw>
                </a:effectLst>
                <a:latin typeface="Century Schoolbook" panose="02040604050505020304" pitchFamily="18" charset="0"/>
              </a:rPr>
              <a:t>I urge you, brethren, by the mercies of God, to present your bodies a living and holy sacrifice, acceptable to God, which is your spiritual service of worship</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endParaRPr lang="en-US" sz="54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3209855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52400"/>
            <a:ext cx="9144000" cy="8077200"/>
          </a:xfrm>
          <a:noFill/>
          <a:ln w="28575">
            <a:noFill/>
          </a:ln>
        </p:spPr>
        <p:txBody>
          <a:bodyPr>
            <a:noAutofit/>
          </a:bodyPr>
          <a:lstStyle/>
          <a:p>
            <a:pPr marL="0" lvl="0" indent="0" defTabSz="1305942">
              <a:buNone/>
            </a:pP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And </a:t>
            </a:r>
            <a:r>
              <a:rPr lang="en-US" sz="5400" b="1" i="1" dirty="0">
                <a:solidFill>
                  <a:schemeClr val="bg1"/>
                </a:solidFill>
                <a:effectLst>
                  <a:outerShdw blurRad="38100" dist="38100" dir="2700000" algn="tl">
                    <a:schemeClr val="tx1"/>
                  </a:outerShdw>
                </a:effectLst>
                <a:latin typeface="Century Schoolbook" panose="02040604050505020304" pitchFamily="18" charset="0"/>
              </a:rPr>
              <a:t>do not be conformed to this world, but be transformed by the renewing of your mind, so that you may prove what the will of God is, that which is good and acceptable and perfect</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t>
            </a:r>
          </a:p>
          <a:p>
            <a:pPr marL="0" indent="0" defTabSz="1305942">
              <a:buNone/>
            </a:pPr>
            <a:endParaRPr lang="en-US" sz="1800" b="1" i="1" dirty="0" smtClean="0">
              <a:solidFill>
                <a:schemeClr val="bg1"/>
              </a:solidFill>
              <a:effectLst>
                <a:outerShdw blurRad="38100" dist="38100" dir="2700000" algn="tl">
                  <a:schemeClr val="tx1"/>
                </a:outerShdw>
              </a:effectLst>
              <a:latin typeface="Century Schoolbook" panose="02040604050505020304" pitchFamily="18" charset="0"/>
            </a:endParaRPr>
          </a:p>
          <a:p>
            <a:pPr marL="0" indent="0" defTabSz="1305942">
              <a:buNone/>
            </a:pPr>
            <a:r>
              <a:rPr lang="en-US" sz="1800" b="1" i="1" dirty="0" smtClean="0">
                <a:solidFill>
                  <a:schemeClr val="bg1"/>
                </a:solidFill>
                <a:effectLst>
                  <a:outerShdw blurRad="38100" dist="38100" dir="2700000" algn="tl">
                    <a:schemeClr val="tx1"/>
                  </a:outerShdw>
                </a:effectLst>
                <a:latin typeface="Century Schoolbook" panose="02040604050505020304" pitchFamily="18" charset="0"/>
              </a:rPr>
              <a:t>New </a:t>
            </a:r>
            <a:r>
              <a:rPr lang="en-US" sz="1800" b="1" i="1" dirty="0">
                <a:solidFill>
                  <a:schemeClr val="bg1"/>
                </a:solidFill>
                <a:effectLst>
                  <a:outerShdw blurRad="38100" dist="38100" dir="2700000" algn="tl">
                    <a:schemeClr val="tx1"/>
                  </a:outerShdw>
                </a:effectLst>
                <a:latin typeface="Century Schoolbook" panose="02040604050505020304" pitchFamily="18" charset="0"/>
              </a:rPr>
              <a:t>American Standard Bible : 1995 Update. </a:t>
            </a:r>
            <a:r>
              <a:rPr lang="en-US" sz="1800" b="1" i="1" dirty="0" err="1">
                <a:solidFill>
                  <a:schemeClr val="bg1"/>
                </a:solidFill>
                <a:effectLst>
                  <a:outerShdw blurRad="38100" dist="38100" dir="2700000" algn="tl">
                    <a:schemeClr val="tx1"/>
                  </a:outerShdw>
                </a:effectLst>
                <a:latin typeface="Century Schoolbook" panose="02040604050505020304" pitchFamily="18" charset="0"/>
              </a:rPr>
              <a:t>LaHabra</a:t>
            </a:r>
            <a:r>
              <a:rPr lang="en-US" sz="1800" b="1" i="1" dirty="0">
                <a:solidFill>
                  <a:schemeClr val="bg1"/>
                </a:solidFill>
                <a:effectLst>
                  <a:outerShdw blurRad="38100" dist="38100" dir="2700000" algn="tl">
                    <a:schemeClr val="tx1"/>
                  </a:outerShdw>
                </a:effectLst>
                <a:latin typeface="Century Schoolbook" panose="02040604050505020304" pitchFamily="18" charset="0"/>
              </a:rPr>
              <a:t>, CA : The </a:t>
            </a:r>
            <a:r>
              <a:rPr lang="en-US" sz="1800" b="1" i="1" dirty="0" err="1">
                <a:solidFill>
                  <a:schemeClr val="bg1"/>
                </a:solidFill>
                <a:effectLst>
                  <a:outerShdw blurRad="38100" dist="38100" dir="2700000" algn="tl">
                    <a:schemeClr val="tx1"/>
                  </a:outerShdw>
                </a:effectLst>
                <a:latin typeface="Century Schoolbook" panose="02040604050505020304" pitchFamily="18" charset="0"/>
              </a:rPr>
              <a:t>Lockman</a:t>
            </a:r>
            <a:r>
              <a:rPr lang="en-US" sz="1800" b="1" i="1" dirty="0">
                <a:solidFill>
                  <a:schemeClr val="bg1"/>
                </a:solidFill>
                <a:effectLst>
                  <a:outerShdw blurRad="38100" dist="38100" dir="2700000" algn="tl">
                    <a:schemeClr val="tx1"/>
                  </a:outerShdw>
                </a:effectLst>
                <a:latin typeface="Century Schoolbook" panose="02040604050505020304" pitchFamily="18" charset="0"/>
              </a:rPr>
              <a:t> Foundation, </a:t>
            </a:r>
            <a:r>
              <a:rPr lang="en-US" sz="1800" b="1" i="1" dirty="0" smtClean="0">
                <a:solidFill>
                  <a:schemeClr val="bg1"/>
                </a:solidFill>
                <a:effectLst>
                  <a:outerShdw blurRad="38100" dist="38100" dir="2700000" algn="tl">
                    <a:schemeClr val="tx1"/>
                  </a:outerShdw>
                </a:effectLst>
                <a:latin typeface="Century Schoolbook" panose="02040604050505020304" pitchFamily="18" charset="0"/>
              </a:rPr>
              <a:t>1995</a:t>
            </a:r>
            <a:endParaRPr lang="en-US" sz="1800" b="1" i="1" dirty="0">
              <a:solidFill>
                <a:schemeClr val="bg1"/>
              </a:solidFill>
              <a:effectLst>
                <a:outerShdw blurRad="38100" dist="38100" dir="2700000" algn="tl">
                  <a:schemeClr val="tx1"/>
                </a:outerShdw>
              </a:effectLst>
              <a:latin typeface="Century Schoolbook" panose="02040604050505020304" pitchFamily="18" charset="0"/>
            </a:endParaRPr>
          </a:p>
        </p:txBody>
      </p:sp>
    </p:spTree>
    <p:extLst>
      <p:ext uri="{BB962C8B-B14F-4D97-AF65-F5344CB8AC3E}">
        <p14:creationId xmlns:p14="http://schemas.microsoft.com/office/powerpoint/2010/main" val="4073625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Romans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12-16</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Present our bodies</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Willful</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Purposeful</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Specific</a:t>
            </a:r>
          </a:p>
        </p:txBody>
      </p:sp>
    </p:spTree>
    <p:extLst>
      <p:ext uri="{BB962C8B-B14F-4D97-AF65-F5344CB8AC3E}">
        <p14:creationId xmlns:p14="http://schemas.microsoft.com/office/powerpoint/2010/main" val="3570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Romans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12-16</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A</a:t>
            </a:r>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 living sacrifice</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As opposed to dead</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Continual </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Unknown duration</a:t>
            </a:r>
            <a:endParaRPr lang="en-US" sz="4800" b="1" i="1" dirty="0">
              <a:solidFill>
                <a:schemeClr val="bg1"/>
              </a:solidFill>
              <a:effectLst>
                <a:outerShdw blurRad="38100" dist="38100" dir="2700000" algn="tl">
                  <a:schemeClr val="tx1"/>
                </a:outerShdw>
              </a:effectLst>
              <a:latin typeface="Century Schoolbook" panose="02040604050505020304" pitchFamily="18" charset="0"/>
            </a:endParaRP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Unknown context</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Its our service</a:t>
            </a:r>
            <a:r>
              <a:rPr lang="en-US" sz="4800" b="1" i="1" dirty="0">
                <a:solidFill>
                  <a:schemeClr val="bg1"/>
                </a:solidFill>
                <a:effectLst>
                  <a:outerShdw blurRad="38100" dist="38100" dir="2700000" algn="tl">
                    <a:schemeClr val="tx1"/>
                  </a:outerShdw>
                </a:effectLst>
                <a:latin typeface="Century Schoolbook" panose="02040604050505020304" pitchFamily="18" charset="0"/>
              </a:rPr>
              <a:t> </a:t>
            </a:r>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to die</a:t>
            </a:r>
          </a:p>
        </p:txBody>
      </p:sp>
    </p:spTree>
    <p:extLst>
      <p:ext uri="{BB962C8B-B14F-4D97-AF65-F5344CB8AC3E}">
        <p14:creationId xmlns:p14="http://schemas.microsoft.com/office/powerpoint/2010/main" val="257878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13213080" cy="1371600"/>
          </a:xfrm>
          <a:noFill/>
          <a:ln w="28575">
            <a:noFill/>
          </a:ln>
        </p:spPr>
        <p:txBody>
          <a:bodyPr/>
          <a:lstStyle/>
          <a:p>
            <a:pPr lvl="0" defTabSz="1305942">
              <a:spcBef>
                <a:spcPct val="20000"/>
              </a:spcBef>
            </a:pP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Romans </a:t>
            </a:r>
            <a:r>
              <a:rPr lang="en-US" sz="6000" b="1" dirty="0" smtClean="0">
                <a:solidFill>
                  <a:schemeClr val="bg1"/>
                </a:solidFill>
                <a:effectLst>
                  <a:outerShdw blurRad="38100" dist="38100" dir="2700000" algn="tl">
                    <a:schemeClr val="tx1"/>
                  </a:outerShdw>
                </a:effectLst>
                <a:latin typeface="Century Schoolbook" panose="02040604050505020304" pitchFamily="18" charset="0"/>
                <a:ea typeface="+mn-ea"/>
                <a:cs typeface="+mn-cs"/>
              </a:rPr>
              <a:t>12-16</a:t>
            </a:r>
            <a:endParaRPr lang="en-US" sz="6000" b="1" dirty="0">
              <a:solidFill>
                <a:schemeClr val="bg1"/>
              </a:solidFill>
              <a:effectLst>
                <a:outerShdw blurRad="38100" dist="38100" dir="2700000" algn="tl">
                  <a:schemeClr val="tx1"/>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5410200" y="1676400"/>
            <a:ext cx="9022080" cy="6553200"/>
          </a:xfrm>
          <a:noFill/>
          <a:ln w="28575">
            <a:noFill/>
          </a:ln>
        </p:spPr>
        <p:txBody>
          <a:bodyPr>
            <a:normAutofit/>
          </a:bodyPr>
          <a:lstStyle/>
          <a:p>
            <a:r>
              <a:rPr lang="en-US" sz="5400" b="1" i="1" dirty="0" smtClean="0">
                <a:solidFill>
                  <a:schemeClr val="bg1"/>
                </a:solidFill>
                <a:effectLst>
                  <a:outerShdw blurRad="38100" dist="38100" dir="2700000" algn="tl">
                    <a:schemeClr val="tx1"/>
                  </a:outerShdw>
                </a:effectLst>
                <a:latin typeface="Century Schoolbook" panose="02040604050505020304" pitchFamily="18" charset="0"/>
              </a:rPr>
              <a:t>Holy and acceptable to God</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Perfect, spotless, without blemish</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Pleasing to God</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By God’s mercy</a:t>
            </a:r>
          </a:p>
          <a:p>
            <a:pPr lvl="1"/>
            <a:r>
              <a:rPr lang="en-US" sz="4800" b="1" i="1" dirty="0" smtClean="0">
                <a:solidFill>
                  <a:schemeClr val="bg1"/>
                </a:solidFill>
                <a:effectLst>
                  <a:outerShdw blurRad="38100" dist="38100" dir="2700000" algn="tl">
                    <a:schemeClr val="tx1"/>
                  </a:outerShdw>
                </a:effectLst>
                <a:latin typeface="Century Schoolbook" panose="02040604050505020304" pitchFamily="18" charset="0"/>
              </a:rPr>
              <a:t>Only through Christ</a:t>
            </a:r>
          </a:p>
        </p:txBody>
      </p:sp>
    </p:spTree>
    <p:extLst>
      <p:ext uri="{BB962C8B-B14F-4D97-AF65-F5344CB8AC3E}">
        <p14:creationId xmlns:p14="http://schemas.microsoft.com/office/powerpoint/2010/main" val="15860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62965</TotalTime>
  <Words>405</Words>
  <Application>Microsoft Office PowerPoint</Application>
  <PresentationFormat>Custom</PresentationFormat>
  <Paragraphs>80</Paragraphs>
  <Slides>18</Slides>
  <Notes>0</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2_Office Theme</vt:lpstr>
      <vt:lpstr>3_Office Theme</vt:lpstr>
      <vt:lpstr>PowerPoint Presentation</vt:lpstr>
      <vt:lpstr>Romans 1-8</vt:lpstr>
      <vt:lpstr>Romans 9-11</vt:lpstr>
      <vt:lpstr>Romans 12-16</vt:lpstr>
      <vt:lpstr>PowerPoint Presentation</vt:lpstr>
      <vt:lpstr>PowerPoint Presentation</vt:lpstr>
      <vt:lpstr>Romans 12-16</vt:lpstr>
      <vt:lpstr>Romans 12-16</vt:lpstr>
      <vt:lpstr>Romans 12-16</vt:lpstr>
      <vt:lpstr>The Sacrificial Life</vt:lpstr>
      <vt:lpstr>The Sacrificial Life</vt:lpstr>
      <vt:lpstr>The Sacrificial Life</vt:lpstr>
      <vt:lpstr>Gospel Brackets</vt:lpstr>
      <vt:lpstr>Gospel Brackets</vt:lpstr>
      <vt:lpstr>Reaping the Harvest</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856</cp:revision>
  <cp:lastPrinted>2018-11-18T16:27:12Z</cp:lastPrinted>
  <dcterms:created xsi:type="dcterms:W3CDTF">2017-04-19T20:10:12Z</dcterms:created>
  <dcterms:modified xsi:type="dcterms:W3CDTF">2018-11-18T16:41:17Z</dcterms:modified>
</cp:coreProperties>
</file>