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71" r:id="rId2"/>
    <p:sldId id="288" r:id="rId3"/>
    <p:sldId id="304" r:id="rId4"/>
    <p:sldId id="264" r:id="rId5"/>
    <p:sldId id="299" r:id="rId6"/>
    <p:sldId id="300" r:id="rId7"/>
    <p:sldId id="303" r:id="rId8"/>
    <p:sldId id="305" r:id="rId9"/>
    <p:sldId id="306" r:id="rId10"/>
    <p:sldId id="308" r:id="rId11"/>
    <p:sldId id="307" r:id="rId12"/>
    <p:sldId id="309" r:id="rId13"/>
    <p:sldId id="310" r:id="rId14"/>
    <p:sldId id="311" r:id="rId15"/>
  </p:sldIdLst>
  <p:sldSz cx="14630400" cy="8229600"/>
  <p:notesSz cx="6858000" cy="9312275"/>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630" y="-102"/>
      </p:cViewPr>
      <p:guideLst>
        <p:guide orient="horz" pos="2592"/>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1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14"/>
          </a:xfrm>
          <a:prstGeom prst="rect">
            <a:avLst/>
          </a:prstGeom>
        </p:spPr>
        <p:txBody>
          <a:bodyPr vert="horz" lIns="91440" tIns="45720" rIns="91440" bIns="45720" rtlCol="0"/>
          <a:lstStyle>
            <a:lvl1pPr algn="r">
              <a:defRPr sz="1200"/>
            </a:lvl1pPr>
          </a:lstStyle>
          <a:p>
            <a:fld id="{D400441B-851D-49D8-846A-154DBCEC5BCE}" type="datetimeFigureOut">
              <a:rPr lang="en-US" smtClean="0"/>
              <a:t>12/19/2018</a:t>
            </a:fld>
            <a:endParaRPr lang="en-US"/>
          </a:p>
        </p:txBody>
      </p:sp>
      <p:sp>
        <p:nvSpPr>
          <p:cNvPr id="4" name="Footer Placeholder 3"/>
          <p:cNvSpPr>
            <a:spLocks noGrp="1"/>
          </p:cNvSpPr>
          <p:nvPr>
            <p:ph type="ftr" sz="quarter" idx="2"/>
          </p:nvPr>
        </p:nvSpPr>
        <p:spPr>
          <a:xfrm>
            <a:off x="0" y="8845045"/>
            <a:ext cx="2971800" cy="46561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5045"/>
            <a:ext cx="2971800" cy="465614"/>
          </a:xfrm>
          <a:prstGeom prst="rect">
            <a:avLst/>
          </a:prstGeom>
        </p:spPr>
        <p:txBody>
          <a:bodyPr vert="horz" lIns="91440" tIns="45720" rIns="91440" bIns="45720" rtlCol="0" anchor="b"/>
          <a:lstStyle>
            <a:lvl1pPr algn="r">
              <a:defRPr sz="1200"/>
            </a:lvl1pPr>
          </a:lstStyle>
          <a:p>
            <a:fld id="{CBA636CD-54FC-4AD7-90A7-2D5DBD98EE5D}" type="slidenum">
              <a:rPr lang="en-US" smtClean="0"/>
              <a:t>‹#›</a:t>
            </a:fld>
            <a:endParaRPr lang="en-US"/>
          </a:p>
        </p:txBody>
      </p:sp>
    </p:spTree>
    <p:extLst>
      <p:ext uri="{BB962C8B-B14F-4D97-AF65-F5344CB8AC3E}">
        <p14:creationId xmlns:p14="http://schemas.microsoft.com/office/powerpoint/2010/main" val="329983405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225298-584A-4141-8F17-EC5D34BF40D2}" type="datetimeFigureOut">
              <a:rPr lang="en-US" smtClean="0"/>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841E6-CB22-43A4-9B27-68236A87CDB8}" type="slidenum">
              <a:rPr lang="en-US" smtClean="0"/>
              <a:t>‹#›</a:t>
            </a:fld>
            <a:endParaRPr lang="en-US"/>
          </a:p>
        </p:txBody>
      </p:sp>
    </p:spTree>
    <p:extLst>
      <p:ext uri="{BB962C8B-B14F-4D97-AF65-F5344CB8AC3E}">
        <p14:creationId xmlns:p14="http://schemas.microsoft.com/office/powerpoint/2010/main" val="3111250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225298-584A-4141-8F17-EC5D34BF40D2}" type="datetimeFigureOut">
              <a:rPr lang="en-US" smtClean="0"/>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841E6-CB22-43A4-9B27-68236A87CDB8}" type="slidenum">
              <a:rPr lang="en-US" smtClean="0"/>
              <a:t>‹#›</a:t>
            </a:fld>
            <a:endParaRPr lang="en-US"/>
          </a:p>
        </p:txBody>
      </p:sp>
    </p:spTree>
    <p:extLst>
      <p:ext uri="{BB962C8B-B14F-4D97-AF65-F5344CB8AC3E}">
        <p14:creationId xmlns:p14="http://schemas.microsoft.com/office/powerpoint/2010/main" val="673682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225298-584A-4141-8F17-EC5D34BF40D2}" type="datetimeFigureOut">
              <a:rPr lang="en-US" smtClean="0"/>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841E6-CB22-43A4-9B27-68236A87CDB8}" type="slidenum">
              <a:rPr lang="en-US" smtClean="0"/>
              <a:t>‹#›</a:t>
            </a:fld>
            <a:endParaRPr lang="en-US"/>
          </a:p>
        </p:txBody>
      </p:sp>
    </p:spTree>
    <p:extLst>
      <p:ext uri="{BB962C8B-B14F-4D97-AF65-F5344CB8AC3E}">
        <p14:creationId xmlns:p14="http://schemas.microsoft.com/office/powerpoint/2010/main" val="112377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225298-584A-4141-8F17-EC5D34BF40D2}" type="datetimeFigureOut">
              <a:rPr lang="en-US" smtClean="0"/>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841E6-CB22-43A4-9B27-68236A87CDB8}" type="slidenum">
              <a:rPr lang="en-US" smtClean="0"/>
              <a:t>‹#›</a:t>
            </a:fld>
            <a:endParaRPr lang="en-US"/>
          </a:p>
        </p:txBody>
      </p:sp>
    </p:spTree>
    <p:extLst>
      <p:ext uri="{BB962C8B-B14F-4D97-AF65-F5344CB8AC3E}">
        <p14:creationId xmlns:p14="http://schemas.microsoft.com/office/powerpoint/2010/main" val="3068016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225298-584A-4141-8F17-EC5D34BF40D2}" type="datetimeFigureOut">
              <a:rPr lang="en-US" smtClean="0"/>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841E6-CB22-43A4-9B27-68236A87CDB8}" type="slidenum">
              <a:rPr lang="en-US" smtClean="0"/>
              <a:t>‹#›</a:t>
            </a:fld>
            <a:endParaRPr lang="en-US"/>
          </a:p>
        </p:txBody>
      </p:sp>
    </p:spTree>
    <p:extLst>
      <p:ext uri="{BB962C8B-B14F-4D97-AF65-F5344CB8AC3E}">
        <p14:creationId xmlns:p14="http://schemas.microsoft.com/office/powerpoint/2010/main" val="2378920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225298-584A-4141-8F17-EC5D34BF40D2}" type="datetimeFigureOut">
              <a:rPr lang="en-US" smtClean="0"/>
              <a:t>12/19/2018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841E6-CB22-43A4-9B27-68236A87CDB8}" type="slidenum">
              <a:rPr lang="en-US" smtClean="0"/>
              <a:t>‹#›</a:t>
            </a:fld>
            <a:endParaRPr lang="en-US"/>
          </a:p>
        </p:txBody>
      </p:sp>
    </p:spTree>
    <p:extLst>
      <p:ext uri="{BB962C8B-B14F-4D97-AF65-F5344CB8AC3E}">
        <p14:creationId xmlns:p14="http://schemas.microsoft.com/office/powerpoint/2010/main" val="2803118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225298-584A-4141-8F17-EC5D34BF40D2}" type="datetimeFigureOut">
              <a:rPr lang="en-US" smtClean="0"/>
              <a:t>12/19/2018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3841E6-CB22-43A4-9B27-68236A87CDB8}" type="slidenum">
              <a:rPr lang="en-US" smtClean="0"/>
              <a:t>‹#›</a:t>
            </a:fld>
            <a:endParaRPr lang="en-US"/>
          </a:p>
        </p:txBody>
      </p:sp>
    </p:spTree>
    <p:extLst>
      <p:ext uri="{BB962C8B-B14F-4D97-AF65-F5344CB8AC3E}">
        <p14:creationId xmlns:p14="http://schemas.microsoft.com/office/powerpoint/2010/main" val="3244782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225298-584A-4141-8F17-EC5D34BF40D2}" type="datetimeFigureOut">
              <a:rPr lang="en-US" smtClean="0"/>
              <a:t>12/19/2018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3841E6-CB22-43A4-9B27-68236A87CDB8}" type="slidenum">
              <a:rPr lang="en-US" smtClean="0"/>
              <a:t>‹#›</a:t>
            </a:fld>
            <a:endParaRPr lang="en-US"/>
          </a:p>
        </p:txBody>
      </p:sp>
    </p:spTree>
    <p:extLst>
      <p:ext uri="{BB962C8B-B14F-4D97-AF65-F5344CB8AC3E}">
        <p14:creationId xmlns:p14="http://schemas.microsoft.com/office/powerpoint/2010/main" val="974826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25298-584A-4141-8F17-EC5D34BF40D2}" type="datetimeFigureOut">
              <a:rPr lang="en-US" smtClean="0"/>
              <a:t>12/19/2018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3841E6-CB22-43A4-9B27-68236A87CDB8}" type="slidenum">
              <a:rPr lang="en-US" smtClean="0"/>
              <a:t>‹#›</a:t>
            </a:fld>
            <a:endParaRPr lang="en-US"/>
          </a:p>
        </p:txBody>
      </p:sp>
    </p:spTree>
    <p:extLst>
      <p:ext uri="{BB962C8B-B14F-4D97-AF65-F5344CB8AC3E}">
        <p14:creationId xmlns:p14="http://schemas.microsoft.com/office/powerpoint/2010/main" val="1370436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225298-584A-4141-8F17-EC5D34BF40D2}" type="datetimeFigureOut">
              <a:rPr lang="en-US" smtClean="0"/>
              <a:t>12/19/2018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841E6-CB22-43A4-9B27-68236A87CDB8}" type="slidenum">
              <a:rPr lang="en-US" smtClean="0"/>
              <a:t>‹#›</a:t>
            </a:fld>
            <a:endParaRPr lang="en-US"/>
          </a:p>
        </p:txBody>
      </p:sp>
    </p:spTree>
    <p:extLst>
      <p:ext uri="{BB962C8B-B14F-4D97-AF65-F5344CB8AC3E}">
        <p14:creationId xmlns:p14="http://schemas.microsoft.com/office/powerpoint/2010/main" val="3232795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225298-584A-4141-8F17-EC5D34BF40D2}" type="datetimeFigureOut">
              <a:rPr lang="en-US" smtClean="0"/>
              <a:t>12/19/2018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841E6-CB22-43A4-9B27-68236A87CDB8}" type="slidenum">
              <a:rPr lang="en-US" smtClean="0"/>
              <a:t>‹#›</a:t>
            </a:fld>
            <a:endParaRPr lang="en-US"/>
          </a:p>
        </p:txBody>
      </p:sp>
    </p:spTree>
    <p:extLst>
      <p:ext uri="{BB962C8B-B14F-4D97-AF65-F5344CB8AC3E}">
        <p14:creationId xmlns:p14="http://schemas.microsoft.com/office/powerpoint/2010/main" val="1971131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27225298-584A-4141-8F17-EC5D34BF40D2}" type="datetimeFigureOut">
              <a:rPr lang="en-US" smtClean="0"/>
              <a:t>12/19/2018</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033841E6-CB22-43A4-9B27-68236A87CDB8}" type="slidenum">
              <a:rPr lang="en-US" smtClean="0"/>
              <a:t>‹#›</a:t>
            </a:fld>
            <a:endParaRPr lang="en-US"/>
          </a:p>
        </p:txBody>
      </p:sp>
    </p:spTree>
    <p:extLst>
      <p:ext uri="{BB962C8B-B14F-4D97-AF65-F5344CB8AC3E}">
        <p14:creationId xmlns:p14="http://schemas.microsoft.com/office/powerpoint/2010/main" val="2665301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953000" y="457200"/>
            <a:ext cx="8945880" cy="7620000"/>
          </a:xfrm>
        </p:spPr>
        <p:txBody>
          <a:bodyPr>
            <a:normAutofit/>
          </a:bodyPr>
          <a:lstStyle/>
          <a:p>
            <a:pPr marL="0" indent="0">
              <a:buNone/>
            </a:pPr>
            <a:endPar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41582883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329566"/>
            <a:ext cx="8717280" cy="1371600"/>
          </a:xfrm>
        </p:spPr>
        <p:txBody>
          <a:bodyPr>
            <a:normAutofit/>
          </a:bodyPr>
          <a:lstStyle/>
          <a:p>
            <a:r>
              <a:rPr lang="en-US" sz="6600" b="1" dirty="0" smtClean="0">
                <a:solidFill>
                  <a:schemeClr val="bg1"/>
                </a:solidFill>
                <a:effectLst>
                  <a:outerShdw blurRad="38100" dist="38100" dir="2700000" algn="tl">
                    <a:srgbClr val="000000">
                      <a:alpha val="43137"/>
                    </a:srgbClr>
                  </a:outerShdw>
                </a:effectLst>
                <a:latin typeface="Berylium" panose="02000000000000000000" pitchFamily="2" charset="0"/>
              </a:rPr>
              <a:t>A little bit about Angels</a:t>
            </a:r>
            <a:endParaRPr lang="en-US" dirty="0"/>
          </a:p>
        </p:txBody>
      </p:sp>
      <p:sp>
        <p:nvSpPr>
          <p:cNvPr id="3" name="Content Placeholder 2"/>
          <p:cNvSpPr>
            <a:spLocks noGrp="1"/>
          </p:cNvSpPr>
          <p:nvPr>
            <p:ph idx="1"/>
          </p:nvPr>
        </p:nvSpPr>
        <p:spPr>
          <a:xfrm>
            <a:off x="5181600" y="1920240"/>
            <a:ext cx="9296400" cy="6309360"/>
          </a:xfrm>
        </p:spPr>
        <p:txBody>
          <a:bodyPr>
            <a:normAutofit/>
          </a:bodyPr>
          <a:lstStyle/>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Their </a:t>
            </a:r>
            <a:r>
              <a:rPr lang="en-US" sz="5400" b="1" dirty="0">
                <a:solidFill>
                  <a:schemeClr val="bg1"/>
                </a:solidFill>
                <a:effectLst>
                  <a:outerShdw blurRad="38100" dist="38100" dir="2700000" algn="tl">
                    <a:srgbClr val="000000">
                      <a:alpha val="43137"/>
                    </a:srgbClr>
                  </a:outerShdw>
                </a:effectLst>
                <a:latin typeface="Berylium" panose="02000000000000000000" pitchFamily="2" charset="0"/>
              </a:rPr>
              <a:t>concern is with worship </a:t>
            </a:r>
            <a:r>
              <a:rPr lang="en-US" sz="3200" b="1" dirty="0">
                <a:solidFill>
                  <a:schemeClr val="bg1"/>
                </a:solidFill>
                <a:effectLst>
                  <a:outerShdw blurRad="38100" dist="38100" dir="2700000" algn="tl">
                    <a:srgbClr val="000000">
                      <a:alpha val="43137"/>
                    </a:srgbClr>
                  </a:outerShdw>
                </a:effectLst>
                <a:latin typeface="Berylium" panose="02000000000000000000" pitchFamily="2" charset="0"/>
              </a:rPr>
              <a:t>(Revelation 5:11-12)</a:t>
            </a:r>
          </a:p>
          <a:p>
            <a:r>
              <a:rPr lang="en-US" sz="5400" b="1" dirty="0">
                <a:solidFill>
                  <a:schemeClr val="bg1"/>
                </a:solidFill>
                <a:effectLst>
                  <a:outerShdw blurRad="38100" dist="38100" dir="2700000" algn="tl">
                    <a:srgbClr val="000000">
                      <a:alpha val="43137"/>
                    </a:srgbClr>
                  </a:outerShdw>
                </a:effectLst>
                <a:latin typeface="Berylium" panose="02000000000000000000" pitchFamily="2" charset="0"/>
              </a:rPr>
              <a:t>T</a:t>
            </a:r>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heir </a:t>
            </a:r>
            <a:r>
              <a:rPr lang="en-US" sz="5400" b="1" dirty="0">
                <a:solidFill>
                  <a:schemeClr val="bg1"/>
                </a:solidFill>
                <a:effectLst>
                  <a:outerShdw blurRad="38100" dist="38100" dir="2700000" algn="tl">
                    <a:srgbClr val="000000">
                      <a:alpha val="43137"/>
                    </a:srgbClr>
                  </a:outerShdw>
                </a:effectLst>
                <a:latin typeface="Berylium" panose="02000000000000000000" pitchFamily="2" charset="0"/>
              </a:rPr>
              <a:t>concern is with God’s holiness </a:t>
            </a:r>
            <a:r>
              <a:rPr lang="en-US" sz="3200" b="1" dirty="0">
                <a:solidFill>
                  <a:schemeClr val="bg1"/>
                </a:solidFill>
                <a:effectLst>
                  <a:outerShdw blurRad="38100" dist="38100" dir="2700000" algn="tl">
                    <a:srgbClr val="000000">
                      <a:alpha val="43137"/>
                    </a:srgbClr>
                  </a:outerShdw>
                </a:effectLst>
                <a:latin typeface="Berylium" panose="02000000000000000000" pitchFamily="2" charset="0"/>
              </a:rPr>
              <a:t>(Isaiah 6:1-7)</a:t>
            </a:r>
          </a:p>
        </p:txBody>
      </p:sp>
    </p:spTree>
    <p:extLst>
      <p:ext uri="{BB962C8B-B14F-4D97-AF65-F5344CB8AC3E}">
        <p14:creationId xmlns:p14="http://schemas.microsoft.com/office/powerpoint/2010/main" val="1915517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329566"/>
            <a:ext cx="8717280" cy="1371600"/>
          </a:xfrm>
        </p:spPr>
        <p:txBody>
          <a:bodyPr>
            <a:normAutofit/>
          </a:bodyPr>
          <a:lstStyle/>
          <a:p>
            <a:r>
              <a:rPr lang="en-US" sz="6600" b="1" dirty="0" smtClean="0">
                <a:solidFill>
                  <a:schemeClr val="bg1"/>
                </a:solidFill>
                <a:effectLst>
                  <a:outerShdw blurRad="38100" dist="38100" dir="2700000" algn="tl">
                    <a:srgbClr val="000000">
                      <a:alpha val="43137"/>
                    </a:srgbClr>
                  </a:outerShdw>
                </a:effectLst>
                <a:latin typeface="Berylium" panose="02000000000000000000" pitchFamily="2" charset="0"/>
              </a:rPr>
              <a:t>A little bit about Angels</a:t>
            </a:r>
            <a:endParaRPr lang="en-US" dirty="0"/>
          </a:p>
        </p:txBody>
      </p:sp>
      <p:sp>
        <p:nvSpPr>
          <p:cNvPr id="3" name="Content Placeholder 2"/>
          <p:cNvSpPr>
            <a:spLocks noGrp="1"/>
          </p:cNvSpPr>
          <p:nvPr>
            <p:ph idx="1"/>
          </p:nvPr>
        </p:nvSpPr>
        <p:spPr>
          <a:xfrm>
            <a:off x="5181600" y="1920240"/>
            <a:ext cx="9296400" cy="6080760"/>
          </a:xfrm>
        </p:spPr>
        <p:txBody>
          <a:bodyPr>
            <a:normAutofit/>
          </a:bodyPr>
          <a:lstStyle/>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Their fall </a:t>
            </a:r>
            <a:r>
              <a:rPr lang="en-US" sz="3200" b="1" dirty="0">
                <a:solidFill>
                  <a:schemeClr val="bg1"/>
                </a:solidFill>
                <a:effectLst>
                  <a:outerShdw blurRad="38100" dist="38100" dir="2700000" algn="tl">
                    <a:srgbClr val="000000">
                      <a:alpha val="43137"/>
                    </a:srgbClr>
                  </a:outerShdw>
                </a:effectLst>
                <a:latin typeface="Berylium" panose="02000000000000000000" pitchFamily="2" charset="0"/>
              </a:rPr>
              <a:t>(Revelation 12:1-9)</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There is no </a:t>
            </a:r>
            <a:r>
              <a:rPr lang="en-US" sz="5400" b="1" dirty="0">
                <a:solidFill>
                  <a:schemeClr val="bg1"/>
                </a:solidFill>
                <a:effectLst>
                  <a:outerShdw blurRad="38100" dist="38100" dir="2700000" algn="tl">
                    <a:srgbClr val="000000">
                      <a:alpha val="43137"/>
                    </a:srgbClr>
                  </a:outerShdw>
                </a:effectLst>
                <a:latin typeface="Berylium" panose="02000000000000000000" pitchFamily="2" charset="0"/>
              </a:rPr>
              <a:t>salvation for </a:t>
            </a:r>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them </a:t>
            </a:r>
            <a:r>
              <a:rPr lang="en-US" sz="3200" b="1" dirty="0" smtClean="0">
                <a:solidFill>
                  <a:schemeClr val="bg1"/>
                </a:solidFill>
                <a:effectLst>
                  <a:outerShdw blurRad="38100" dist="38100" dir="2700000" algn="tl">
                    <a:srgbClr val="000000">
                      <a:alpha val="43137"/>
                    </a:srgbClr>
                  </a:outerShdw>
                </a:effectLst>
                <a:latin typeface="Berylium" panose="02000000000000000000" pitchFamily="2" charset="0"/>
              </a:rPr>
              <a:t>(Hebrews </a:t>
            </a:r>
            <a:r>
              <a:rPr lang="en-US" sz="3200" b="1" dirty="0">
                <a:solidFill>
                  <a:schemeClr val="bg1"/>
                </a:solidFill>
                <a:effectLst>
                  <a:outerShdw blurRad="38100" dist="38100" dir="2700000" algn="tl">
                    <a:srgbClr val="000000">
                      <a:alpha val="43137"/>
                    </a:srgbClr>
                  </a:outerShdw>
                </a:effectLst>
                <a:latin typeface="Berylium" panose="02000000000000000000" pitchFamily="2" charset="0"/>
              </a:rPr>
              <a:t>2:14-18)</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They are servants, minister </a:t>
            </a:r>
            <a:r>
              <a:rPr lang="en-US" sz="5400" b="1" dirty="0">
                <a:solidFill>
                  <a:schemeClr val="bg1"/>
                </a:solidFill>
                <a:effectLst>
                  <a:outerShdw blurRad="38100" dist="38100" dir="2700000" algn="tl">
                    <a:srgbClr val="000000">
                      <a:alpha val="43137"/>
                    </a:srgbClr>
                  </a:outerShdw>
                </a:effectLst>
                <a:latin typeface="Berylium" panose="02000000000000000000" pitchFamily="2" charset="0"/>
              </a:rPr>
              <a:t>to those who are being saved </a:t>
            </a:r>
            <a:r>
              <a:rPr lang="en-US" sz="3200" b="1" dirty="0">
                <a:solidFill>
                  <a:schemeClr val="bg1"/>
                </a:solidFill>
                <a:effectLst>
                  <a:outerShdw blurRad="38100" dist="38100" dir="2700000" algn="tl">
                    <a:srgbClr val="000000">
                      <a:alpha val="43137"/>
                    </a:srgbClr>
                  </a:outerShdw>
                </a:effectLst>
                <a:latin typeface="Berylium" panose="02000000000000000000" pitchFamily="2" charset="0"/>
              </a:rPr>
              <a:t>(Hebrews 1:14</a:t>
            </a:r>
            <a:r>
              <a:rPr lang="en-US" sz="3200" b="1" dirty="0" smtClean="0">
                <a:solidFill>
                  <a:schemeClr val="bg1"/>
                </a:solidFill>
                <a:effectLst>
                  <a:outerShdw blurRad="38100" dist="38100" dir="2700000" algn="tl">
                    <a:srgbClr val="000000">
                      <a:alpha val="43137"/>
                    </a:srgbClr>
                  </a:outerShdw>
                </a:effectLst>
                <a:latin typeface="Berylium" panose="02000000000000000000" pitchFamily="2" charset="0"/>
              </a:rPr>
              <a:t>)</a:t>
            </a:r>
            <a:endParaRPr lang="en-US" sz="3200" b="1" dirty="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700578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329566"/>
            <a:ext cx="8717280" cy="1371600"/>
          </a:xfrm>
        </p:spPr>
        <p:txBody>
          <a:bodyPr>
            <a:normAutofit/>
          </a:bodyPr>
          <a:lstStyle/>
          <a:p>
            <a:r>
              <a:rPr lang="en-US" sz="6600" b="1" dirty="0" smtClean="0">
                <a:solidFill>
                  <a:schemeClr val="bg1"/>
                </a:solidFill>
                <a:effectLst>
                  <a:outerShdw blurRad="38100" dist="38100" dir="2700000" algn="tl">
                    <a:srgbClr val="000000">
                      <a:alpha val="43137"/>
                    </a:srgbClr>
                  </a:outerShdw>
                </a:effectLst>
                <a:latin typeface="Berylium" panose="02000000000000000000" pitchFamily="2" charset="0"/>
              </a:rPr>
              <a:t>Angels and Jesus</a:t>
            </a:r>
            <a:endParaRPr lang="en-US" dirty="0"/>
          </a:p>
        </p:txBody>
      </p:sp>
      <p:sp>
        <p:nvSpPr>
          <p:cNvPr id="3" name="Content Placeholder 2"/>
          <p:cNvSpPr>
            <a:spLocks noGrp="1"/>
          </p:cNvSpPr>
          <p:nvPr>
            <p:ph idx="1"/>
          </p:nvPr>
        </p:nvSpPr>
        <p:spPr>
          <a:xfrm>
            <a:off x="5181600" y="1920240"/>
            <a:ext cx="9296400" cy="6080760"/>
          </a:xfrm>
        </p:spPr>
        <p:txBody>
          <a:bodyPr>
            <a:normAutofit/>
          </a:bodyPr>
          <a:lstStyle/>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Announced Christ’s Coming </a:t>
            </a:r>
            <a:r>
              <a:rPr lang="en-US" sz="3200" b="1" dirty="0" smtClean="0">
                <a:solidFill>
                  <a:schemeClr val="bg1"/>
                </a:solidFill>
                <a:effectLst>
                  <a:outerShdw blurRad="38100" dist="38100" dir="2700000" algn="tl">
                    <a:srgbClr val="000000">
                      <a:alpha val="43137"/>
                    </a:srgbClr>
                  </a:outerShdw>
                </a:effectLst>
                <a:latin typeface="Berylium" panose="02000000000000000000" pitchFamily="2" charset="0"/>
              </a:rPr>
              <a:t>(Luke 1 and 2)</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Bore Christ’s burdens </a:t>
            </a:r>
            <a:r>
              <a:rPr lang="en-US" sz="3200" b="1" dirty="0" smtClean="0">
                <a:solidFill>
                  <a:schemeClr val="bg1"/>
                </a:solidFill>
                <a:effectLst>
                  <a:outerShdw blurRad="38100" dist="38100" dir="2700000" algn="tl">
                    <a:srgbClr val="000000">
                      <a:alpha val="43137"/>
                    </a:srgbClr>
                  </a:outerShdw>
                </a:effectLst>
                <a:latin typeface="Berylium" panose="02000000000000000000" pitchFamily="2" charset="0"/>
              </a:rPr>
              <a:t>(Matthew 4:11)</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Ministered to Christ’s agony </a:t>
            </a:r>
            <a:r>
              <a:rPr lang="en-US" sz="3200" b="1" dirty="0" smtClean="0">
                <a:solidFill>
                  <a:schemeClr val="bg1"/>
                </a:solidFill>
                <a:effectLst>
                  <a:outerShdw blurRad="38100" dist="38100" dir="2700000" algn="tl">
                    <a:srgbClr val="000000">
                      <a:alpha val="43137"/>
                    </a:srgbClr>
                  </a:outerShdw>
                </a:effectLst>
                <a:latin typeface="Berylium" panose="02000000000000000000" pitchFamily="2" charset="0"/>
              </a:rPr>
              <a:t>(Luke 22:43)</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Announced Christ’s Resurrection </a:t>
            </a:r>
            <a:r>
              <a:rPr lang="en-US" sz="3500" b="1" dirty="0" smtClean="0">
                <a:solidFill>
                  <a:schemeClr val="bg1"/>
                </a:solidFill>
                <a:effectLst>
                  <a:outerShdw blurRad="38100" dist="38100" dir="2700000" algn="tl">
                    <a:srgbClr val="000000">
                      <a:alpha val="43137"/>
                    </a:srgbClr>
                  </a:outerShdw>
                </a:effectLst>
                <a:latin typeface="Berylium" panose="02000000000000000000" pitchFamily="2" charset="0"/>
              </a:rPr>
              <a:t>(Luke 24:4-7)</a:t>
            </a:r>
          </a:p>
        </p:txBody>
      </p:sp>
    </p:spTree>
    <p:extLst>
      <p:ext uri="{BB962C8B-B14F-4D97-AF65-F5344CB8AC3E}">
        <p14:creationId xmlns:p14="http://schemas.microsoft.com/office/powerpoint/2010/main" val="3077291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329566"/>
            <a:ext cx="8717280" cy="1371600"/>
          </a:xfrm>
        </p:spPr>
        <p:txBody>
          <a:bodyPr>
            <a:normAutofit/>
          </a:bodyPr>
          <a:lstStyle/>
          <a:p>
            <a:r>
              <a:rPr lang="en-US" sz="6600" b="1" dirty="0" smtClean="0">
                <a:solidFill>
                  <a:schemeClr val="bg1"/>
                </a:solidFill>
                <a:effectLst>
                  <a:outerShdw blurRad="38100" dist="38100" dir="2700000" algn="tl">
                    <a:srgbClr val="000000">
                      <a:alpha val="43137"/>
                    </a:srgbClr>
                  </a:outerShdw>
                </a:effectLst>
                <a:latin typeface="Berylium" panose="02000000000000000000" pitchFamily="2" charset="0"/>
              </a:rPr>
              <a:t>Why the craving?</a:t>
            </a:r>
            <a:endParaRPr lang="en-US" dirty="0"/>
          </a:p>
        </p:txBody>
      </p:sp>
      <p:sp>
        <p:nvSpPr>
          <p:cNvPr id="3" name="Content Placeholder 2"/>
          <p:cNvSpPr>
            <a:spLocks noGrp="1"/>
          </p:cNvSpPr>
          <p:nvPr>
            <p:ph idx="1"/>
          </p:nvPr>
        </p:nvSpPr>
        <p:spPr>
          <a:xfrm>
            <a:off x="5181600" y="1920240"/>
            <a:ext cx="9296400" cy="6309360"/>
          </a:xfrm>
        </p:spPr>
        <p:txBody>
          <a:bodyPr>
            <a:normAutofit lnSpcReduction="10000"/>
          </a:bodyPr>
          <a:lstStyle/>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They know God’s holiness.</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They know the effects of sin</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They see our depravity</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They must be overwhelmed by grace.</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How? Why? What? When? HUH???</a:t>
            </a:r>
            <a:endParaRPr lang="en-US" sz="3500" b="1" dirty="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1437206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329566"/>
            <a:ext cx="8717280" cy="1371600"/>
          </a:xfrm>
        </p:spPr>
        <p:txBody>
          <a:bodyPr>
            <a:normAutofit/>
          </a:bodyPr>
          <a:lstStyle/>
          <a:p>
            <a:r>
              <a:rPr lang="en-US" sz="6600" b="1" dirty="0" smtClean="0">
                <a:solidFill>
                  <a:schemeClr val="bg1"/>
                </a:solidFill>
                <a:effectLst>
                  <a:outerShdw blurRad="38100" dist="38100" dir="2700000" algn="tl">
                    <a:srgbClr val="000000">
                      <a:alpha val="43137"/>
                    </a:srgbClr>
                  </a:outerShdw>
                </a:effectLst>
                <a:latin typeface="Berylium" panose="02000000000000000000" pitchFamily="2" charset="0"/>
              </a:rPr>
              <a:t>Christmas Cravings</a:t>
            </a:r>
            <a:endParaRPr lang="en-US" dirty="0"/>
          </a:p>
        </p:txBody>
      </p:sp>
      <p:sp>
        <p:nvSpPr>
          <p:cNvPr id="3" name="Content Placeholder 2"/>
          <p:cNvSpPr>
            <a:spLocks noGrp="1"/>
          </p:cNvSpPr>
          <p:nvPr>
            <p:ph idx="1"/>
          </p:nvPr>
        </p:nvSpPr>
        <p:spPr>
          <a:xfrm>
            <a:off x="5181600" y="1920240"/>
            <a:ext cx="9296400" cy="6309360"/>
          </a:xfrm>
        </p:spPr>
        <p:txBody>
          <a:bodyPr>
            <a:normAutofit/>
          </a:bodyPr>
          <a:lstStyle/>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Those who know best, long the most.</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To know Christ is to long for Christ.</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To serve Christ is to long for His glory.</a:t>
            </a:r>
            <a:endParaRPr lang="en-US" sz="3500" b="1" dirty="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937162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329566"/>
            <a:ext cx="9372600" cy="1371600"/>
          </a:xfrm>
        </p:spPr>
        <p:txBody>
          <a:bodyPr>
            <a:normAutofit fontScale="90000"/>
          </a:bodyPr>
          <a:lstStyle/>
          <a:p>
            <a:r>
              <a:rPr lang="en-US" sz="6600" b="1" dirty="0" smtClean="0">
                <a:solidFill>
                  <a:schemeClr val="bg1"/>
                </a:solidFill>
                <a:effectLst>
                  <a:outerShdw blurRad="38100" dist="38100" dir="2700000" algn="tl">
                    <a:srgbClr val="000000">
                      <a:alpha val="43137"/>
                    </a:srgbClr>
                  </a:outerShdw>
                </a:effectLst>
                <a:latin typeface="Berylium" panose="02000000000000000000" pitchFamily="2" charset="0"/>
              </a:rPr>
              <a:t>Cravings…What do we crave?</a:t>
            </a:r>
            <a:endParaRPr lang="en-US" dirty="0"/>
          </a:p>
        </p:txBody>
      </p:sp>
      <p:sp>
        <p:nvSpPr>
          <p:cNvPr id="3" name="Content Placeholder 2"/>
          <p:cNvSpPr>
            <a:spLocks noGrp="1"/>
          </p:cNvSpPr>
          <p:nvPr>
            <p:ph idx="1"/>
          </p:nvPr>
        </p:nvSpPr>
        <p:spPr>
          <a:xfrm>
            <a:off x="5181600" y="1920240"/>
            <a:ext cx="9296400" cy="6080760"/>
          </a:xfrm>
        </p:spPr>
        <p:txBody>
          <a:bodyPr/>
          <a:lstStyle/>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Survival</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Significance</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Vindication</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Relationship</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Satisfaction</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Appreciation</a:t>
            </a:r>
            <a:endParaRPr lang="en-US" sz="4200" b="1" dirty="0" smtClean="0">
              <a:solidFill>
                <a:schemeClr val="bg1"/>
              </a:solidFill>
              <a:effectLst>
                <a:outerShdw blurRad="38100" dist="38100" dir="2700000" algn="tl">
                  <a:srgbClr val="000000">
                    <a:alpha val="43137"/>
                  </a:srgbClr>
                </a:outerShdw>
              </a:effectLst>
              <a:latin typeface="Berylium" panose="02000000000000000000" pitchFamily="2" charset="0"/>
            </a:endParaRPr>
          </a:p>
          <a:p>
            <a:endParaRPr lang="en-US" sz="48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a:p>
            <a:pPr lvl="1"/>
            <a:endParaRPr lang="en-US" sz="42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3518618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329566"/>
            <a:ext cx="9372600" cy="1371600"/>
          </a:xfrm>
        </p:spPr>
        <p:txBody>
          <a:bodyPr>
            <a:normAutofit fontScale="90000"/>
          </a:bodyPr>
          <a:lstStyle/>
          <a:p>
            <a:r>
              <a:rPr lang="en-US" sz="6600" b="1" dirty="0" smtClean="0">
                <a:solidFill>
                  <a:schemeClr val="bg1"/>
                </a:solidFill>
                <a:effectLst>
                  <a:outerShdw blurRad="38100" dist="38100" dir="2700000" algn="tl">
                    <a:srgbClr val="000000">
                      <a:alpha val="43137"/>
                    </a:srgbClr>
                  </a:outerShdw>
                </a:effectLst>
                <a:latin typeface="Berylium" panose="02000000000000000000" pitchFamily="2" charset="0"/>
              </a:rPr>
              <a:t>Cravings…What do we crave?</a:t>
            </a:r>
            <a:endParaRPr lang="en-US" dirty="0"/>
          </a:p>
        </p:txBody>
      </p:sp>
      <p:sp>
        <p:nvSpPr>
          <p:cNvPr id="3" name="Content Placeholder 2"/>
          <p:cNvSpPr>
            <a:spLocks noGrp="1"/>
          </p:cNvSpPr>
          <p:nvPr>
            <p:ph idx="1"/>
          </p:nvPr>
        </p:nvSpPr>
        <p:spPr>
          <a:xfrm>
            <a:off x="5181600" y="1920240"/>
            <a:ext cx="9296400" cy="6080760"/>
          </a:xfrm>
        </p:spPr>
        <p:txBody>
          <a:bodyPr/>
          <a:lstStyle/>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Cravings are insightfully revealing</a:t>
            </a:r>
          </a:p>
          <a:p>
            <a:pPr lvl="1"/>
            <a:r>
              <a:rPr lang="en-US" sz="4800" b="1" dirty="0" smtClean="0">
                <a:solidFill>
                  <a:schemeClr val="bg1"/>
                </a:solidFill>
                <a:effectLst>
                  <a:outerShdw blurRad="38100" dist="38100" dir="2700000" algn="tl">
                    <a:srgbClr val="000000">
                      <a:alpha val="43137"/>
                    </a:srgbClr>
                  </a:outerShdw>
                </a:effectLst>
                <a:latin typeface="Berylium" panose="02000000000000000000" pitchFamily="2" charset="0"/>
              </a:rPr>
              <a:t>Who we are</a:t>
            </a:r>
          </a:p>
          <a:p>
            <a:pPr lvl="1"/>
            <a:r>
              <a:rPr lang="en-US" sz="4800" b="1" dirty="0" smtClean="0">
                <a:solidFill>
                  <a:schemeClr val="bg1"/>
                </a:solidFill>
                <a:effectLst>
                  <a:outerShdw blurRad="38100" dist="38100" dir="2700000" algn="tl">
                    <a:srgbClr val="000000">
                      <a:alpha val="43137"/>
                    </a:srgbClr>
                  </a:outerShdw>
                </a:effectLst>
                <a:latin typeface="Berylium" panose="02000000000000000000" pitchFamily="2" charset="0"/>
              </a:rPr>
              <a:t>What motivates us</a:t>
            </a:r>
          </a:p>
          <a:p>
            <a:pPr lvl="1"/>
            <a:r>
              <a:rPr lang="en-US" sz="4800" b="1" dirty="0" smtClean="0">
                <a:solidFill>
                  <a:schemeClr val="bg1"/>
                </a:solidFill>
                <a:effectLst>
                  <a:outerShdw blurRad="38100" dist="38100" dir="2700000" algn="tl">
                    <a:srgbClr val="000000">
                      <a:alpha val="43137"/>
                    </a:srgbClr>
                  </a:outerShdw>
                </a:effectLst>
                <a:latin typeface="Berylium" panose="02000000000000000000" pitchFamily="2" charset="0"/>
              </a:rPr>
              <a:t>Our values</a:t>
            </a:r>
          </a:p>
          <a:p>
            <a:pPr lvl="1"/>
            <a:r>
              <a:rPr lang="en-US" sz="4800" b="1" dirty="0" smtClean="0">
                <a:solidFill>
                  <a:schemeClr val="bg1"/>
                </a:solidFill>
                <a:effectLst>
                  <a:outerShdw blurRad="38100" dist="38100" dir="2700000" algn="tl">
                    <a:srgbClr val="000000">
                      <a:alpha val="43137"/>
                    </a:srgbClr>
                  </a:outerShdw>
                </a:effectLst>
                <a:latin typeface="Berylium" panose="02000000000000000000" pitchFamily="2" charset="0"/>
              </a:rPr>
              <a:t>Much can be known by examining what we crave</a:t>
            </a:r>
            <a:endParaRPr lang="en-US" sz="4800" b="1" dirty="0" smtClean="0">
              <a:solidFill>
                <a:schemeClr val="bg1"/>
              </a:solidFill>
              <a:effectLst>
                <a:outerShdw blurRad="38100" dist="38100" dir="2700000" algn="tl">
                  <a:srgbClr val="000000">
                    <a:alpha val="43137"/>
                  </a:srgbClr>
                </a:outerShdw>
              </a:effectLst>
              <a:latin typeface="Berylium" panose="02000000000000000000" pitchFamily="2" charset="0"/>
            </a:endParaRPr>
          </a:p>
          <a:p>
            <a:endParaRPr lang="en-US" sz="48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a:p>
            <a:pPr lvl="1"/>
            <a:endParaRPr lang="en-US" sz="42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3544094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953000" y="457200"/>
            <a:ext cx="8945880" cy="7620000"/>
          </a:xfrm>
        </p:spPr>
        <p:txBody>
          <a:bodyPr>
            <a:normAutofit/>
          </a:bodyPr>
          <a:lstStyle/>
          <a:p>
            <a:pPr marL="0" indent="0">
              <a:buNone/>
            </a:pPr>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1</a:t>
            </a:r>
            <a:r>
              <a:rPr lang="en-US" sz="5400" b="1" baseline="30000" dirty="0" smtClean="0">
                <a:solidFill>
                  <a:schemeClr val="bg1"/>
                </a:solidFill>
                <a:effectLst>
                  <a:outerShdw blurRad="38100" dist="38100" dir="2700000" algn="tl">
                    <a:srgbClr val="000000">
                      <a:alpha val="43137"/>
                    </a:srgbClr>
                  </a:outerShdw>
                </a:effectLst>
                <a:latin typeface="Berylium" panose="02000000000000000000" pitchFamily="2" charset="0"/>
              </a:rPr>
              <a:t>st</a:t>
            </a:r>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 Peter 1:10-12</a:t>
            </a:r>
            <a:endPar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a:p>
            <a:pPr marL="0" indent="0">
              <a:buNone/>
            </a:pPr>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As </a:t>
            </a:r>
            <a:r>
              <a:rPr lang="en-US" sz="5400" b="1" dirty="0">
                <a:solidFill>
                  <a:schemeClr val="bg1"/>
                </a:solidFill>
                <a:effectLst>
                  <a:outerShdw blurRad="38100" dist="38100" dir="2700000" algn="tl">
                    <a:srgbClr val="000000">
                      <a:alpha val="43137"/>
                    </a:srgbClr>
                  </a:outerShdw>
                </a:effectLst>
                <a:latin typeface="Berylium" panose="02000000000000000000" pitchFamily="2" charset="0"/>
              </a:rPr>
              <a:t>to this salvation, the prophets who prophesied of the grace that would come to you made careful searches and inquiries,</a:t>
            </a:r>
          </a:p>
          <a:p>
            <a:pPr marL="0" indent="0">
              <a:buNone/>
            </a:pPr>
            <a:endParaRPr lang="en-US" sz="5400" b="1" dirty="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1395036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953000" y="457200"/>
            <a:ext cx="8945880" cy="7620000"/>
          </a:xfrm>
        </p:spPr>
        <p:txBody>
          <a:bodyPr>
            <a:normAutofit/>
          </a:bodyPr>
          <a:lstStyle/>
          <a:p>
            <a:pPr marL="0" indent="0">
              <a:buNone/>
            </a:pPr>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seeking </a:t>
            </a:r>
            <a:r>
              <a:rPr lang="en-US" sz="5400" b="1" dirty="0">
                <a:solidFill>
                  <a:schemeClr val="bg1"/>
                </a:solidFill>
                <a:effectLst>
                  <a:outerShdw blurRad="38100" dist="38100" dir="2700000" algn="tl">
                    <a:srgbClr val="000000">
                      <a:alpha val="43137"/>
                    </a:srgbClr>
                  </a:outerShdw>
                </a:effectLst>
                <a:latin typeface="Berylium" panose="02000000000000000000" pitchFamily="2" charset="0"/>
              </a:rPr>
              <a:t>to know what person or time the Spirit of Christ within them was indicating as He predicted the sufferings of Christ and the glories to follow</a:t>
            </a:r>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a:t>
            </a:r>
            <a:endParaRPr lang="en-US" sz="5400" b="1" dirty="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3919124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953000" y="457200"/>
            <a:ext cx="8945880" cy="7620000"/>
          </a:xfrm>
        </p:spPr>
        <p:txBody>
          <a:bodyPr>
            <a:normAutofit fontScale="92500"/>
          </a:bodyPr>
          <a:lstStyle/>
          <a:p>
            <a:pPr marL="0" indent="0">
              <a:buNone/>
            </a:pPr>
            <a:r>
              <a:rPr lang="en-US" sz="5800" b="1" dirty="0" smtClean="0">
                <a:solidFill>
                  <a:schemeClr val="bg1"/>
                </a:solidFill>
                <a:effectLst>
                  <a:outerShdw blurRad="38100" dist="38100" dir="2700000" algn="tl">
                    <a:srgbClr val="000000">
                      <a:alpha val="43137"/>
                    </a:srgbClr>
                  </a:outerShdw>
                </a:effectLst>
                <a:latin typeface="Berylium" panose="02000000000000000000" pitchFamily="2" charset="0"/>
              </a:rPr>
              <a:t>It </a:t>
            </a:r>
            <a:r>
              <a:rPr lang="en-US" sz="5800" b="1" dirty="0">
                <a:solidFill>
                  <a:schemeClr val="bg1"/>
                </a:solidFill>
                <a:effectLst>
                  <a:outerShdw blurRad="38100" dist="38100" dir="2700000" algn="tl">
                    <a:srgbClr val="000000">
                      <a:alpha val="43137"/>
                    </a:srgbClr>
                  </a:outerShdw>
                </a:effectLst>
                <a:latin typeface="Berylium" panose="02000000000000000000" pitchFamily="2" charset="0"/>
              </a:rPr>
              <a:t>was revealed to them that they were not serving themselves, but you, in these things which now have been announced to you through those who preached the gospel to you by the Holy Spirit sent from heaven—things into which angels long to look.</a:t>
            </a:r>
          </a:p>
          <a:p>
            <a:pPr marL="0" indent="0">
              <a:buNone/>
            </a:pPr>
            <a:r>
              <a:rPr lang="en-US" sz="2600" b="1" dirty="0" smtClean="0">
                <a:solidFill>
                  <a:schemeClr val="bg1"/>
                </a:solidFill>
                <a:effectLst>
                  <a:outerShdw blurRad="38100" dist="38100" dir="2700000" algn="tl">
                    <a:srgbClr val="000000">
                      <a:alpha val="43137"/>
                    </a:srgbClr>
                  </a:outerShdw>
                </a:effectLst>
                <a:latin typeface="Berylium" panose="02000000000000000000" pitchFamily="2" charset="0"/>
              </a:rPr>
              <a:t>New </a:t>
            </a:r>
            <a:r>
              <a:rPr lang="en-US" sz="2600" b="1" dirty="0">
                <a:solidFill>
                  <a:schemeClr val="bg1"/>
                </a:solidFill>
                <a:effectLst>
                  <a:outerShdw blurRad="38100" dist="38100" dir="2700000" algn="tl">
                    <a:srgbClr val="000000">
                      <a:alpha val="43137"/>
                    </a:srgbClr>
                  </a:outerShdw>
                </a:effectLst>
                <a:latin typeface="Berylium" panose="02000000000000000000" pitchFamily="2" charset="0"/>
              </a:rPr>
              <a:t>American Standard Bible : 1995 Update. </a:t>
            </a:r>
            <a:r>
              <a:rPr lang="en-US" sz="2600" b="1" dirty="0" err="1">
                <a:solidFill>
                  <a:schemeClr val="bg1"/>
                </a:solidFill>
                <a:effectLst>
                  <a:outerShdw blurRad="38100" dist="38100" dir="2700000" algn="tl">
                    <a:srgbClr val="000000">
                      <a:alpha val="43137"/>
                    </a:srgbClr>
                  </a:outerShdw>
                </a:effectLst>
                <a:latin typeface="Berylium" panose="02000000000000000000" pitchFamily="2" charset="0"/>
              </a:rPr>
              <a:t>LaHabra</a:t>
            </a:r>
            <a:r>
              <a:rPr lang="en-US" sz="2600" b="1" dirty="0">
                <a:solidFill>
                  <a:schemeClr val="bg1"/>
                </a:solidFill>
                <a:effectLst>
                  <a:outerShdw blurRad="38100" dist="38100" dir="2700000" algn="tl">
                    <a:srgbClr val="000000">
                      <a:alpha val="43137"/>
                    </a:srgbClr>
                  </a:outerShdw>
                </a:effectLst>
                <a:latin typeface="Berylium" panose="02000000000000000000" pitchFamily="2" charset="0"/>
              </a:rPr>
              <a:t>, CA : The </a:t>
            </a:r>
            <a:r>
              <a:rPr lang="en-US" sz="2600" b="1" dirty="0" err="1">
                <a:solidFill>
                  <a:schemeClr val="bg1"/>
                </a:solidFill>
                <a:effectLst>
                  <a:outerShdw blurRad="38100" dist="38100" dir="2700000" algn="tl">
                    <a:srgbClr val="000000">
                      <a:alpha val="43137"/>
                    </a:srgbClr>
                  </a:outerShdw>
                </a:effectLst>
                <a:latin typeface="Berylium" panose="02000000000000000000" pitchFamily="2" charset="0"/>
              </a:rPr>
              <a:t>Lockman</a:t>
            </a:r>
            <a:r>
              <a:rPr lang="en-US" sz="2600" b="1" dirty="0">
                <a:solidFill>
                  <a:schemeClr val="bg1"/>
                </a:solidFill>
                <a:effectLst>
                  <a:outerShdw blurRad="38100" dist="38100" dir="2700000" algn="tl">
                    <a:srgbClr val="000000">
                      <a:alpha val="43137"/>
                    </a:srgbClr>
                  </a:outerShdw>
                </a:effectLst>
                <a:latin typeface="Berylium" panose="02000000000000000000" pitchFamily="2" charset="0"/>
              </a:rPr>
              <a:t> Foundation, </a:t>
            </a:r>
            <a:r>
              <a:rPr lang="en-US" sz="2600" b="1" dirty="0" smtClean="0">
                <a:solidFill>
                  <a:schemeClr val="bg1"/>
                </a:solidFill>
                <a:effectLst>
                  <a:outerShdw blurRad="38100" dist="38100" dir="2700000" algn="tl">
                    <a:srgbClr val="000000">
                      <a:alpha val="43137"/>
                    </a:srgbClr>
                  </a:outerShdw>
                </a:effectLst>
                <a:latin typeface="Berylium" panose="02000000000000000000" pitchFamily="2" charset="0"/>
              </a:rPr>
              <a:t>1995</a:t>
            </a:r>
            <a:endParaRPr lang="en-US" sz="2600" b="1" dirty="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38559699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329566"/>
            <a:ext cx="8717280" cy="1371600"/>
          </a:xfrm>
        </p:spPr>
        <p:txBody>
          <a:bodyPr>
            <a:normAutofit/>
          </a:bodyPr>
          <a:lstStyle/>
          <a:p>
            <a:r>
              <a:rPr lang="en-US" sz="6600" b="1" dirty="0" smtClean="0">
                <a:solidFill>
                  <a:schemeClr val="bg1"/>
                </a:solidFill>
                <a:effectLst>
                  <a:outerShdw blurRad="38100" dist="38100" dir="2700000" algn="tl">
                    <a:srgbClr val="000000">
                      <a:alpha val="43137"/>
                    </a:srgbClr>
                  </a:outerShdw>
                </a:effectLst>
                <a:latin typeface="Berylium" panose="02000000000000000000" pitchFamily="2" charset="0"/>
              </a:rPr>
              <a:t>Angelic Longings</a:t>
            </a:r>
            <a:endParaRPr lang="en-US" dirty="0"/>
          </a:p>
        </p:txBody>
      </p:sp>
      <p:sp>
        <p:nvSpPr>
          <p:cNvPr id="3" name="Content Placeholder 2"/>
          <p:cNvSpPr>
            <a:spLocks noGrp="1"/>
          </p:cNvSpPr>
          <p:nvPr>
            <p:ph idx="1"/>
          </p:nvPr>
        </p:nvSpPr>
        <p:spPr>
          <a:xfrm>
            <a:off x="5181600" y="1920240"/>
            <a:ext cx="9296400" cy="6080760"/>
          </a:xfrm>
        </p:spPr>
        <p:txBody>
          <a:bodyPr/>
          <a:lstStyle/>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“long” – means “to lust”</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Lust</a:t>
            </a:r>
          </a:p>
          <a:p>
            <a:pPr lvl="1"/>
            <a:r>
              <a:rPr lang="en-US" sz="4800" b="1" dirty="0">
                <a:solidFill>
                  <a:schemeClr val="bg1"/>
                </a:solidFill>
                <a:effectLst>
                  <a:outerShdw blurRad="38100" dist="38100" dir="2700000" algn="tl">
                    <a:srgbClr val="000000">
                      <a:alpha val="43137"/>
                    </a:srgbClr>
                  </a:outerShdw>
                </a:effectLst>
                <a:latin typeface="Berylium" panose="02000000000000000000" pitchFamily="2" charset="0"/>
              </a:rPr>
              <a:t>A dominating drive</a:t>
            </a:r>
          </a:p>
          <a:p>
            <a:pPr lvl="1"/>
            <a:r>
              <a:rPr lang="en-US" sz="4800" b="1" dirty="0">
                <a:solidFill>
                  <a:schemeClr val="bg1"/>
                </a:solidFill>
                <a:effectLst>
                  <a:outerShdw blurRad="38100" dist="38100" dir="2700000" algn="tl">
                    <a:srgbClr val="000000">
                      <a:alpha val="43137"/>
                    </a:srgbClr>
                  </a:outerShdw>
                </a:effectLst>
                <a:latin typeface="Berylium" panose="02000000000000000000" pitchFamily="2" charset="0"/>
              </a:rPr>
              <a:t>A powerful </a:t>
            </a:r>
            <a:r>
              <a:rPr lang="en-US" sz="4800" b="1" dirty="0" smtClean="0">
                <a:solidFill>
                  <a:schemeClr val="bg1"/>
                </a:solidFill>
                <a:effectLst>
                  <a:outerShdw blurRad="38100" dist="38100" dir="2700000" algn="tl">
                    <a:srgbClr val="000000">
                      <a:alpha val="43137"/>
                    </a:srgbClr>
                  </a:outerShdw>
                </a:effectLst>
                <a:latin typeface="Berylium" panose="02000000000000000000" pitchFamily="2" charset="0"/>
              </a:rPr>
              <a:t>compulsion</a:t>
            </a:r>
            <a:endParaRPr lang="en-US" sz="4800" b="1" dirty="0" smtClean="0">
              <a:solidFill>
                <a:schemeClr val="bg1"/>
              </a:solidFill>
              <a:effectLst>
                <a:outerShdw blurRad="38100" dist="38100" dir="2700000" algn="tl">
                  <a:srgbClr val="000000">
                    <a:alpha val="43137"/>
                  </a:srgbClr>
                </a:outerShdw>
              </a:effectLst>
              <a:latin typeface="Berylium" panose="02000000000000000000" pitchFamily="2" charset="0"/>
            </a:endParaRP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Amoral…neith</a:t>
            </a:r>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er good nor evil</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Angels…the salvation of sinners</a:t>
            </a:r>
          </a:p>
        </p:txBody>
      </p:sp>
    </p:spTree>
    <p:extLst>
      <p:ext uri="{BB962C8B-B14F-4D97-AF65-F5344CB8AC3E}">
        <p14:creationId xmlns:p14="http://schemas.microsoft.com/office/powerpoint/2010/main" val="2431505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329566"/>
            <a:ext cx="8717280" cy="1371600"/>
          </a:xfrm>
        </p:spPr>
        <p:txBody>
          <a:bodyPr>
            <a:normAutofit/>
          </a:bodyPr>
          <a:lstStyle/>
          <a:p>
            <a:r>
              <a:rPr lang="en-US" sz="6600" b="1" dirty="0" smtClean="0">
                <a:solidFill>
                  <a:schemeClr val="bg1"/>
                </a:solidFill>
                <a:effectLst>
                  <a:outerShdw blurRad="38100" dist="38100" dir="2700000" algn="tl">
                    <a:srgbClr val="000000">
                      <a:alpha val="43137"/>
                    </a:srgbClr>
                  </a:outerShdw>
                </a:effectLst>
                <a:latin typeface="Berylium" panose="02000000000000000000" pitchFamily="2" charset="0"/>
              </a:rPr>
              <a:t>A little bit about Angels</a:t>
            </a:r>
            <a:endParaRPr lang="en-US" dirty="0"/>
          </a:p>
        </p:txBody>
      </p:sp>
      <p:sp>
        <p:nvSpPr>
          <p:cNvPr id="3" name="Content Placeholder 2"/>
          <p:cNvSpPr>
            <a:spLocks noGrp="1"/>
          </p:cNvSpPr>
          <p:nvPr>
            <p:ph idx="1"/>
          </p:nvPr>
        </p:nvSpPr>
        <p:spPr>
          <a:xfrm>
            <a:off x="5181600" y="1920240"/>
            <a:ext cx="9296400" cy="6309360"/>
          </a:xfrm>
        </p:spPr>
        <p:txBody>
          <a:bodyPr>
            <a:normAutofit/>
          </a:bodyPr>
          <a:lstStyle/>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Inappropriately romanticized</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Wrongly w</a:t>
            </a:r>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orshipped</a:t>
            </a:r>
          </a:p>
          <a:p>
            <a:r>
              <a:rPr lang="en-US" sz="5400" b="1" dirty="0">
                <a:solidFill>
                  <a:schemeClr val="bg1"/>
                </a:solidFill>
                <a:effectLst>
                  <a:outerShdw blurRad="38100" dist="38100" dir="2700000" algn="tl">
                    <a:srgbClr val="000000">
                      <a:alpha val="43137"/>
                    </a:srgbClr>
                  </a:outerShdw>
                </a:effectLst>
                <a:latin typeface="Berylium" panose="02000000000000000000" pitchFamily="2" charset="0"/>
              </a:rPr>
              <a:t>They are created beings </a:t>
            </a:r>
            <a:r>
              <a:rPr lang="en-US" sz="3200" b="1" dirty="0">
                <a:solidFill>
                  <a:schemeClr val="bg1"/>
                </a:solidFill>
                <a:effectLst>
                  <a:outerShdw blurRad="38100" dist="38100" dir="2700000" algn="tl">
                    <a:srgbClr val="000000">
                      <a:alpha val="43137"/>
                    </a:srgbClr>
                  </a:outerShdw>
                </a:effectLst>
                <a:latin typeface="Berylium" panose="02000000000000000000" pitchFamily="2" charset="0"/>
              </a:rPr>
              <a:t>(Psalm 148:2-5</a:t>
            </a:r>
            <a:r>
              <a:rPr lang="en-US" sz="3200" b="1" dirty="0" smtClean="0">
                <a:solidFill>
                  <a:schemeClr val="bg1"/>
                </a:solidFill>
                <a:effectLst>
                  <a:outerShdw blurRad="38100" dist="38100" dir="2700000" algn="tl">
                    <a:srgbClr val="000000">
                      <a:alpha val="43137"/>
                    </a:srgbClr>
                  </a:outerShdw>
                </a:effectLst>
                <a:latin typeface="Berylium" panose="02000000000000000000" pitchFamily="2" charset="0"/>
              </a:rPr>
              <a:t>)</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Not created </a:t>
            </a:r>
            <a:r>
              <a:rPr lang="en-US" sz="5400" b="1" dirty="0">
                <a:solidFill>
                  <a:schemeClr val="bg1"/>
                </a:solidFill>
                <a:effectLst>
                  <a:outerShdw blurRad="38100" dist="38100" dir="2700000" algn="tl">
                    <a:srgbClr val="000000">
                      <a:alpha val="43137"/>
                    </a:srgbClr>
                  </a:outerShdw>
                </a:effectLst>
                <a:latin typeface="Berylium" panose="02000000000000000000" pitchFamily="2" charset="0"/>
              </a:rPr>
              <a:t>in the image of God </a:t>
            </a:r>
            <a:r>
              <a:rPr lang="en-US" sz="3200" b="1" dirty="0">
                <a:solidFill>
                  <a:schemeClr val="bg1"/>
                </a:solidFill>
                <a:effectLst>
                  <a:outerShdw blurRad="38100" dist="38100" dir="2700000" algn="tl">
                    <a:srgbClr val="000000">
                      <a:alpha val="43137"/>
                    </a:srgbClr>
                  </a:outerShdw>
                </a:effectLst>
                <a:latin typeface="Berylium" panose="02000000000000000000" pitchFamily="2" charset="0"/>
              </a:rPr>
              <a:t>(Genesis 1:26-28</a:t>
            </a:r>
            <a:r>
              <a:rPr lang="en-US" sz="3200" b="1" dirty="0" smtClean="0">
                <a:solidFill>
                  <a:schemeClr val="bg1"/>
                </a:solidFill>
                <a:effectLst>
                  <a:outerShdw blurRad="38100" dist="38100" dir="2700000" algn="tl">
                    <a:srgbClr val="000000">
                      <a:alpha val="43137"/>
                    </a:srgbClr>
                  </a:outerShdw>
                </a:effectLst>
                <a:latin typeface="Berylium" panose="02000000000000000000" pitchFamily="2" charset="0"/>
              </a:rPr>
              <a:t>)</a:t>
            </a:r>
            <a:endParaRPr lang="en-US" sz="3200" b="1" dirty="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26338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329566"/>
            <a:ext cx="8717280" cy="1371600"/>
          </a:xfrm>
        </p:spPr>
        <p:txBody>
          <a:bodyPr>
            <a:normAutofit/>
          </a:bodyPr>
          <a:lstStyle/>
          <a:p>
            <a:r>
              <a:rPr lang="en-US" sz="6600" b="1" dirty="0" smtClean="0">
                <a:solidFill>
                  <a:schemeClr val="bg1"/>
                </a:solidFill>
                <a:effectLst>
                  <a:outerShdw blurRad="38100" dist="38100" dir="2700000" algn="tl">
                    <a:srgbClr val="000000">
                      <a:alpha val="43137"/>
                    </a:srgbClr>
                  </a:outerShdw>
                </a:effectLst>
                <a:latin typeface="Berylium" panose="02000000000000000000" pitchFamily="2" charset="0"/>
              </a:rPr>
              <a:t>A little bit about Angels</a:t>
            </a:r>
            <a:endParaRPr lang="en-US" dirty="0"/>
          </a:p>
        </p:txBody>
      </p:sp>
      <p:sp>
        <p:nvSpPr>
          <p:cNvPr id="3" name="Content Placeholder 2"/>
          <p:cNvSpPr>
            <a:spLocks noGrp="1"/>
          </p:cNvSpPr>
          <p:nvPr>
            <p:ph idx="1"/>
          </p:nvPr>
        </p:nvSpPr>
        <p:spPr>
          <a:xfrm>
            <a:off x="5181600" y="1920240"/>
            <a:ext cx="9296400" cy="6309360"/>
          </a:xfrm>
        </p:spPr>
        <p:txBody>
          <a:bodyPr>
            <a:normAutofit/>
          </a:bodyPr>
          <a:lstStyle/>
          <a:p>
            <a:r>
              <a:rPr lang="en-US" sz="5400" b="1" dirty="0">
                <a:solidFill>
                  <a:schemeClr val="bg1"/>
                </a:solidFill>
                <a:effectLst>
                  <a:outerShdw blurRad="38100" dist="38100" dir="2700000" algn="tl">
                    <a:srgbClr val="000000">
                      <a:alpha val="43137"/>
                    </a:srgbClr>
                  </a:outerShdw>
                </a:effectLst>
                <a:latin typeface="Berylium" panose="02000000000000000000" pitchFamily="2" charset="0"/>
              </a:rPr>
              <a:t>They currently are higher in rank than humanity (Hebrews 2:7</a:t>
            </a:r>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One </a:t>
            </a:r>
            <a:r>
              <a:rPr lang="en-US" sz="5400" b="1" dirty="0">
                <a:solidFill>
                  <a:schemeClr val="bg1"/>
                </a:solidFill>
                <a:effectLst>
                  <a:outerShdw blurRad="38100" dist="38100" dir="2700000" algn="tl">
                    <a:srgbClr val="000000">
                      <a:alpha val="43137"/>
                    </a:srgbClr>
                  </a:outerShdw>
                </a:effectLst>
                <a:latin typeface="Berylium" panose="02000000000000000000" pitchFamily="2" charset="0"/>
              </a:rPr>
              <a:t>day ruled by redeemed humanity </a:t>
            </a:r>
            <a:r>
              <a:rPr lang="en-US" sz="3200" b="1" dirty="0">
                <a:solidFill>
                  <a:schemeClr val="bg1"/>
                </a:solidFill>
                <a:effectLst>
                  <a:outerShdw blurRad="38100" dist="38100" dir="2700000" algn="tl">
                    <a:srgbClr val="000000">
                      <a:alpha val="43137"/>
                    </a:srgbClr>
                  </a:outerShdw>
                </a:effectLst>
                <a:latin typeface="Berylium" panose="02000000000000000000" pitchFamily="2" charset="0"/>
              </a:rPr>
              <a:t>(1st Corinthians 6:3</a:t>
            </a:r>
            <a:r>
              <a:rPr lang="en-US" sz="3200" b="1" dirty="0" smtClean="0">
                <a:solidFill>
                  <a:schemeClr val="bg1"/>
                </a:solidFill>
                <a:effectLst>
                  <a:outerShdw blurRad="38100" dist="38100" dir="2700000" algn="tl">
                    <a:srgbClr val="000000">
                      <a:alpha val="43137"/>
                    </a:srgbClr>
                  </a:outerShdw>
                </a:effectLst>
                <a:latin typeface="Berylium" panose="02000000000000000000" pitchFamily="2" charset="0"/>
              </a:rPr>
              <a:t>)</a:t>
            </a:r>
            <a:endParaRPr lang="en-US" sz="3200" b="1" dirty="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4163853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11556</TotalTime>
  <Words>397</Words>
  <Application>Microsoft Office PowerPoint</Application>
  <PresentationFormat>Custom</PresentationFormat>
  <Paragraphs>55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Cravings…What do we crave?</vt:lpstr>
      <vt:lpstr>Cravings…What do we crave?</vt:lpstr>
      <vt:lpstr>PowerPoint Presentation</vt:lpstr>
      <vt:lpstr>PowerPoint Presentation</vt:lpstr>
      <vt:lpstr>PowerPoint Presentation</vt:lpstr>
      <vt:lpstr>Angelic Longings</vt:lpstr>
      <vt:lpstr>A little bit about Angels</vt:lpstr>
      <vt:lpstr>A little bit about Angels</vt:lpstr>
      <vt:lpstr>A little bit about Angels</vt:lpstr>
      <vt:lpstr>A little bit about Angels</vt:lpstr>
      <vt:lpstr>Angels and Jesus</vt:lpstr>
      <vt:lpstr>Why the craving?</vt:lpstr>
      <vt:lpstr>Christmas Cravings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Smouse</dc:creator>
  <cp:lastModifiedBy>Dan Smouse</cp:lastModifiedBy>
  <cp:revision>62</cp:revision>
  <cp:lastPrinted>2018-12-16T16:26:50Z</cp:lastPrinted>
  <dcterms:created xsi:type="dcterms:W3CDTF">2018-12-01T18:38:39Z</dcterms:created>
  <dcterms:modified xsi:type="dcterms:W3CDTF">2018-12-23T16:39:15Z</dcterms:modified>
</cp:coreProperties>
</file>