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0" r:id="rId3"/>
    <p:sldId id="256" r:id="rId4"/>
    <p:sldId id="257" r:id="rId5"/>
    <p:sldId id="258" r:id="rId6"/>
    <p:sldId id="259" r:id="rId7"/>
    <p:sldId id="260" r:id="rId8"/>
    <p:sldId id="261" r:id="rId9"/>
    <p:sldId id="267" r:id="rId10"/>
    <p:sldId id="263" r:id="rId11"/>
    <p:sldId id="269" r:id="rId12"/>
    <p:sldId id="264" r:id="rId13"/>
    <p:sldId id="265" r:id="rId14"/>
    <p:sldId id="266" r:id="rId15"/>
    <p:sldId id="268" r:id="rId1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43825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86170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7051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DDF73E-374F-4D4C-BD58-0A8866249E53}"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39379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DF73E-374F-4D4C-BD58-0A8866249E53}"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32676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DDF73E-374F-4D4C-BD58-0A8866249E53}"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325828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DDF73E-374F-4D4C-BD58-0A8866249E53}"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219109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DF73E-374F-4D4C-BD58-0A8866249E53}"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15116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DF73E-374F-4D4C-BD58-0A8866249E53}"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166989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DF73E-374F-4D4C-BD58-0A8866249E53}"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83625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DF73E-374F-4D4C-BD58-0A8866249E53}"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534B8-E789-462C-BB2F-17C63D6B7D6F}" type="slidenum">
              <a:rPr lang="en-US" smtClean="0"/>
              <a:t>‹#›</a:t>
            </a:fld>
            <a:endParaRPr lang="en-US"/>
          </a:p>
        </p:txBody>
      </p:sp>
    </p:spTree>
    <p:extLst>
      <p:ext uri="{BB962C8B-B14F-4D97-AF65-F5344CB8AC3E}">
        <p14:creationId xmlns:p14="http://schemas.microsoft.com/office/powerpoint/2010/main" val="3140986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2DDF73E-374F-4D4C-BD58-0A8866249E53}" type="datetimeFigureOut">
              <a:rPr lang="en-US" smtClean="0"/>
              <a:t>12/29/2018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C60534B8-E789-462C-BB2F-17C63D6B7D6F}" type="slidenum">
              <a:rPr lang="en-US" smtClean="0"/>
              <a:t>‹#›</a:t>
            </a:fld>
            <a:endParaRPr lang="en-US"/>
          </a:p>
        </p:txBody>
      </p:sp>
    </p:spTree>
    <p:extLst>
      <p:ext uri="{BB962C8B-B14F-4D97-AF65-F5344CB8AC3E}">
        <p14:creationId xmlns:p14="http://schemas.microsoft.com/office/powerpoint/2010/main" val="1647629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7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What we imagine…Best Buddies!</a:t>
            </a:r>
          </a:p>
          <a:p>
            <a:pPr>
              <a:buFont typeface="Wingdings" panose="05000000000000000000" pitchFamily="2" charset="2"/>
              <a:buChar char="Ø"/>
            </a:pPr>
            <a:r>
              <a:rPr lang="en-US" sz="5400" dirty="0" smtClean="0">
                <a:solidFill>
                  <a:schemeClr val="bg1"/>
                </a:solidFill>
                <a:latin typeface="Albertus MT Lt" pitchFamily="2" charset="0"/>
              </a:rPr>
              <a:t>What is real…</a:t>
            </a:r>
          </a:p>
          <a:p>
            <a:pPr lvl="1">
              <a:buFont typeface="Wingdings" panose="05000000000000000000" pitchFamily="2" charset="2"/>
              <a:buChar char="Ø"/>
            </a:pPr>
            <a:r>
              <a:rPr lang="en-US" sz="4800" dirty="0" smtClean="0">
                <a:solidFill>
                  <a:schemeClr val="bg1"/>
                </a:solidFill>
                <a:latin typeface="Albertus MT Lt" pitchFamily="2" charset="0"/>
              </a:rPr>
              <a:t>Servant to King </a:t>
            </a:r>
          </a:p>
          <a:p>
            <a:pPr lvl="1">
              <a:buFont typeface="Wingdings" panose="05000000000000000000" pitchFamily="2" charset="2"/>
              <a:buChar char="Ø"/>
            </a:pPr>
            <a:r>
              <a:rPr lang="en-US" sz="4800" dirty="0" smtClean="0">
                <a:solidFill>
                  <a:schemeClr val="bg1"/>
                </a:solidFill>
                <a:latin typeface="Albertus MT Lt" pitchFamily="2" charset="0"/>
              </a:rPr>
              <a:t>Creature to Creator</a:t>
            </a:r>
          </a:p>
          <a:p>
            <a:pPr lvl="1">
              <a:buFont typeface="Wingdings" panose="05000000000000000000" pitchFamily="2" charset="2"/>
              <a:buChar char="Ø"/>
            </a:pPr>
            <a:r>
              <a:rPr lang="en-US" sz="4800" dirty="0" smtClean="0">
                <a:solidFill>
                  <a:schemeClr val="bg1"/>
                </a:solidFill>
                <a:latin typeface="Albertus MT Lt" pitchFamily="2" charset="0"/>
              </a:rPr>
              <a:t>Child to Father</a:t>
            </a:r>
            <a:endParaRPr lang="en-US" sz="4200" dirty="0" smtClean="0">
              <a:solidFill>
                <a:schemeClr val="bg1"/>
              </a:solidFill>
              <a:latin typeface="Albertus MT Lt" pitchFamily="2" charset="0"/>
            </a:endParaRPr>
          </a:p>
        </p:txBody>
      </p:sp>
    </p:spTree>
    <p:extLst>
      <p:ext uri="{BB962C8B-B14F-4D97-AF65-F5344CB8AC3E}">
        <p14:creationId xmlns:p14="http://schemas.microsoft.com/office/powerpoint/2010/main" val="73897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Yes…Jesus is the Friend of sinners</a:t>
            </a:r>
          </a:p>
          <a:p>
            <a:pPr>
              <a:buFont typeface="Wingdings" panose="05000000000000000000" pitchFamily="2" charset="2"/>
              <a:buChar char="Ø"/>
            </a:pPr>
            <a:r>
              <a:rPr lang="en-US" sz="5400" dirty="0" smtClean="0">
                <a:solidFill>
                  <a:schemeClr val="bg1"/>
                </a:solidFill>
                <a:latin typeface="Albertus MT Lt" pitchFamily="2" charset="0"/>
              </a:rPr>
              <a:t>Never forget though…</a:t>
            </a:r>
          </a:p>
          <a:p>
            <a:pPr lvl="1">
              <a:buFont typeface="Wingdings" panose="05000000000000000000" pitchFamily="2" charset="2"/>
              <a:buChar char="Ø"/>
            </a:pPr>
            <a:r>
              <a:rPr lang="en-US" sz="4800" dirty="0" smtClean="0">
                <a:solidFill>
                  <a:schemeClr val="bg1"/>
                </a:solidFill>
                <a:latin typeface="Albertus MT Lt" pitchFamily="2" charset="0"/>
              </a:rPr>
              <a:t>He is LORD</a:t>
            </a:r>
          </a:p>
          <a:p>
            <a:pPr lvl="1">
              <a:buFont typeface="Wingdings" panose="05000000000000000000" pitchFamily="2" charset="2"/>
              <a:buChar char="Ø"/>
            </a:pPr>
            <a:r>
              <a:rPr lang="en-US" sz="4800" dirty="0" smtClean="0">
                <a:solidFill>
                  <a:schemeClr val="bg1"/>
                </a:solidFill>
                <a:latin typeface="Albertus MT Lt" pitchFamily="2" charset="0"/>
              </a:rPr>
              <a:t>He is KING</a:t>
            </a:r>
          </a:p>
          <a:p>
            <a:pPr lvl="1">
              <a:buFont typeface="Wingdings" panose="05000000000000000000" pitchFamily="2" charset="2"/>
              <a:buChar char="Ø"/>
            </a:pPr>
            <a:r>
              <a:rPr lang="en-US" sz="4800" dirty="0" smtClean="0">
                <a:solidFill>
                  <a:schemeClr val="bg1"/>
                </a:solidFill>
                <a:latin typeface="Albertus MT Lt" pitchFamily="2" charset="0"/>
              </a:rPr>
              <a:t>He is CREATOR</a:t>
            </a:r>
          </a:p>
        </p:txBody>
      </p:sp>
    </p:spTree>
    <p:extLst>
      <p:ext uri="{BB962C8B-B14F-4D97-AF65-F5344CB8AC3E}">
        <p14:creationId xmlns:p14="http://schemas.microsoft.com/office/powerpoint/2010/main" val="104958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Hope (1:3-5)</a:t>
            </a:r>
          </a:p>
          <a:p>
            <a:pPr lvl="1">
              <a:buFont typeface="Wingdings" panose="05000000000000000000" pitchFamily="2" charset="2"/>
              <a:buChar char="Ø"/>
            </a:pPr>
            <a:r>
              <a:rPr lang="en-US" sz="4800" dirty="0" smtClean="0">
                <a:solidFill>
                  <a:schemeClr val="bg1"/>
                </a:solidFill>
                <a:latin typeface="Albertus MT Lt" pitchFamily="2" charset="0"/>
              </a:rPr>
              <a:t>This is not all there is</a:t>
            </a:r>
          </a:p>
          <a:p>
            <a:pPr lvl="1">
              <a:buFont typeface="Wingdings" panose="05000000000000000000" pitchFamily="2" charset="2"/>
              <a:buChar char="Ø"/>
            </a:pPr>
            <a:r>
              <a:rPr lang="en-US" sz="4800" dirty="0" smtClean="0">
                <a:solidFill>
                  <a:schemeClr val="bg1"/>
                </a:solidFill>
                <a:latin typeface="Albertus MT Lt" pitchFamily="2" charset="0"/>
              </a:rPr>
              <a:t>This is not the best there’ll be</a:t>
            </a:r>
          </a:p>
          <a:p>
            <a:pPr lvl="1">
              <a:buFont typeface="Wingdings" panose="05000000000000000000" pitchFamily="2" charset="2"/>
              <a:buChar char="Ø"/>
            </a:pPr>
            <a:r>
              <a:rPr lang="en-US" sz="4800" dirty="0" smtClean="0">
                <a:solidFill>
                  <a:schemeClr val="bg1"/>
                </a:solidFill>
                <a:latin typeface="Albertus MT Lt" pitchFamily="2" charset="0"/>
              </a:rPr>
              <a:t>I am safe</a:t>
            </a:r>
          </a:p>
        </p:txBody>
      </p:sp>
    </p:spTree>
    <p:extLst>
      <p:ext uri="{BB962C8B-B14F-4D97-AF65-F5344CB8AC3E}">
        <p14:creationId xmlns:p14="http://schemas.microsoft.com/office/powerpoint/2010/main" val="323630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Love (1:22-2:3)</a:t>
            </a:r>
          </a:p>
          <a:p>
            <a:pPr lvl="1">
              <a:buFont typeface="Wingdings" panose="05000000000000000000" pitchFamily="2" charset="2"/>
              <a:buChar char="Ø"/>
            </a:pPr>
            <a:r>
              <a:rPr lang="en-US" sz="4800" dirty="0" smtClean="0">
                <a:solidFill>
                  <a:schemeClr val="bg1"/>
                </a:solidFill>
                <a:latin typeface="Albertus MT Lt" pitchFamily="2" charset="0"/>
              </a:rPr>
              <a:t>Purpose of salvation (part B)</a:t>
            </a:r>
          </a:p>
          <a:p>
            <a:pPr lvl="1">
              <a:buFont typeface="Wingdings" panose="05000000000000000000" pitchFamily="2" charset="2"/>
              <a:buChar char="Ø"/>
            </a:pPr>
            <a:r>
              <a:rPr lang="en-US" sz="4800" dirty="0" smtClean="0">
                <a:solidFill>
                  <a:schemeClr val="bg1"/>
                </a:solidFill>
                <a:latin typeface="Albertus MT Lt" pitchFamily="2" charset="0"/>
              </a:rPr>
              <a:t>Reconciled to God</a:t>
            </a:r>
          </a:p>
          <a:p>
            <a:pPr lvl="1">
              <a:buFont typeface="Wingdings" panose="05000000000000000000" pitchFamily="2" charset="2"/>
              <a:buChar char="Ø"/>
            </a:pPr>
            <a:r>
              <a:rPr lang="en-US" sz="4800" dirty="0" smtClean="0">
                <a:solidFill>
                  <a:schemeClr val="bg1"/>
                </a:solidFill>
                <a:latin typeface="Albertus MT Lt" pitchFamily="2" charset="0"/>
              </a:rPr>
              <a:t>Reconciled to each other</a:t>
            </a:r>
          </a:p>
          <a:p>
            <a:pPr lvl="1">
              <a:buFont typeface="Wingdings" panose="05000000000000000000" pitchFamily="2" charset="2"/>
              <a:buChar char="Ø"/>
            </a:pPr>
            <a:r>
              <a:rPr lang="en-US" sz="4800" dirty="0" smtClean="0">
                <a:solidFill>
                  <a:schemeClr val="bg1"/>
                </a:solidFill>
                <a:latin typeface="Albertus MT Lt" pitchFamily="2" charset="0"/>
              </a:rPr>
              <a:t>Inseparably united in our salvation</a:t>
            </a:r>
          </a:p>
        </p:txBody>
      </p:sp>
    </p:spTree>
    <p:extLst>
      <p:ext uri="{BB962C8B-B14F-4D97-AF65-F5344CB8AC3E}">
        <p14:creationId xmlns:p14="http://schemas.microsoft.com/office/powerpoint/2010/main" val="72063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Love (1:22-2:3)</a:t>
            </a:r>
          </a:p>
          <a:p>
            <a:pPr lvl="1">
              <a:buFont typeface="Wingdings" panose="05000000000000000000" pitchFamily="2" charset="2"/>
              <a:buChar char="Ø"/>
            </a:pPr>
            <a:r>
              <a:rPr lang="en-US" sz="4800" dirty="0" smtClean="0">
                <a:solidFill>
                  <a:schemeClr val="bg1"/>
                </a:solidFill>
                <a:latin typeface="Albertus MT Lt" pitchFamily="2" charset="0"/>
              </a:rPr>
              <a:t>Requires maximum effort</a:t>
            </a:r>
          </a:p>
          <a:p>
            <a:pPr lvl="1">
              <a:buFont typeface="Wingdings" panose="05000000000000000000" pitchFamily="2" charset="2"/>
              <a:buChar char="Ø"/>
            </a:pPr>
            <a:r>
              <a:rPr lang="en-US" sz="4800" dirty="0" smtClean="0">
                <a:solidFill>
                  <a:schemeClr val="bg1"/>
                </a:solidFill>
                <a:latin typeface="Albertus MT Lt" pitchFamily="2" charset="0"/>
              </a:rPr>
              <a:t>Is fully provided for</a:t>
            </a:r>
          </a:p>
        </p:txBody>
      </p:sp>
    </p:spTree>
    <p:extLst>
      <p:ext uri="{BB962C8B-B14F-4D97-AF65-F5344CB8AC3E}">
        <p14:creationId xmlns:p14="http://schemas.microsoft.com/office/powerpoint/2010/main" val="23865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60120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What do we know?</a:t>
            </a:r>
          </a:p>
          <a:p>
            <a:pPr lvl="1">
              <a:buFont typeface="Wingdings" panose="05000000000000000000" pitchFamily="2" charset="2"/>
              <a:buChar char="Ø"/>
            </a:pPr>
            <a:r>
              <a:rPr lang="en-US" sz="4800" dirty="0" smtClean="0">
                <a:solidFill>
                  <a:schemeClr val="bg1"/>
                </a:solidFill>
                <a:latin typeface="Albertus MT Lt" pitchFamily="2" charset="0"/>
              </a:rPr>
              <a:t>We have what we need</a:t>
            </a:r>
          </a:p>
          <a:p>
            <a:pPr lvl="1">
              <a:buFont typeface="Wingdings" panose="05000000000000000000" pitchFamily="2" charset="2"/>
              <a:buChar char="Ø"/>
            </a:pPr>
            <a:r>
              <a:rPr lang="en-US" sz="4800" dirty="0" smtClean="0">
                <a:solidFill>
                  <a:schemeClr val="bg1"/>
                </a:solidFill>
                <a:latin typeface="Albertus MT Lt" pitchFamily="2" charset="0"/>
              </a:rPr>
              <a:t>What our purpose is</a:t>
            </a:r>
          </a:p>
          <a:p>
            <a:pPr>
              <a:buFont typeface="Wingdings" panose="05000000000000000000" pitchFamily="2" charset="2"/>
              <a:buChar char="Ø"/>
            </a:pPr>
            <a:r>
              <a:rPr lang="en-US" sz="5400" dirty="0" smtClean="0">
                <a:solidFill>
                  <a:schemeClr val="bg1"/>
                </a:solidFill>
                <a:latin typeface="Albertus MT Lt" pitchFamily="2" charset="0"/>
              </a:rPr>
              <a:t>What can we control?</a:t>
            </a:r>
          </a:p>
          <a:p>
            <a:pPr lvl="1">
              <a:buFont typeface="Wingdings" panose="05000000000000000000" pitchFamily="2" charset="2"/>
              <a:buChar char="Ø"/>
            </a:pPr>
            <a:r>
              <a:rPr lang="en-US" sz="4800" dirty="0" smtClean="0">
                <a:solidFill>
                  <a:schemeClr val="bg1"/>
                </a:solidFill>
                <a:latin typeface="Albertus MT Lt" pitchFamily="2" charset="0"/>
              </a:rPr>
              <a:t>Our faith</a:t>
            </a:r>
          </a:p>
          <a:p>
            <a:pPr lvl="1">
              <a:buFont typeface="Wingdings" panose="05000000000000000000" pitchFamily="2" charset="2"/>
              <a:buChar char="Ø"/>
            </a:pPr>
            <a:r>
              <a:rPr lang="en-US" sz="4800" dirty="0" smtClean="0">
                <a:solidFill>
                  <a:schemeClr val="bg1"/>
                </a:solidFill>
                <a:latin typeface="Albertus MT Lt" pitchFamily="2" charset="0"/>
              </a:rPr>
              <a:t>Our faithfulness</a:t>
            </a:r>
          </a:p>
        </p:txBody>
      </p:sp>
    </p:spTree>
    <p:extLst>
      <p:ext uri="{BB962C8B-B14F-4D97-AF65-F5344CB8AC3E}">
        <p14:creationId xmlns:p14="http://schemas.microsoft.com/office/powerpoint/2010/main" val="243522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So what do we do?</a:t>
            </a:r>
            <a:endParaRPr lang="en-US" sz="6000" dirty="0"/>
          </a:p>
        </p:txBody>
      </p:sp>
      <p:sp>
        <p:nvSpPr>
          <p:cNvPr id="5" name="Content Placeholder 4"/>
          <p:cNvSpPr>
            <a:spLocks noGrp="1"/>
          </p:cNvSpPr>
          <p:nvPr>
            <p:ph idx="1"/>
          </p:nvPr>
        </p:nvSpPr>
        <p:spPr>
          <a:xfrm>
            <a:off x="4724400" y="1920240"/>
            <a:ext cx="9174480" cy="61569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The future IS unknowable</a:t>
            </a:r>
          </a:p>
          <a:p>
            <a:pPr>
              <a:buFont typeface="Wingdings" panose="05000000000000000000" pitchFamily="2" charset="2"/>
              <a:buChar char="Ø"/>
            </a:pPr>
            <a:r>
              <a:rPr lang="en-US" sz="5400" dirty="0" smtClean="0">
                <a:solidFill>
                  <a:schemeClr val="bg1"/>
                </a:solidFill>
                <a:latin typeface="Albertus MT Lt" pitchFamily="2" charset="0"/>
              </a:rPr>
              <a:t>The future IS uncontrollable</a:t>
            </a:r>
          </a:p>
          <a:p>
            <a:pPr>
              <a:buFont typeface="Wingdings" panose="05000000000000000000" pitchFamily="2" charset="2"/>
              <a:buChar char="Ø"/>
            </a:pPr>
            <a:r>
              <a:rPr lang="en-US" sz="5400" dirty="0" smtClean="0">
                <a:solidFill>
                  <a:schemeClr val="bg1"/>
                </a:solidFill>
                <a:latin typeface="Albertus MT Lt" pitchFamily="2" charset="0"/>
              </a:rPr>
              <a:t>We fall back on…</a:t>
            </a:r>
          </a:p>
          <a:p>
            <a:pPr lvl="1">
              <a:buFont typeface="Wingdings" panose="05000000000000000000" pitchFamily="2" charset="2"/>
              <a:buChar char="Ø"/>
            </a:pPr>
            <a:r>
              <a:rPr lang="en-US" sz="4800" dirty="0" smtClean="0">
                <a:solidFill>
                  <a:schemeClr val="bg1"/>
                </a:solidFill>
                <a:latin typeface="Albertus MT Lt" pitchFamily="2" charset="0"/>
              </a:rPr>
              <a:t>…what IS knowable</a:t>
            </a:r>
          </a:p>
          <a:p>
            <a:pPr lvl="1">
              <a:buFont typeface="Wingdings" panose="05000000000000000000" pitchFamily="2" charset="2"/>
              <a:buChar char="Ø"/>
            </a:pPr>
            <a:r>
              <a:rPr lang="en-US" sz="4800" dirty="0" smtClean="0">
                <a:solidFill>
                  <a:schemeClr val="bg1"/>
                </a:solidFill>
                <a:latin typeface="Albertus MT Lt" pitchFamily="2" charset="0"/>
              </a:rPr>
              <a:t>…what IS controllable</a:t>
            </a:r>
          </a:p>
        </p:txBody>
      </p:sp>
    </p:spTree>
    <p:extLst>
      <p:ext uri="{BB962C8B-B14F-4D97-AF65-F5344CB8AC3E}">
        <p14:creationId xmlns:p14="http://schemas.microsoft.com/office/powerpoint/2010/main" val="264900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p:cTn id="2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5">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1</a:t>
            </a:r>
            <a:r>
              <a:rPr lang="en-US" sz="5400" baseline="30000" dirty="0" smtClean="0">
                <a:solidFill>
                  <a:schemeClr val="bg1"/>
                </a:solidFill>
                <a:latin typeface="Albertus MT Lt" pitchFamily="2" charset="0"/>
              </a:rPr>
              <a:t>st</a:t>
            </a:r>
            <a:r>
              <a:rPr lang="en-US" sz="5400" dirty="0" smtClean="0">
                <a:solidFill>
                  <a:schemeClr val="bg1"/>
                </a:solidFill>
                <a:latin typeface="Albertus MT Lt" pitchFamily="2" charset="0"/>
              </a:rPr>
              <a:t> Peter 5:6-12</a:t>
            </a:r>
          </a:p>
          <a:p>
            <a:pPr marL="0" indent="0">
              <a:buNone/>
            </a:pPr>
            <a:r>
              <a:rPr lang="en-US" sz="5400" dirty="0" smtClean="0">
                <a:solidFill>
                  <a:schemeClr val="bg1"/>
                </a:solidFill>
                <a:latin typeface="Albertus MT Lt" pitchFamily="2" charset="0"/>
              </a:rPr>
              <a:t>…humble yourselves under the mighty hand of God, that He may exalt you at the proper time, casting all your anxiety on Him, because He cares for you. </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30244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Be of sober spirit, be on the alert. Your adversary, the devil, prowls around like a roaring lion, seeking someone to devour.</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2583022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But resist him, firm in your faith, knowing that the same experiences of suffering are being accomplished by your brethren who are in the world.</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134614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After you have suffered for a little while, the God of all grace, who called you to His eternal glory in Christ, will Himself perfect, confirm, strengthen and establish you. To Him be dominion forever and ever. Amen.</a:t>
            </a:r>
          </a:p>
          <a:p>
            <a:pPr marL="0" indent="0">
              <a:buNone/>
            </a:pPr>
            <a:endParaRPr lang="en-US" sz="5400" dirty="0">
              <a:solidFill>
                <a:schemeClr val="bg1"/>
              </a:solidFill>
              <a:latin typeface="Albertus MT Lt" pitchFamily="2" charset="0"/>
            </a:endParaRPr>
          </a:p>
        </p:txBody>
      </p:sp>
    </p:spTree>
    <p:extLst>
      <p:ext uri="{BB962C8B-B14F-4D97-AF65-F5344CB8AC3E}">
        <p14:creationId xmlns:p14="http://schemas.microsoft.com/office/powerpoint/2010/main" val="1308730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24400" y="228600"/>
            <a:ext cx="9174480" cy="7122796"/>
          </a:xfrm>
        </p:spPr>
        <p:txBody>
          <a:bodyPr>
            <a:normAutofit/>
          </a:bodyPr>
          <a:lstStyle/>
          <a:p>
            <a:pPr marL="0" indent="0">
              <a:buNone/>
            </a:pPr>
            <a:r>
              <a:rPr lang="en-US" sz="5400" dirty="0" smtClean="0">
                <a:solidFill>
                  <a:schemeClr val="bg1"/>
                </a:solidFill>
                <a:latin typeface="Albertus MT Lt" pitchFamily="2" charset="0"/>
              </a:rPr>
              <a:t>Through Silvanus, our faithful brother (for so I regard him), I have written to you briefly, exhorting and testifying that this is the true grace of God. Stand firm in it!</a:t>
            </a:r>
          </a:p>
          <a:p>
            <a:pPr marL="0" indent="0">
              <a:buNone/>
            </a:pPr>
            <a:endParaRPr lang="en-US" sz="2400" dirty="0" smtClean="0">
              <a:solidFill>
                <a:schemeClr val="bg1"/>
              </a:solidFill>
              <a:latin typeface="Albertus MT Lt" pitchFamily="2" charset="0"/>
            </a:endParaRPr>
          </a:p>
          <a:p>
            <a:pPr marL="0" indent="0">
              <a:buNone/>
            </a:pPr>
            <a:endParaRPr lang="en-US" sz="2400" dirty="0">
              <a:solidFill>
                <a:schemeClr val="bg1"/>
              </a:solidFill>
              <a:latin typeface="Albertus MT Lt" pitchFamily="2" charset="0"/>
            </a:endParaRPr>
          </a:p>
          <a:p>
            <a:pPr marL="0" indent="0">
              <a:buNone/>
            </a:pPr>
            <a:r>
              <a:rPr lang="en-US" sz="2400" dirty="0" smtClean="0">
                <a:solidFill>
                  <a:schemeClr val="bg1"/>
                </a:solidFill>
                <a:latin typeface="Albertus MT Lt" pitchFamily="2" charset="0"/>
              </a:rPr>
              <a:t>New American Standard Bible : 1995 Update. </a:t>
            </a:r>
            <a:r>
              <a:rPr lang="en-US" sz="2400" dirty="0" err="1" smtClean="0">
                <a:solidFill>
                  <a:schemeClr val="bg1"/>
                </a:solidFill>
                <a:latin typeface="Albertus MT Lt" pitchFamily="2" charset="0"/>
              </a:rPr>
              <a:t>LaHabra</a:t>
            </a:r>
            <a:r>
              <a:rPr lang="en-US" sz="2400" dirty="0" smtClean="0">
                <a:solidFill>
                  <a:schemeClr val="bg1"/>
                </a:solidFill>
                <a:latin typeface="Albertus MT Lt" pitchFamily="2" charset="0"/>
              </a:rPr>
              <a:t>, CA : The </a:t>
            </a:r>
            <a:r>
              <a:rPr lang="en-US" sz="2400" dirty="0" err="1" smtClean="0">
                <a:solidFill>
                  <a:schemeClr val="bg1"/>
                </a:solidFill>
                <a:latin typeface="Albertus MT Lt" pitchFamily="2" charset="0"/>
              </a:rPr>
              <a:t>Lockman</a:t>
            </a:r>
            <a:r>
              <a:rPr lang="en-US" sz="2400" dirty="0" smtClean="0">
                <a:solidFill>
                  <a:schemeClr val="bg1"/>
                </a:solidFill>
                <a:latin typeface="Albertus MT Lt" pitchFamily="2" charset="0"/>
              </a:rPr>
              <a:t> Foundation, 1995</a:t>
            </a:r>
          </a:p>
        </p:txBody>
      </p:sp>
    </p:spTree>
    <p:extLst>
      <p:ext uri="{BB962C8B-B14F-4D97-AF65-F5344CB8AC3E}">
        <p14:creationId xmlns:p14="http://schemas.microsoft.com/office/powerpoint/2010/main" val="1623328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17448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Grace (5:12)</a:t>
            </a:r>
          </a:p>
          <a:p>
            <a:pPr lvl="1">
              <a:buFont typeface="Wingdings" panose="05000000000000000000" pitchFamily="2" charset="2"/>
              <a:buChar char="Ø"/>
            </a:pPr>
            <a:r>
              <a:rPr lang="en-US" sz="4800" dirty="0" smtClean="0">
                <a:solidFill>
                  <a:schemeClr val="bg1"/>
                </a:solidFill>
                <a:latin typeface="Albertus MT Lt" pitchFamily="2" charset="0"/>
              </a:rPr>
              <a:t>God’s provision</a:t>
            </a:r>
          </a:p>
          <a:p>
            <a:pPr lvl="1">
              <a:buFont typeface="Wingdings" panose="05000000000000000000" pitchFamily="2" charset="2"/>
              <a:buChar char="Ø"/>
            </a:pPr>
            <a:r>
              <a:rPr lang="en-US" sz="4800" dirty="0" smtClean="0">
                <a:solidFill>
                  <a:schemeClr val="bg1"/>
                </a:solidFill>
                <a:latin typeface="Albertus MT Lt" pitchFamily="2" charset="0"/>
              </a:rPr>
              <a:t>Our inability</a:t>
            </a:r>
            <a:endParaRPr lang="en-US" sz="4800" dirty="0">
              <a:solidFill>
                <a:schemeClr val="bg1"/>
              </a:solidFill>
              <a:latin typeface="Albertus MT Lt" pitchFamily="2" charset="0"/>
            </a:endParaRPr>
          </a:p>
        </p:txBody>
      </p:sp>
    </p:spTree>
    <p:extLst>
      <p:ext uri="{BB962C8B-B14F-4D97-AF65-F5344CB8AC3E}">
        <p14:creationId xmlns:p14="http://schemas.microsoft.com/office/powerpoint/2010/main" val="321764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329566"/>
            <a:ext cx="9174480" cy="1371600"/>
          </a:xfrm>
        </p:spPr>
        <p:txBody>
          <a:bodyPr>
            <a:normAutofit/>
          </a:bodyPr>
          <a:lstStyle/>
          <a:p>
            <a:r>
              <a:rPr lang="en-US" sz="6000" dirty="0" smtClean="0">
                <a:solidFill>
                  <a:prstClr val="white"/>
                </a:solidFill>
                <a:latin typeface="Albertus MT Lt" pitchFamily="2" charset="0"/>
                <a:ea typeface="+mn-ea"/>
                <a:cs typeface="+mn-cs"/>
              </a:rPr>
              <a:t>New Year, Same Stuff</a:t>
            </a:r>
            <a:endParaRPr lang="en-US" sz="6000" dirty="0"/>
          </a:p>
        </p:txBody>
      </p:sp>
      <p:sp>
        <p:nvSpPr>
          <p:cNvPr id="5" name="Content Placeholder 4"/>
          <p:cNvSpPr>
            <a:spLocks noGrp="1"/>
          </p:cNvSpPr>
          <p:nvPr>
            <p:ph idx="1"/>
          </p:nvPr>
        </p:nvSpPr>
        <p:spPr>
          <a:xfrm>
            <a:off x="4724400" y="1920240"/>
            <a:ext cx="9174480" cy="6309360"/>
          </a:xfrm>
        </p:spPr>
        <p:txBody>
          <a:bodyPr>
            <a:normAutofit/>
          </a:bodyPr>
          <a:lstStyle/>
          <a:p>
            <a:pPr>
              <a:buFont typeface="Wingdings" panose="05000000000000000000" pitchFamily="2" charset="2"/>
              <a:buChar char="Ø"/>
            </a:pPr>
            <a:r>
              <a:rPr lang="en-US" sz="5400" dirty="0" smtClean="0">
                <a:solidFill>
                  <a:schemeClr val="bg1"/>
                </a:solidFill>
                <a:latin typeface="Albertus MT Lt" pitchFamily="2" charset="0"/>
              </a:rPr>
              <a:t>It’s about Obedience (1:1-2)</a:t>
            </a:r>
          </a:p>
          <a:p>
            <a:pPr lvl="1">
              <a:buFont typeface="Wingdings" panose="05000000000000000000" pitchFamily="2" charset="2"/>
              <a:buChar char="Ø"/>
            </a:pPr>
            <a:r>
              <a:rPr lang="en-US" sz="4800" dirty="0" smtClean="0">
                <a:solidFill>
                  <a:schemeClr val="bg1"/>
                </a:solidFill>
                <a:latin typeface="Albertus MT Lt" pitchFamily="2" charset="0"/>
              </a:rPr>
              <a:t>Purpose of our salvation</a:t>
            </a:r>
          </a:p>
          <a:p>
            <a:pPr lvl="1">
              <a:buFont typeface="Wingdings" panose="05000000000000000000" pitchFamily="2" charset="2"/>
              <a:buChar char="Ø"/>
            </a:pPr>
            <a:r>
              <a:rPr lang="en-US" sz="4800" dirty="0" smtClean="0">
                <a:solidFill>
                  <a:schemeClr val="bg1"/>
                </a:solidFill>
                <a:latin typeface="Albertus MT Lt" pitchFamily="2" charset="0"/>
              </a:rPr>
              <a:t>Reconciled relationship is an obedient relationship</a:t>
            </a:r>
          </a:p>
          <a:p>
            <a:pPr lvl="1">
              <a:buFont typeface="Wingdings" panose="05000000000000000000" pitchFamily="2" charset="2"/>
              <a:buChar char="Ø"/>
            </a:pPr>
            <a:r>
              <a:rPr lang="en-US" sz="4800" dirty="0" smtClean="0">
                <a:solidFill>
                  <a:schemeClr val="bg1"/>
                </a:solidFill>
                <a:latin typeface="Albertus MT Lt" pitchFamily="2" charset="0"/>
              </a:rPr>
              <a:t>Reconciled relationship is a covenant relationship</a:t>
            </a:r>
          </a:p>
        </p:txBody>
      </p:sp>
    </p:spTree>
    <p:extLst>
      <p:ext uri="{BB962C8B-B14F-4D97-AF65-F5344CB8AC3E}">
        <p14:creationId xmlns:p14="http://schemas.microsoft.com/office/powerpoint/2010/main" val="245810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411</Words>
  <Application>Microsoft Office PowerPoint</Application>
  <PresentationFormat>Custom</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So what do we do?</vt:lpstr>
      <vt:lpstr>PowerPoint Presentation</vt:lpstr>
      <vt:lpstr>PowerPoint Presentation</vt:lpstr>
      <vt:lpstr>PowerPoint Presentation</vt:lpstr>
      <vt:lpstr>PowerPoint Presentation</vt:lpstr>
      <vt:lpstr>PowerPoint Presentation</vt:lpstr>
      <vt:lpstr>New Year, Same Stuff</vt:lpstr>
      <vt:lpstr>New Year, Same Stuff</vt:lpstr>
      <vt:lpstr>New Year, Same Stuff</vt:lpstr>
      <vt:lpstr>New Year, Same Stuff</vt:lpstr>
      <vt:lpstr>New Year, Same Stuff</vt:lpstr>
      <vt:lpstr>New Year, Same Stuff</vt:lpstr>
      <vt:lpstr>New Year, Same Stuff</vt:lpstr>
      <vt:lpstr>New Year, Same Stuff</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22</cp:revision>
  <dcterms:created xsi:type="dcterms:W3CDTF">2018-12-29T19:28:23Z</dcterms:created>
  <dcterms:modified xsi:type="dcterms:W3CDTF">2018-12-30T16:13:18Z</dcterms:modified>
</cp:coreProperties>
</file>