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70" r:id="rId3"/>
    <p:sldId id="271" r:id="rId4"/>
    <p:sldId id="256" r:id="rId5"/>
    <p:sldId id="257" r:id="rId6"/>
    <p:sldId id="258" r:id="rId7"/>
    <p:sldId id="259" r:id="rId8"/>
    <p:sldId id="260" r:id="rId9"/>
    <p:sldId id="261" r:id="rId10"/>
    <p:sldId id="266" r:id="rId11"/>
    <p:sldId id="274" r:id="rId12"/>
    <p:sldId id="272" r:id="rId13"/>
    <p:sldId id="273" r:id="rId14"/>
    <p:sldId id="275" r:id="rId15"/>
    <p:sldId id="276" r:id="rId16"/>
    <p:sldId id="277" r:id="rId17"/>
    <p:sldId id="278" r:id="rId18"/>
    <p:sldId id="279" r:id="rId19"/>
    <p:sldId id="268" r:id="rId20"/>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20" y="-126"/>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DDF73E-374F-4D4C-BD58-0A8866249E53}" type="datetimeFigureOut">
              <a:rPr lang="en-US" smtClean="0"/>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534B8-E789-462C-BB2F-17C63D6B7D6F}" type="slidenum">
              <a:rPr lang="en-US" smtClean="0"/>
              <a:t>‹#›</a:t>
            </a:fld>
            <a:endParaRPr lang="en-US"/>
          </a:p>
        </p:txBody>
      </p:sp>
    </p:spTree>
    <p:extLst>
      <p:ext uri="{BB962C8B-B14F-4D97-AF65-F5344CB8AC3E}">
        <p14:creationId xmlns:p14="http://schemas.microsoft.com/office/powerpoint/2010/main" val="1438256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DDF73E-374F-4D4C-BD58-0A8866249E53}" type="datetimeFigureOut">
              <a:rPr lang="en-US" smtClean="0"/>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534B8-E789-462C-BB2F-17C63D6B7D6F}" type="slidenum">
              <a:rPr lang="en-US" smtClean="0"/>
              <a:t>‹#›</a:t>
            </a:fld>
            <a:endParaRPr lang="en-US"/>
          </a:p>
        </p:txBody>
      </p:sp>
    </p:spTree>
    <p:extLst>
      <p:ext uri="{BB962C8B-B14F-4D97-AF65-F5344CB8AC3E}">
        <p14:creationId xmlns:p14="http://schemas.microsoft.com/office/powerpoint/2010/main" val="861707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DDF73E-374F-4D4C-BD58-0A8866249E53}" type="datetimeFigureOut">
              <a:rPr lang="en-US" smtClean="0"/>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534B8-E789-462C-BB2F-17C63D6B7D6F}" type="slidenum">
              <a:rPr lang="en-US" smtClean="0"/>
              <a:t>‹#›</a:t>
            </a:fld>
            <a:endParaRPr lang="en-US"/>
          </a:p>
        </p:txBody>
      </p:sp>
    </p:spTree>
    <p:extLst>
      <p:ext uri="{BB962C8B-B14F-4D97-AF65-F5344CB8AC3E}">
        <p14:creationId xmlns:p14="http://schemas.microsoft.com/office/powerpoint/2010/main" val="270511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DDF73E-374F-4D4C-BD58-0A8866249E53}" type="datetimeFigureOut">
              <a:rPr lang="en-US" smtClean="0"/>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534B8-E789-462C-BB2F-17C63D6B7D6F}" type="slidenum">
              <a:rPr lang="en-US" smtClean="0"/>
              <a:t>‹#›</a:t>
            </a:fld>
            <a:endParaRPr lang="en-US"/>
          </a:p>
        </p:txBody>
      </p:sp>
    </p:spTree>
    <p:extLst>
      <p:ext uri="{BB962C8B-B14F-4D97-AF65-F5344CB8AC3E}">
        <p14:creationId xmlns:p14="http://schemas.microsoft.com/office/powerpoint/2010/main" val="2393793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DDF73E-374F-4D4C-BD58-0A8866249E53}" type="datetimeFigureOut">
              <a:rPr lang="en-US" smtClean="0"/>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534B8-E789-462C-BB2F-17C63D6B7D6F}" type="slidenum">
              <a:rPr lang="en-US" smtClean="0"/>
              <a:t>‹#›</a:t>
            </a:fld>
            <a:endParaRPr lang="en-US"/>
          </a:p>
        </p:txBody>
      </p:sp>
    </p:spTree>
    <p:extLst>
      <p:ext uri="{BB962C8B-B14F-4D97-AF65-F5344CB8AC3E}">
        <p14:creationId xmlns:p14="http://schemas.microsoft.com/office/powerpoint/2010/main" val="2326763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DDF73E-374F-4D4C-BD58-0A8866249E53}" type="datetimeFigureOut">
              <a:rPr lang="en-US" smtClean="0"/>
              <a:t>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534B8-E789-462C-BB2F-17C63D6B7D6F}" type="slidenum">
              <a:rPr lang="en-US" smtClean="0"/>
              <a:t>‹#›</a:t>
            </a:fld>
            <a:endParaRPr lang="en-US"/>
          </a:p>
        </p:txBody>
      </p:sp>
    </p:spTree>
    <p:extLst>
      <p:ext uri="{BB962C8B-B14F-4D97-AF65-F5344CB8AC3E}">
        <p14:creationId xmlns:p14="http://schemas.microsoft.com/office/powerpoint/2010/main" val="3258280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DDF73E-374F-4D4C-BD58-0A8866249E53}" type="datetimeFigureOut">
              <a:rPr lang="en-US" smtClean="0"/>
              <a:t>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0534B8-E789-462C-BB2F-17C63D6B7D6F}" type="slidenum">
              <a:rPr lang="en-US" smtClean="0"/>
              <a:t>‹#›</a:t>
            </a:fld>
            <a:endParaRPr lang="en-US"/>
          </a:p>
        </p:txBody>
      </p:sp>
    </p:spTree>
    <p:extLst>
      <p:ext uri="{BB962C8B-B14F-4D97-AF65-F5344CB8AC3E}">
        <p14:creationId xmlns:p14="http://schemas.microsoft.com/office/powerpoint/2010/main" val="2191095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DDF73E-374F-4D4C-BD58-0A8866249E53}" type="datetimeFigureOut">
              <a:rPr lang="en-US" smtClean="0"/>
              <a:t>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0534B8-E789-462C-BB2F-17C63D6B7D6F}" type="slidenum">
              <a:rPr lang="en-US" smtClean="0"/>
              <a:t>‹#›</a:t>
            </a:fld>
            <a:endParaRPr lang="en-US"/>
          </a:p>
        </p:txBody>
      </p:sp>
    </p:spTree>
    <p:extLst>
      <p:ext uri="{BB962C8B-B14F-4D97-AF65-F5344CB8AC3E}">
        <p14:creationId xmlns:p14="http://schemas.microsoft.com/office/powerpoint/2010/main" val="1151164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DDF73E-374F-4D4C-BD58-0A8866249E53}" type="datetimeFigureOut">
              <a:rPr lang="en-US" smtClean="0"/>
              <a:t>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0534B8-E789-462C-BB2F-17C63D6B7D6F}" type="slidenum">
              <a:rPr lang="en-US" smtClean="0"/>
              <a:t>‹#›</a:t>
            </a:fld>
            <a:endParaRPr lang="en-US"/>
          </a:p>
        </p:txBody>
      </p:sp>
    </p:spTree>
    <p:extLst>
      <p:ext uri="{BB962C8B-B14F-4D97-AF65-F5344CB8AC3E}">
        <p14:creationId xmlns:p14="http://schemas.microsoft.com/office/powerpoint/2010/main" val="1669895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DDF73E-374F-4D4C-BD58-0A8866249E53}" type="datetimeFigureOut">
              <a:rPr lang="en-US" smtClean="0"/>
              <a:t>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534B8-E789-462C-BB2F-17C63D6B7D6F}" type="slidenum">
              <a:rPr lang="en-US" smtClean="0"/>
              <a:t>‹#›</a:t>
            </a:fld>
            <a:endParaRPr lang="en-US"/>
          </a:p>
        </p:txBody>
      </p:sp>
    </p:spTree>
    <p:extLst>
      <p:ext uri="{BB962C8B-B14F-4D97-AF65-F5344CB8AC3E}">
        <p14:creationId xmlns:p14="http://schemas.microsoft.com/office/powerpoint/2010/main" val="836252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DDF73E-374F-4D4C-BD58-0A8866249E53}" type="datetimeFigureOut">
              <a:rPr lang="en-US" smtClean="0"/>
              <a:t>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534B8-E789-462C-BB2F-17C63D6B7D6F}" type="slidenum">
              <a:rPr lang="en-US" smtClean="0"/>
              <a:t>‹#›</a:t>
            </a:fld>
            <a:endParaRPr lang="en-US"/>
          </a:p>
        </p:txBody>
      </p:sp>
    </p:spTree>
    <p:extLst>
      <p:ext uri="{BB962C8B-B14F-4D97-AF65-F5344CB8AC3E}">
        <p14:creationId xmlns:p14="http://schemas.microsoft.com/office/powerpoint/2010/main" val="3140986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F2DDF73E-374F-4D4C-BD58-0A8866249E53}" type="datetimeFigureOut">
              <a:rPr lang="en-US" smtClean="0"/>
              <a:t>1/6/2019</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C60534B8-E789-462C-BB2F-17C63D6B7D6F}" type="slidenum">
              <a:rPr lang="en-US" smtClean="0"/>
              <a:t>‹#›</a:t>
            </a:fld>
            <a:endParaRPr lang="en-US"/>
          </a:p>
        </p:txBody>
      </p:sp>
    </p:spTree>
    <p:extLst>
      <p:ext uri="{BB962C8B-B14F-4D97-AF65-F5344CB8AC3E}">
        <p14:creationId xmlns:p14="http://schemas.microsoft.com/office/powerpoint/2010/main" val="1647629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7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329566"/>
            <a:ext cx="9174480" cy="1371600"/>
          </a:xfrm>
        </p:spPr>
        <p:txBody>
          <a:bodyPr>
            <a:normAutofit/>
          </a:bodyPr>
          <a:lstStyle/>
          <a:p>
            <a:r>
              <a:rPr lang="en-US" sz="6000" dirty="0" smtClean="0">
                <a:solidFill>
                  <a:prstClr val="white"/>
                </a:solidFill>
                <a:latin typeface="Albertus MT Lt" pitchFamily="2" charset="0"/>
                <a:ea typeface="+mn-ea"/>
                <a:cs typeface="+mn-cs"/>
              </a:rPr>
              <a:t>New Year, Same Stuff</a:t>
            </a:r>
            <a:endParaRPr lang="en-US" sz="6000" dirty="0"/>
          </a:p>
        </p:txBody>
      </p:sp>
      <p:sp>
        <p:nvSpPr>
          <p:cNvPr id="5" name="Content Placeholder 4"/>
          <p:cNvSpPr>
            <a:spLocks noGrp="1"/>
          </p:cNvSpPr>
          <p:nvPr>
            <p:ph idx="1"/>
          </p:nvPr>
        </p:nvSpPr>
        <p:spPr>
          <a:xfrm>
            <a:off x="4724400" y="1920240"/>
            <a:ext cx="9601200" cy="6309360"/>
          </a:xfrm>
        </p:spPr>
        <p:txBody>
          <a:bodyPr>
            <a:normAutofit/>
          </a:bodyPr>
          <a:lstStyle/>
          <a:p>
            <a:pPr>
              <a:buFont typeface="Wingdings" panose="05000000000000000000" pitchFamily="2" charset="2"/>
              <a:buChar char="Ø"/>
            </a:pPr>
            <a:r>
              <a:rPr lang="en-US" sz="5400" dirty="0" smtClean="0">
                <a:solidFill>
                  <a:schemeClr val="bg1"/>
                </a:solidFill>
                <a:latin typeface="Albertus MT Lt" pitchFamily="2" charset="0"/>
              </a:rPr>
              <a:t>It’s </a:t>
            </a:r>
            <a:r>
              <a:rPr lang="en-US" sz="5400" dirty="0" smtClean="0">
                <a:solidFill>
                  <a:schemeClr val="bg1"/>
                </a:solidFill>
                <a:latin typeface="Albertus MT Lt" pitchFamily="2" charset="0"/>
              </a:rPr>
              <a:t>about Community (2:9-10)</a:t>
            </a:r>
          </a:p>
          <a:p>
            <a:pPr lvl="1">
              <a:buFont typeface="Wingdings" panose="05000000000000000000" pitchFamily="2" charset="2"/>
              <a:buChar char="Ø"/>
            </a:pPr>
            <a:r>
              <a:rPr lang="en-US" sz="4800" dirty="0" smtClean="0">
                <a:solidFill>
                  <a:schemeClr val="bg1"/>
                </a:solidFill>
                <a:latin typeface="Albertus MT Lt" pitchFamily="2" charset="0"/>
              </a:rPr>
              <a:t>Race…common lineage</a:t>
            </a:r>
          </a:p>
          <a:p>
            <a:pPr lvl="1">
              <a:buFont typeface="Wingdings" panose="05000000000000000000" pitchFamily="2" charset="2"/>
              <a:buChar char="Ø"/>
            </a:pPr>
            <a:r>
              <a:rPr lang="en-US" sz="4800" dirty="0" smtClean="0">
                <a:solidFill>
                  <a:schemeClr val="bg1"/>
                </a:solidFill>
                <a:latin typeface="Albertus MT Lt" pitchFamily="2" charset="0"/>
              </a:rPr>
              <a:t>Priesthood…common function</a:t>
            </a:r>
          </a:p>
          <a:p>
            <a:pPr lvl="1">
              <a:buFont typeface="Wingdings" panose="05000000000000000000" pitchFamily="2" charset="2"/>
              <a:buChar char="Ø"/>
            </a:pPr>
            <a:r>
              <a:rPr lang="en-US" sz="4800" dirty="0" smtClean="0">
                <a:solidFill>
                  <a:schemeClr val="bg1"/>
                </a:solidFill>
                <a:latin typeface="Albertus MT Lt" pitchFamily="2" charset="0"/>
              </a:rPr>
              <a:t>Kingdom…common rule and citizenship</a:t>
            </a:r>
          </a:p>
          <a:p>
            <a:pPr lvl="1">
              <a:buFont typeface="Wingdings" panose="05000000000000000000" pitchFamily="2" charset="2"/>
              <a:buChar char="Ø"/>
            </a:pPr>
            <a:r>
              <a:rPr lang="en-US" sz="4800" dirty="0" smtClean="0">
                <a:solidFill>
                  <a:schemeClr val="bg1"/>
                </a:solidFill>
                <a:latin typeface="Albertus MT Lt" pitchFamily="2" charset="0"/>
              </a:rPr>
              <a:t>Collective Possession…common ownership</a:t>
            </a:r>
            <a:endParaRPr lang="en-US" sz="4800" dirty="0" smtClean="0">
              <a:solidFill>
                <a:schemeClr val="bg1"/>
              </a:solidFill>
              <a:latin typeface="Albertus MT Lt" pitchFamily="2" charset="0"/>
            </a:endParaRPr>
          </a:p>
        </p:txBody>
      </p:sp>
    </p:spTree>
    <p:extLst>
      <p:ext uri="{BB962C8B-B14F-4D97-AF65-F5344CB8AC3E}">
        <p14:creationId xmlns:p14="http://schemas.microsoft.com/office/powerpoint/2010/main" val="238655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329566"/>
            <a:ext cx="9174480" cy="1371600"/>
          </a:xfrm>
        </p:spPr>
        <p:txBody>
          <a:bodyPr>
            <a:normAutofit/>
          </a:bodyPr>
          <a:lstStyle/>
          <a:p>
            <a:r>
              <a:rPr lang="en-US" sz="6000" dirty="0" smtClean="0">
                <a:solidFill>
                  <a:prstClr val="white"/>
                </a:solidFill>
                <a:latin typeface="Albertus MT Lt" pitchFamily="2" charset="0"/>
                <a:ea typeface="+mn-ea"/>
                <a:cs typeface="+mn-cs"/>
              </a:rPr>
              <a:t>New Year, Same Stuff</a:t>
            </a:r>
            <a:endParaRPr lang="en-US" sz="6000" dirty="0"/>
          </a:p>
        </p:txBody>
      </p:sp>
      <p:sp>
        <p:nvSpPr>
          <p:cNvPr id="5" name="Content Placeholder 4"/>
          <p:cNvSpPr>
            <a:spLocks noGrp="1"/>
          </p:cNvSpPr>
          <p:nvPr>
            <p:ph idx="1"/>
          </p:nvPr>
        </p:nvSpPr>
        <p:spPr>
          <a:xfrm>
            <a:off x="4724400" y="1920240"/>
            <a:ext cx="9601200" cy="6309360"/>
          </a:xfrm>
        </p:spPr>
        <p:txBody>
          <a:bodyPr>
            <a:normAutofit/>
          </a:bodyPr>
          <a:lstStyle/>
          <a:p>
            <a:pPr>
              <a:buFont typeface="Wingdings" panose="05000000000000000000" pitchFamily="2" charset="2"/>
              <a:buChar char="Ø"/>
            </a:pPr>
            <a:r>
              <a:rPr lang="en-US" sz="5400" dirty="0" smtClean="0">
                <a:solidFill>
                  <a:schemeClr val="bg1"/>
                </a:solidFill>
                <a:latin typeface="Albertus MT Lt" pitchFamily="2" charset="0"/>
              </a:rPr>
              <a:t>It’s </a:t>
            </a:r>
            <a:r>
              <a:rPr lang="en-US" sz="5400" dirty="0" smtClean="0">
                <a:solidFill>
                  <a:schemeClr val="bg1"/>
                </a:solidFill>
                <a:latin typeface="Albertus MT Lt" pitchFamily="2" charset="0"/>
              </a:rPr>
              <a:t>about Community (2:9-10)</a:t>
            </a:r>
          </a:p>
          <a:p>
            <a:pPr lvl="1">
              <a:buFont typeface="Wingdings" panose="05000000000000000000" pitchFamily="2" charset="2"/>
              <a:buChar char="Ø"/>
            </a:pPr>
            <a:r>
              <a:rPr lang="en-US" sz="4800" dirty="0" smtClean="0">
                <a:solidFill>
                  <a:schemeClr val="bg1"/>
                </a:solidFill>
                <a:latin typeface="Albertus MT Lt" pitchFamily="2" charset="0"/>
              </a:rPr>
              <a:t>Not something we create</a:t>
            </a:r>
          </a:p>
          <a:p>
            <a:pPr lvl="1">
              <a:buFont typeface="Wingdings" panose="05000000000000000000" pitchFamily="2" charset="2"/>
              <a:buChar char="Ø"/>
            </a:pPr>
            <a:r>
              <a:rPr lang="en-US" sz="4800" dirty="0" smtClean="0">
                <a:solidFill>
                  <a:schemeClr val="bg1"/>
                </a:solidFill>
                <a:latin typeface="Albertus MT Lt" pitchFamily="2" charset="0"/>
              </a:rPr>
              <a:t>Not something we attain to</a:t>
            </a:r>
          </a:p>
          <a:p>
            <a:pPr lvl="1">
              <a:buFont typeface="Wingdings" panose="05000000000000000000" pitchFamily="2" charset="2"/>
              <a:buChar char="Ø"/>
            </a:pPr>
            <a:r>
              <a:rPr lang="en-US" sz="4800" dirty="0" smtClean="0">
                <a:solidFill>
                  <a:schemeClr val="bg1"/>
                </a:solidFill>
                <a:latin typeface="Albertus MT Lt" pitchFamily="2" charset="0"/>
              </a:rPr>
              <a:t>This is ours by birth (1:3)</a:t>
            </a:r>
          </a:p>
          <a:p>
            <a:pPr lvl="1">
              <a:buFont typeface="Wingdings" panose="05000000000000000000" pitchFamily="2" charset="2"/>
              <a:buChar char="Ø"/>
            </a:pPr>
            <a:r>
              <a:rPr lang="en-US" sz="4800" dirty="0" smtClean="0">
                <a:solidFill>
                  <a:schemeClr val="bg1"/>
                </a:solidFill>
                <a:latin typeface="Albertus MT Lt" pitchFamily="2" charset="0"/>
              </a:rPr>
              <a:t>Isolation is dysfunctional as well as disobedient</a:t>
            </a:r>
          </a:p>
        </p:txBody>
      </p:sp>
    </p:spTree>
    <p:extLst>
      <p:ext uri="{BB962C8B-B14F-4D97-AF65-F5344CB8AC3E}">
        <p14:creationId xmlns:p14="http://schemas.microsoft.com/office/powerpoint/2010/main" val="386694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329566"/>
            <a:ext cx="9174480" cy="1371600"/>
          </a:xfrm>
        </p:spPr>
        <p:txBody>
          <a:bodyPr>
            <a:normAutofit/>
          </a:bodyPr>
          <a:lstStyle/>
          <a:p>
            <a:r>
              <a:rPr lang="en-US" sz="6000" dirty="0" smtClean="0">
                <a:solidFill>
                  <a:prstClr val="white"/>
                </a:solidFill>
                <a:latin typeface="Albertus MT Lt" pitchFamily="2" charset="0"/>
                <a:ea typeface="+mn-ea"/>
                <a:cs typeface="+mn-cs"/>
              </a:rPr>
              <a:t>New Year, Same Stuff</a:t>
            </a:r>
            <a:endParaRPr lang="en-US" sz="6000" dirty="0"/>
          </a:p>
        </p:txBody>
      </p:sp>
      <p:sp>
        <p:nvSpPr>
          <p:cNvPr id="5" name="Content Placeholder 4"/>
          <p:cNvSpPr>
            <a:spLocks noGrp="1"/>
          </p:cNvSpPr>
          <p:nvPr>
            <p:ph idx="1"/>
          </p:nvPr>
        </p:nvSpPr>
        <p:spPr>
          <a:xfrm>
            <a:off x="4724400" y="1920240"/>
            <a:ext cx="9601200" cy="6309360"/>
          </a:xfrm>
        </p:spPr>
        <p:txBody>
          <a:bodyPr>
            <a:normAutofit/>
          </a:bodyPr>
          <a:lstStyle/>
          <a:p>
            <a:pPr marL="0" indent="0">
              <a:buNone/>
            </a:pPr>
            <a:r>
              <a:rPr lang="en-US" sz="5400" dirty="0" smtClean="0">
                <a:solidFill>
                  <a:schemeClr val="bg1"/>
                </a:solidFill>
                <a:latin typeface="Albertus MT Lt" pitchFamily="2" charset="0"/>
              </a:rPr>
              <a:t>“[God’s] </a:t>
            </a:r>
            <a:r>
              <a:rPr lang="en-US" sz="5400" dirty="0">
                <a:solidFill>
                  <a:schemeClr val="bg1"/>
                </a:solidFill>
                <a:latin typeface="Albertus MT Lt" pitchFamily="2" charset="0"/>
              </a:rPr>
              <a:t>grace </a:t>
            </a:r>
            <a:r>
              <a:rPr lang="en-US" sz="5400" dirty="0" smtClean="0">
                <a:solidFill>
                  <a:schemeClr val="bg1"/>
                </a:solidFill>
                <a:latin typeface="Albertus MT Lt" pitchFamily="2" charset="0"/>
              </a:rPr>
              <a:t>creates </a:t>
            </a:r>
            <a:r>
              <a:rPr lang="en-US" sz="5400" dirty="0">
                <a:solidFill>
                  <a:schemeClr val="bg1"/>
                </a:solidFill>
                <a:latin typeface="Albertus MT Lt" pitchFamily="2" charset="0"/>
              </a:rPr>
              <a:t>a community, not just a collection of saved individuals. Like the vertical relationship with God, the horizontal relationship to my brothers and sisters has its source in His grace. </a:t>
            </a:r>
            <a:endParaRPr lang="en-US" sz="4800" dirty="0" smtClean="0">
              <a:solidFill>
                <a:schemeClr val="bg1"/>
              </a:solidFill>
              <a:latin typeface="Albertus MT Lt" pitchFamily="2" charset="0"/>
            </a:endParaRPr>
          </a:p>
        </p:txBody>
      </p:sp>
    </p:spTree>
    <p:extLst>
      <p:ext uri="{BB962C8B-B14F-4D97-AF65-F5344CB8AC3E}">
        <p14:creationId xmlns:p14="http://schemas.microsoft.com/office/powerpoint/2010/main" val="190166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329566"/>
            <a:ext cx="9174480" cy="1371600"/>
          </a:xfrm>
        </p:spPr>
        <p:txBody>
          <a:bodyPr>
            <a:normAutofit/>
          </a:bodyPr>
          <a:lstStyle/>
          <a:p>
            <a:r>
              <a:rPr lang="en-US" sz="6000" dirty="0" smtClean="0">
                <a:solidFill>
                  <a:prstClr val="white"/>
                </a:solidFill>
                <a:latin typeface="Albertus MT Lt" pitchFamily="2" charset="0"/>
                <a:ea typeface="+mn-ea"/>
                <a:cs typeface="+mn-cs"/>
              </a:rPr>
              <a:t>New Year, Same Stuff</a:t>
            </a:r>
            <a:endParaRPr lang="en-US" sz="6000" dirty="0"/>
          </a:p>
        </p:txBody>
      </p:sp>
      <p:sp>
        <p:nvSpPr>
          <p:cNvPr id="5" name="Content Placeholder 4"/>
          <p:cNvSpPr>
            <a:spLocks noGrp="1"/>
          </p:cNvSpPr>
          <p:nvPr>
            <p:ph idx="1"/>
          </p:nvPr>
        </p:nvSpPr>
        <p:spPr>
          <a:xfrm>
            <a:off x="4724400" y="1920240"/>
            <a:ext cx="9601200" cy="6309360"/>
          </a:xfrm>
        </p:spPr>
        <p:txBody>
          <a:bodyPr>
            <a:normAutofit/>
          </a:bodyPr>
          <a:lstStyle/>
          <a:p>
            <a:pPr marL="0" indent="0">
              <a:buNone/>
            </a:pPr>
            <a:r>
              <a:rPr lang="en-US" sz="5400" dirty="0">
                <a:solidFill>
                  <a:schemeClr val="bg1"/>
                </a:solidFill>
                <a:latin typeface="Albertus MT Lt" pitchFamily="2" charset="0"/>
              </a:rPr>
              <a:t>This is not the group of friends I would have chosen for myself, but God chose them for Himself…and for me.” </a:t>
            </a:r>
            <a:r>
              <a:rPr lang="en-US" sz="3200" dirty="0">
                <a:solidFill>
                  <a:schemeClr val="bg1"/>
                </a:solidFill>
                <a:latin typeface="Albertus MT Lt" pitchFamily="2" charset="0"/>
              </a:rPr>
              <a:t>(Horton, The Gospel Commission, pg. 253)</a:t>
            </a:r>
          </a:p>
        </p:txBody>
      </p:sp>
    </p:spTree>
    <p:extLst>
      <p:ext uri="{BB962C8B-B14F-4D97-AF65-F5344CB8AC3E}">
        <p14:creationId xmlns:p14="http://schemas.microsoft.com/office/powerpoint/2010/main" val="3772398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329566"/>
            <a:ext cx="9174480" cy="1371600"/>
          </a:xfrm>
        </p:spPr>
        <p:txBody>
          <a:bodyPr>
            <a:normAutofit/>
          </a:bodyPr>
          <a:lstStyle/>
          <a:p>
            <a:r>
              <a:rPr lang="en-US" sz="6000" dirty="0" smtClean="0">
                <a:solidFill>
                  <a:prstClr val="white"/>
                </a:solidFill>
                <a:latin typeface="Albertus MT Lt" pitchFamily="2" charset="0"/>
                <a:ea typeface="+mn-ea"/>
                <a:cs typeface="+mn-cs"/>
              </a:rPr>
              <a:t>New Year, Same Stuff</a:t>
            </a:r>
            <a:endParaRPr lang="en-US" sz="6000" dirty="0"/>
          </a:p>
        </p:txBody>
      </p:sp>
      <p:sp>
        <p:nvSpPr>
          <p:cNvPr id="5" name="Content Placeholder 4"/>
          <p:cNvSpPr>
            <a:spLocks noGrp="1"/>
          </p:cNvSpPr>
          <p:nvPr>
            <p:ph idx="1"/>
          </p:nvPr>
        </p:nvSpPr>
        <p:spPr>
          <a:xfrm>
            <a:off x="4724400" y="1920240"/>
            <a:ext cx="9601200" cy="6309360"/>
          </a:xfrm>
        </p:spPr>
        <p:txBody>
          <a:bodyPr>
            <a:normAutofit/>
          </a:bodyPr>
          <a:lstStyle/>
          <a:p>
            <a:pPr>
              <a:buFont typeface="Wingdings" panose="05000000000000000000" pitchFamily="2" charset="2"/>
              <a:buChar char="Ø"/>
            </a:pPr>
            <a:r>
              <a:rPr lang="en-US" sz="5400" dirty="0" smtClean="0">
                <a:solidFill>
                  <a:schemeClr val="bg1"/>
                </a:solidFill>
                <a:latin typeface="Albertus MT Lt" pitchFamily="2" charset="0"/>
              </a:rPr>
              <a:t>It’s </a:t>
            </a:r>
            <a:r>
              <a:rPr lang="en-US" sz="5400" dirty="0" smtClean="0">
                <a:solidFill>
                  <a:schemeClr val="bg1"/>
                </a:solidFill>
                <a:latin typeface="Albertus MT Lt" pitchFamily="2" charset="0"/>
              </a:rPr>
              <a:t>about Community (2:9-10)</a:t>
            </a:r>
          </a:p>
          <a:p>
            <a:pPr lvl="1">
              <a:buFont typeface="Wingdings" panose="05000000000000000000" pitchFamily="2" charset="2"/>
              <a:buChar char="Ø"/>
            </a:pPr>
            <a:r>
              <a:rPr lang="en-US" sz="4800" dirty="0" smtClean="0">
                <a:solidFill>
                  <a:schemeClr val="bg1"/>
                </a:solidFill>
                <a:latin typeface="Albertus MT Lt" pitchFamily="2" charset="0"/>
              </a:rPr>
              <a:t>Proclamation…common purpose</a:t>
            </a:r>
          </a:p>
          <a:p>
            <a:pPr lvl="1">
              <a:buFont typeface="Wingdings" panose="05000000000000000000" pitchFamily="2" charset="2"/>
              <a:buChar char="Ø"/>
            </a:pPr>
            <a:r>
              <a:rPr lang="en-US" sz="4800" dirty="0" smtClean="0">
                <a:solidFill>
                  <a:schemeClr val="bg1"/>
                </a:solidFill>
                <a:latin typeface="Albertus MT Lt" pitchFamily="2" charset="0"/>
              </a:rPr>
              <a:t>Grace and saving work of God in Christ</a:t>
            </a:r>
          </a:p>
          <a:p>
            <a:pPr lvl="1">
              <a:buFont typeface="Wingdings" panose="05000000000000000000" pitchFamily="2" charset="2"/>
              <a:buChar char="Ø"/>
            </a:pPr>
            <a:r>
              <a:rPr lang="en-US" sz="4800" dirty="0" smtClean="0">
                <a:solidFill>
                  <a:schemeClr val="bg1"/>
                </a:solidFill>
                <a:latin typeface="Albertus MT Lt" pitchFamily="2" charset="0"/>
              </a:rPr>
              <a:t>Greatest expression of glory (Ephesians 2:4-7)</a:t>
            </a:r>
          </a:p>
        </p:txBody>
      </p:sp>
    </p:spTree>
    <p:extLst>
      <p:ext uri="{BB962C8B-B14F-4D97-AF65-F5344CB8AC3E}">
        <p14:creationId xmlns:p14="http://schemas.microsoft.com/office/powerpoint/2010/main" val="299746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329566"/>
            <a:ext cx="9174480" cy="1371600"/>
          </a:xfrm>
        </p:spPr>
        <p:txBody>
          <a:bodyPr>
            <a:normAutofit/>
          </a:bodyPr>
          <a:lstStyle/>
          <a:p>
            <a:r>
              <a:rPr lang="en-US" sz="6000" dirty="0" smtClean="0">
                <a:solidFill>
                  <a:prstClr val="white"/>
                </a:solidFill>
                <a:latin typeface="Albertus MT Lt" pitchFamily="2" charset="0"/>
                <a:ea typeface="+mn-ea"/>
                <a:cs typeface="+mn-cs"/>
              </a:rPr>
              <a:t>New Year, Same Stuff</a:t>
            </a:r>
            <a:endParaRPr lang="en-US" sz="6000" dirty="0"/>
          </a:p>
        </p:txBody>
      </p:sp>
      <p:sp>
        <p:nvSpPr>
          <p:cNvPr id="5" name="Content Placeholder 4"/>
          <p:cNvSpPr>
            <a:spLocks noGrp="1"/>
          </p:cNvSpPr>
          <p:nvPr>
            <p:ph idx="1"/>
          </p:nvPr>
        </p:nvSpPr>
        <p:spPr>
          <a:xfrm>
            <a:off x="4724400" y="1920240"/>
            <a:ext cx="9601200" cy="6309360"/>
          </a:xfrm>
        </p:spPr>
        <p:txBody>
          <a:bodyPr>
            <a:normAutofit/>
          </a:bodyPr>
          <a:lstStyle/>
          <a:p>
            <a:pPr>
              <a:buFont typeface="Wingdings" panose="05000000000000000000" pitchFamily="2" charset="2"/>
              <a:buChar char="Ø"/>
            </a:pPr>
            <a:r>
              <a:rPr lang="en-US" sz="5400" dirty="0" smtClean="0">
                <a:solidFill>
                  <a:schemeClr val="bg1"/>
                </a:solidFill>
                <a:latin typeface="Albertus MT Lt" pitchFamily="2" charset="0"/>
              </a:rPr>
              <a:t>It’s about Suffering (2:21-24)</a:t>
            </a:r>
          </a:p>
          <a:p>
            <a:pPr lvl="1">
              <a:buFont typeface="Wingdings" panose="05000000000000000000" pitchFamily="2" charset="2"/>
              <a:buChar char="Ø"/>
            </a:pPr>
            <a:r>
              <a:rPr lang="en-US" sz="4800" dirty="0" smtClean="0">
                <a:solidFill>
                  <a:schemeClr val="bg1"/>
                </a:solidFill>
                <a:latin typeface="Albertus MT Lt" pitchFamily="2" charset="0"/>
              </a:rPr>
              <a:t>Purposeful not whimsical, accidental, or uncaring (4:1)</a:t>
            </a:r>
          </a:p>
          <a:p>
            <a:pPr lvl="1">
              <a:buFont typeface="Wingdings" panose="05000000000000000000" pitchFamily="2" charset="2"/>
              <a:buChar char="Ø"/>
            </a:pPr>
            <a:r>
              <a:rPr lang="en-US" sz="4800" dirty="0" smtClean="0">
                <a:solidFill>
                  <a:schemeClr val="bg1"/>
                </a:solidFill>
                <a:latin typeface="Albertus MT Lt" pitchFamily="2" charset="0"/>
              </a:rPr>
              <a:t>Path set by Christ</a:t>
            </a:r>
          </a:p>
          <a:p>
            <a:pPr lvl="1">
              <a:buFont typeface="Wingdings" panose="05000000000000000000" pitchFamily="2" charset="2"/>
              <a:buChar char="Ø"/>
            </a:pPr>
            <a:r>
              <a:rPr lang="en-US" sz="4800" dirty="0" smtClean="0">
                <a:solidFill>
                  <a:schemeClr val="bg1"/>
                </a:solidFill>
                <a:latin typeface="Albertus MT Lt" pitchFamily="2" charset="0"/>
              </a:rPr>
              <a:t>Direction and example</a:t>
            </a:r>
          </a:p>
          <a:p>
            <a:pPr>
              <a:buFont typeface="Wingdings" panose="05000000000000000000" pitchFamily="2" charset="2"/>
              <a:buChar char="Ø"/>
            </a:pPr>
            <a:endParaRPr lang="en-US" sz="4800" dirty="0" smtClean="0">
              <a:solidFill>
                <a:schemeClr val="bg1"/>
              </a:solidFill>
              <a:latin typeface="Albertus MT Lt" pitchFamily="2" charset="0"/>
            </a:endParaRPr>
          </a:p>
        </p:txBody>
      </p:sp>
    </p:spTree>
    <p:extLst>
      <p:ext uri="{BB962C8B-B14F-4D97-AF65-F5344CB8AC3E}">
        <p14:creationId xmlns:p14="http://schemas.microsoft.com/office/powerpoint/2010/main" val="407927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329566"/>
            <a:ext cx="9174480" cy="1371600"/>
          </a:xfrm>
        </p:spPr>
        <p:txBody>
          <a:bodyPr>
            <a:normAutofit/>
          </a:bodyPr>
          <a:lstStyle/>
          <a:p>
            <a:r>
              <a:rPr lang="en-US" sz="6000" dirty="0" smtClean="0">
                <a:solidFill>
                  <a:prstClr val="white"/>
                </a:solidFill>
                <a:latin typeface="Albertus MT Lt" pitchFamily="2" charset="0"/>
                <a:ea typeface="+mn-ea"/>
                <a:cs typeface="+mn-cs"/>
              </a:rPr>
              <a:t>New Year, Same Stuff</a:t>
            </a:r>
            <a:endParaRPr lang="en-US" sz="6000" dirty="0"/>
          </a:p>
        </p:txBody>
      </p:sp>
      <p:sp>
        <p:nvSpPr>
          <p:cNvPr id="5" name="Content Placeholder 4"/>
          <p:cNvSpPr>
            <a:spLocks noGrp="1"/>
          </p:cNvSpPr>
          <p:nvPr>
            <p:ph idx="1"/>
          </p:nvPr>
        </p:nvSpPr>
        <p:spPr>
          <a:xfrm>
            <a:off x="4724400" y="1920240"/>
            <a:ext cx="9601200" cy="6309360"/>
          </a:xfrm>
        </p:spPr>
        <p:txBody>
          <a:bodyPr>
            <a:normAutofit/>
          </a:bodyPr>
          <a:lstStyle/>
          <a:p>
            <a:pPr>
              <a:buFont typeface="Wingdings" panose="05000000000000000000" pitchFamily="2" charset="2"/>
              <a:buChar char="Ø"/>
            </a:pPr>
            <a:r>
              <a:rPr lang="en-US" sz="5400" dirty="0" smtClean="0">
                <a:solidFill>
                  <a:schemeClr val="bg1"/>
                </a:solidFill>
                <a:latin typeface="Albertus MT Lt" pitchFamily="2" charset="0"/>
              </a:rPr>
              <a:t>His direction…redemptive</a:t>
            </a:r>
          </a:p>
          <a:p>
            <a:pPr lvl="1">
              <a:buFont typeface="Wingdings" panose="05000000000000000000" pitchFamily="2" charset="2"/>
              <a:buChar char="Ø"/>
            </a:pPr>
            <a:r>
              <a:rPr lang="en-US" sz="4800" dirty="0" smtClean="0">
                <a:solidFill>
                  <a:schemeClr val="bg1"/>
                </a:solidFill>
                <a:latin typeface="Albertus MT Lt" pitchFamily="2" charset="0"/>
              </a:rPr>
              <a:t>As a witness (3:15)</a:t>
            </a:r>
          </a:p>
          <a:p>
            <a:pPr lvl="1">
              <a:buFont typeface="Wingdings" panose="05000000000000000000" pitchFamily="2" charset="2"/>
              <a:buChar char="Ø"/>
            </a:pPr>
            <a:r>
              <a:rPr lang="en-US" sz="4800" dirty="0" smtClean="0">
                <a:solidFill>
                  <a:schemeClr val="bg1"/>
                </a:solidFill>
                <a:latin typeface="Albertus MT Lt" pitchFamily="2" charset="0"/>
              </a:rPr>
              <a:t>In my walk (4:1 and James 1:2-5)</a:t>
            </a:r>
            <a:endParaRPr lang="en-US" sz="4200" dirty="0" smtClean="0">
              <a:solidFill>
                <a:schemeClr val="bg1"/>
              </a:solidFill>
              <a:latin typeface="Albertus MT Lt" pitchFamily="2" charset="0"/>
            </a:endParaRPr>
          </a:p>
          <a:p>
            <a:pPr>
              <a:buFont typeface="Wingdings" panose="05000000000000000000" pitchFamily="2" charset="2"/>
              <a:buChar char="Ø"/>
            </a:pPr>
            <a:r>
              <a:rPr lang="en-US" sz="5400" dirty="0" smtClean="0">
                <a:solidFill>
                  <a:schemeClr val="bg1"/>
                </a:solidFill>
                <a:latin typeface="Albertus MT Lt" pitchFamily="2" charset="0"/>
              </a:rPr>
              <a:t>His example</a:t>
            </a:r>
          </a:p>
          <a:p>
            <a:pPr lvl="1">
              <a:buFont typeface="Wingdings" panose="05000000000000000000" pitchFamily="2" charset="2"/>
              <a:buChar char="Ø"/>
            </a:pPr>
            <a:r>
              <a:rPr lang="en-US" sz="4800" dirty="0" smtClean="0">
                <a:solidFill>
                  <a:schemeClr val="bg1"/>
                </a:solidFill>
                <a:latin typeface="Albertus MT Lt" pitchFamily="2" charset="0"/>
              </a:rPr>
              <a:t>Continual Trust (2:23)</a:t>
            </a:r>
            <a:endParaRPr lang="en-US" sz="4800" dirty="0" smtClean="0">
              <a:solidFill>
                <a:schemeClr val="bg1"/>
              </a:solidFill>
              <a:latin typeface="Albertus MT Lt" pitchFamily="2" charset="0"/>
            </a:endParaRPr>
          </a:p>
          <a:p>
            <a:pPr lvl="1">
              <a:buFont typeface="Wingdings" panose="05000000000000000000" pitchFamily="2" charset="2"/>
              <a:buChar char="Ø"/>
            </a:pPr>
            <a:r>
              <a:rPr lang="en-US" sz="4800" dirty="0" smtClean="0">
                <a:solidFill>
                  <a:schemeClr val="bg1"/>
                </a:solidFill>
                <a:latin typeface="Albertus MT Lt" pitchFamily="2" charset="0"/>
              </a:rPr>
              <a:t>Motivating Joy (Hebrews 12:2)</a:t>
            </a:r>
          </a:p>
        </p:txBody>
      </p:sp>
    </p:spTree>
    <p:extLst>
      <p:ext uri="{BB962C8B-B14F-4D97-AF65-F5344CB8AC3E}">
        <p14:creationId xmlns:p14="http://schemas.microsoft.com/office/powerpoint/2010/main" val="91479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329566"/>
            <a:ext cx="9174480" cy="1371600"/>
          </a:xfrm>
        </p:spPr>
        <p:txBody>
          <a:bodyPr>
            <a:normAutofit/>
          </a:bodyPr>
          <a:lstStyle/>
          <a:p>
            <a:r>
              <a:rPr lang="en-US" sz="6000" dirty="0" smtClean="0">
                <a:solidFill>
                  <a:prstClr val="white"/>
                </a:solidFill>
                <a:latin typeface="Albertus MT Lt" pitchFamily="2" charset="0"/>
                <a:ea typeface="+mn-ea"/>
                <a:cs typeface="+mn-cs"/>
              </a:rPr>
              <a:t>New Year, Same Stuff</a:t>
            </a:r>
            <a:endParaRPr lang="en-US" sz="6000" dirty="0"/>
          </a:p>
        </p:txBody>
      </p:sp>
      <p:sp>
        <p:nvSpPr>
          <p:cNvPr id="5" name="Content Placeholder 4"/>
          <p:cNvSpPr>
            <a:spLocks noGrp="1"/>
          </p:cNvSpPr>
          <p:nvPr>
            <p:ph idx="1"/>
          </p:nvPr>
        </p:nvSpPr>
        <p:spPr>
          <a:xfrm>
            <a:off x="4724400" y="1920240"/>
            <a:ext cx="9601200" cy="6309360"/>
          </a:xfrm>
        </p:spPr>
        <p:txBody>
          <a:bodyPr>
            <a:normAutofit/>
          </a:bodyPr>
          <a:lstStyle/>
          <a:p>
            <a:pPr>
              <a:buFont typeface="Wingdings" panose="05000000000000000000" pitchFamily="2" charset="2"/>
              <a:buChar char="Ø"/>
            </a:pPr>
            <a:r>
              <a:rPr lang="en-US" sz="5400" dirty="0" smtClean="0">
                <a:solidFill>
                  <a:schemeClr val="bg1"/>
                </a:solidFill>
                <a:latin typeface="Albertus MT Lt" pitchFamily="2" charset="0"/>
              </a:rPr>
              <a:t>It’s about Christ’s Lordship (3:15)</a:t>
            </a:r>
          </a:p>
          <a:p>
            <a:pPr lvl="1">
              <a:buFont typeface="Wingdings" panose="05000000000000000000" pitchFamily="2" charset="2"/>
              <a:buChar char="Ø"/>
            </a:pPr>
            <a:r>
              <a:rPr lang="en-US" sz="4800" dirty="0" smtClean="0">
                <a:solidFill>
                  <a:schemeClr val="bg1"/>
                </a:solidFill>
                <a:latin typeface="Albertus MT Lt" pitchFamily="2" charset="0"/>
              </a:rPr>
              <a:t>His authority</a:t>
            </a:r>
          </a:p>
          <a:p>
            <a:pPr lvl="1">
              <a:buFont typeface="Wingdings" panose="05000000000000000000" pitchFamily="2" charset="2"/>
              <a:buChar char="Ø"/>
            </a:pPr>
            <a:r>
              <a:rPr lang="en-US" sz="4800" dirty="0" smtClean="0">
                <a:solidFill>
                  <a:schemeClr val="bg1"/>
                </a:solidFill>
                <a:latin typeface="Albertus MT Lt" pitchFamily="2" charset="0"/>
              </a:rPr>
              <a:t>His provision</a:t>
            </a:r>
          </a:p>
          <a:p>
            <a:pPr lvl="1">
              <a:buFont typeface="Wingdings" panose="05000000000000000000" pitchFamily="2" charset="2"/>
              <a:buChar char="Ø"/>
            </a:pPr>
            <a:r>
              <a:rPr lang="en-US" sz="4800" dirty="0" smtClean="0">
                <a:solidFill>
                  <a:schemeClr val="bg1"/>
                </a:solidFill>
                <a:latin typeface="Albertus MT Lt" pitchFamily="2" charset="0"/>
              </a:rPr>
              <a:t>Our submission</a:t>
            </a:r>
          </a:p>
          <a:p>
            <a:pPr lvl="1">
              <a:buFont typeface="Wingdings" panose="05000000000000000000" pitchFamily="2" charset="2"/>
              <a:buChar char="Ø"/>
            </a:pPr>
            <a:r>
              <a:rPr lang="en-US" sz="4800" dirty="0" smtClean="0">
                <a:solidFill>
                  <a:schemeClr val="bg1"/>
                </a:solidFill>
                <a:latin typeface="Albertus MT Lt" pitchFamily="2" charset="0"/>
              </a:rPr>
              <a:t>Our allegiance</a:t>
            </a:r>
          </a:p>
          <a:p>
            <a:pPr>
              <a:buFont typeface="Wingdings" panose="05000000000000000000" pitchFamily="2" charset="2"/>
              <a:buChar char="Ø"/>
            </a:pPr>
            <a:endParaRPr lang="en-US" sz="4800" dirty="0" smtClean="0">
              <a:solidFill>
                <a:schemeClr val="bg1"/>
              </a:solidFill>
              <a:latin typeface="Albertus MT Lt" pitchFamily="2" charset="0"/>
            </a:endParaRPr>
          </a:p>
        </p:txBody>
      </p:sp>
    </p:spTree>
    <p:extLst>
      <p:ext uri="{BB962C8B-B14F-4D97-AF65-F5344CB8AC3E}">
        <p14:creationId xmlns:p14="http://schemas.microsoft.com/office/powerpoint/2010/main" val="2607867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329566"/>
            <a:ext cx="9174480" cy="1371600"/>
          </a:xfrm>
        </p:spPr>
        <p:txBody>
          <a:bodyPr>
            <a:normAutofit/>
          </a:bodyPr>
          <a:lstStyle/>
          <a:p>
            <a:r>
              <a:rPr lang="en-US" sz="6000" dirty="0" smtClean="0">
                <a:solidFill>
                  <a:prstClr val="white"/>
                </a:solidFill>
                <a:latin typeface="Albertus MT Lt" pitchFamily="2" charset="0"/>
                <a:ea typeface="+mn-ea"/>
                <a:cs typeface="+mn-cs"/>
              </a:rPr>
              <a:t>New Year, Same Stuff</a:t>
            </a:r>
            <a:endParaRPr lang="en-US" sz="6000" dirty="0"/>
          </a:p>
        </p:txBody>
      </p:sp>
      <p:sp>
        <p:nvSpPr>
          <p:cNvPr id="5" name="Content Placeholder 4"/>
          <p:cNvSpPr>
            <a:spLocks noGrp="1"/>
          </p:cNvSpPr>
          <p:nvPr>
            <p:ph idx="1"/>
          </p:nvPr>
        </p:nvSpPr>
        <p:spPr>
          <a:xfrm>
            <a:off x="4724400" y="1920240"/>
            <a:ext cx="9601200" cy="6309360"/>
          </a:xfrm>
        </p:spPr>
        <p:txBody>
          <a:bodyPr>
            <a:normAutofit/>
          </a:bodyPr>
          <a:lstStyle/>
          <a:p>
            <a:pPr>
              <a:buFont typeface="Wingdings" panose="05000000000000000000" pitchFamily="2" charset="2"/>
              <a:buChar char="Ø"/>
            </a:pPr>
            <a:r>
              <a:rPr lang="en-US" sz="5400" dirty="0" smtClean="0">
                <a:solidFill>
                  <a:schemeClr val="bg1"/>
                </a:solidFill>
                <a:latin typeface="Albertus MT Lt" pitchFamily="2" charset="0"/>
              </a:rPr>
              <a:t>What do we know?</a:t>
            </a:r>
          </a:p>
          <a:p>
            <a:pPr lvl="1">
              <a:buFont typeface="Wingdings" panose="05000000000000000000" pitchFamily="2" charset="2"/>
              <a:buChar char="Ø"/>
            </a:pPr>
            <a:r>
              <a:rPr lang="en-US" sz="4800" dirty="0" smtClean="0">
                <a:solidFill>
                  <a:schemeClr val="bg1"/>
                </a:solidFill>
                <a:latin typeface="Albertus MT Lt" pitchFamily="2" charset="0"/>
              </a:rPr>
              <a:t>Who we are…God’s collective people</a:t>
            </a:r>
            <a:endParaRPr lang="en-US" sz="4800" dirty="0" smtClean="0">
              <a:solidFill>
                <a:schemeClr val="bg1"/>
              </a:solidFill>
              <a:latin typeface="Albertus MT Lt" pitchFamily="2" charset="0"/>
            </a:endParaRPr>
          </a:p>
          <a:p>
            <a:pPr lvl="1">
              <a:buFont typeface="Wingdings" panose="05000000000000000000" pitchFamily="2" charset="2"/>
              <a:buChar char="Ø"/>
            </a:pPr>
            <a:r>
              <a:rPr lang="en-US" sz="4800" dirty="0" smtClean="0">
                <a:solidFill>
                  <a:schemeClr val="bg1"/>
                </a:solidFill>
                <a:latin typeface="Albertus MT Lt" pitchFamily="2" charset="0"/>
              </a:rPr>
              <a:t>What our purpose </a:t>
            </a:r>
            <a:r>
              <a:rPr lang="en-US" sz="4800" dirty="0" smtClean="0">
                <a:solidFill>
                  <a:schemeClr val="bg1"/>
                </a:solidFill>
                <a:latin typeface="Albertus MT Lt" pitchFamily="2" charset="0"/>
              </a:rPr>
              <a:t>is…be together, accomplish God’s work together, in a trusting relationship with Him</a:t>
            </a:r>
            <a:endParaRPr lang="en-US" sz="4800" dirty="0" smtClean="0">
              <a:solidFill>
                <a:schemeClr val="bg1"/>
              </a:solidFill>
              <a:latin typeface="Albertus MT Lt" pitchFamily="2" charset="0"/>
            </a:endParaRPr>
          </a:p>
        </p:txBody>
      </p:sp>
    </p:spTree>
    <p:extLst>
      <p:ext uri="{BB962C8B-B14F-4D97-AF65-F5344CB8AC3E}">
        <p14:creationId xmlns:p14="http://schemas.microsoft.com/office/powerpoint/2010/main" val="389715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329566"/>
            <a:ext cx="9174480" cy="1371600"/>
          </a:xfrm>
        </p:spPr>
        <p:txBody>
          <a:bodyPr>
            <a:normAutofit/>
          </a:bodyPr>
          <a:lstStyle/>
          <a:p>
            <a:r>
              <a:rPr lang="en-US" sz="6000" dirty="0" smtClean="0">
                <a:solidFill>
                  <a:prstClr val="white"/>
                </a:solidFill>
                <a:latin typeface="Albertus MT Lt" pitchFamily="2" charset="0"/>
                <a:ea typeface="+mn-ea"/>
                <a:cs typeface="+mn-cs"/>
              </a:rPr>
              <a:t>New Year, Same Stuff</a:t>
            </a:r>
            <a:endParaRPr lang="en-US" sz="6000" dirty="0"/>
          </a:p>
        </p:txBody>
      </p:sp>
      <p:sp>
        <p:nvSpPr>
          <p:cNvPr id="5" name="Content Placeholder 4"/>
          <p:cNvSpPr>
            <a:spLocks noGrp="1"/>
          </p:cNvSpPr>
          <p:nvPr>
            <p:ph idx="1"/>
          </p:nvPr>
        </p:nvSpPr>
        <p:spPr>
          <a:xfrm>
            <a:off x="4724400" y="1920240"/>
            <a:ext cx="9601200" cy="6309360"/>
          </a:xfrm>
        </p:spPr>
        <p:txBody>
          <a:bodyPr>
            <a:normAutofit/>
          </a:bodyPr>
          <a:lstStyle/>
          <a:p>
            <a:pPr>
              <a:buFont typeface="Wingdings" panose="05000000000000000000" pitchFamily="2" charset="2"/>
              <a:buChar char="Ø"/>
            </a:pPr>
            <a:r>
              <a:rPr lang="en-US" sz="5400" dirty="0" smtClean="0">
                <a:solidFill>
                  <a:schemeClr val="bg1"/>
                </a:solidFill>
                <a:latin typeface="Albertus MT Lt" pitchFamily="2" charset="0"/>
              </a:rPr>
              <a:t>What </a:t>
            </a:r>
            <a:r>
              <a:rPr lang="en-US" sz="5400" dirty="0" smtClean="0">
                <a:solidFill>
                  <a:schemeClr val="bg1"/>
                </a:solidFill>
                <a:latin typeface="Albertus MT Lt" pitchFamily="2" charset="0"/>
              </a:rPr>
              <a:t>can we control?</a:t>
            </a:r>
          </a:p>
          <a:p>
            <a:pPr lvl="1">
              <a:buFont typeface="Wingdings" panose="05000000000000000000" pitchFamily="2" charset="2"/>
              <a:buChar char="Ø"/>
            </a:pPr>
            <a:r>
              <a:rPr lang="en-US" sz="4800" dirty="0" smtClean="0">
                <a:solidFill>
                  <a:schemeClr val="bg1"/>
                </a:solidFill>
                <a:latin typeface="Albertus MT Lt" pitchFamily="2" charset="0"/>
              </a:rPr>
              <a:t>Our </a:t>
            </a:r>
            <a:r>
              <a:rPr lang="en-US" sz="4800" dirty="0" smtClean="0">
                <a:solidFill>
                  <a:schemeClr val="bg1"/>
                </a:solidFill>
                <a:latin typeface="Albertus MT Lt" pitchFamily="2" charset="0"/>
              </a:rPr>
              <a:t>Trust (5:6-7)</a:t>
            </a:r>
            <a:endParaRPr lang="en-US" sz="4800" dirty="0" smtClean="0">
              <a:solidFill>
                <a:schemeClr val="bg1"/>
              </a:solidFill>
              <a:latin typeface="Albertus MT Lt" pitchFamily="2" charset="0"/>
            </a:endParaRPr>
          </a:p>
          <a:p>
            <a:pPr lvl="1">
              <a:buFont typeface="Wingdings" panose="05000000000000000000" pitchFamily="2" charset="2"/>
              <a:buChar char="Ø"/>
            </a:pPr>
            <a:r>
              <a:rPr lang="en-US" sz="4800" dirty="0" smtClean="0">
                <a:solidFill>
                  <a:schemeClr val="bg1"/>
                </a:solidFill>
                <a:latin typeface="Albertus MT Lt" pitchFamily="2" charset="0"/>
              </a:rPr>
              <a:t>Our </a:t>
            </a:r>
            <a:r>
              <a:rPr lang="en-US" sz="4800" dirty="0" smtClean="0">
                <a:solidFill>
                  <a:schemeClr val="bg1"/>
                </a:solidFill>
                <a:latin typeface="Albertus MT Lt" pitchFamily="2" charset="0"/>
              </a:rPr>
              <a:t>Devotion</a:t>
            </a:r>
            <a:endParaRPr lang="en-US" sz="4800" dirty="0" smtClean="0">
              <a:solidFill>
                <a:schemeClr val="bg1"/>
              </a:solidFill>
              <a:latin typeface="Albertus MT Lt" pitchFamily="2" charset="0"/>
            </a:endParaRPr>
          </a:p>
        </p:txBody>
      </p:sp>
    </p:spTree>
    <p:extLst>
      <p:ext uri="{BB962C8B-B14F-4D97-AF65-F5344CB8AC3E}">
        <p14:creationId xmlns:p14="http://schemas.microsoft.com/office/powerpoint/2010/main" val="2435224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329566"/>
            <a:ext cx="9174480" cy="1371600"/>
          </a:xfrm>
        </p:spPr>
        <p:txBody>
          <a:bodyPr>
            <a:normAutofit/>
          </a:bodyPr>
          <a:lstStyle/>
          <a:p>
            <a:r>
              <a:rPr lang="en-US" sz="6000" dirty="0" smtClean="0">
                <a:solidFill>
                  <a:prstClr val="white"/>
                </a:solidFill>
                <a:latin typeface="Albertus MT Lt" pitchFamily="2" charset="0"/>
                <a:ea typeface="+mn-ea"/>
                <a:cs typeface="+mn-cs"/>
              </a:rPr>
              <a:t>Happy New Year!</a:t>
            </a:r>
            <a:endParaRPr lang="en-US" sz="6000" dirty="0"/>
          </a:p>
        </p:txBody>
      </p:sp>
      <p:sp>
        <p:nvSpPr>
          <p:cNvPr id="5" name="Content Placeholder 4"/>
          <p:cNvSpPr>
            <a:spLocks noGrp="1"/>
          </p:cNvSpPr>
          <p:nvPr>
            <p:ph idx="1"/>
          </p:nvPr>
        </p:nvSpPr>
        <p:spPr>
          <a:xfrm>
            <a:off x="4724400" y="1920240"/>
            <a:ext cx="9174480" cy="6156960"/>
          </a:xfrm>
        </p:spPr>
        <p:txBody>
          <a:bodyPr>
            <a:normAutofit/>
          </a:bodyPr>
          <a:lstStyle/>
          <a:p>
            <a:pPr>
              <a:buFont typeface="Wingdings" panose="05000000000000000000" pitchFamily="2" charset="2"/>
              <a:buChar char="Ø"/>
            </a:pPr>
            <a:r>
              <a:rPr lang="en-US" sz="5400" dirty="0" smtClean="0">
                <a:solidFill>
                  <a:schemeClr val="bg1"/>
                </a:solidFill>
                <a:latin typeface="Albertus MT Lt" pitchFamily="2" charset="0"/>
              </a:rPr>
              <a:t>Just o</a:t>
            </a:r>
            <a:r>
              <a:rPr lang="en-US" sz="5400" dirty="0" smtClean="0">
                <a:solidFill>
                  <a:schemeClr val="bg1"/>
                </a:solidFill>
                <a:latin typeface="Albertus MT Lt" pitchFamily="2" charset="0"/>
              </a:rPr>
              <a:t>ne tick, yet a significant tick</a:t>
            </a:r>
          </a:p>
          <a:p>
            <a:pPr>
              <a:buFont typeface="Wingdings" panose="05000000000000000000" pitchFamily="2" charset="2"/>
              <a:buChar char="Ø"/>
            </a:pPr>
            <a:r>
              <a:rPr lang="en-US" sz="5400" dirty="0" smtClean="0">
                <a:solidFill>
                  <a:schemeClr val="bg1"/>
                </a:solidFill>
                <a:latin typeface="Albertus MT Lt" pitchFamily="2" charset="0"/>
              </a:rPr>
              <a:t>Celebration of success</a:t>
            </a:r>
          </a:p>
          <a:p>
            <a:pPr>
              <a:buFont typeface="Wingdings" panose="05000000000000000000" pitchFamily="2" charset="2"/>
              <a:buChar char="Ø"/>
            </a:pPr>
            <a:r>
              <a:rPr lang="en-US" sz="5400" dirty="0" smtClean="0">
                <a:solidFill>
                  <a:schemeClr val="bg1"/>
                </a:solidFill>
                <a:latin typeface="Albertus MT Lt" pitchFamily="2" charset="0"/>
              </a:rPr>
              <a:t>Resolution to control the unsettlingly unknowable and uncontrollable</a:t>
            </a:r>
            <a:endParaRPr lang="en-US" sz="4800" dirty="0" smtClean="0">
              <a:solidFill>
                <a:schemeClr val="bg1"/>
              </a:solidFill>
              <a:latin typeface="Albertus MT Lt" pitchFamily="2" charset="0"/>
            </a:endParaRPr>
          </a:p>
        </p:txBody>
      </p:sp>
    </p:spTree>
    <p:extLst>
      <p:ext uri="{BB962C8B-B14F-4D97-AF65-F5344CB8AC3E}">
        <p14:creationId xmlns:p14="http://schemas.microsoft.com/office/powerpoint/2010/main" val="2649001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329566"/>
            <a:ext cx="9174480" cy="1371600"/>
          </a:xfrm>
        </p:spPr>
        <p:txBody>
          <a:bodyPr>
            <a:normAutofit/>
          </a:bodyPr>
          <a:lstStyle/>
          <a:p>
            <a:r>
              <a:rPr lang="en-US" sz="6000" dirty="0" smtClean="0">
                <a:solidFill>
                  <a:prstClr val="white"/>
                </a:solidFill>
                <a:latin typeface="Albertus MT Lt" pitchFamily="2" charset="0"/>
                <a:ea typeface="+mn-ea"/>
                <a:cs typeface="+mn-cs"/>
              </a:rPr>
              <a:t>So what do we do?</a:t>
            </a:r>
            <a:endParaRPr lang="en-US" sz="6000" dirty="0"/>
          </a:p>
        </p:txBody>
      </p:sp>
      <p:sp>
        <p:nvSpPr>
          <p:cNvPr id="5" name="Content Placeholder 4"/>
          <p:cNvSpPr>
            <a:spLocks noGrp="1"/>
          </p:cNvSpPr>
          <p:nvPr>
            <p:ph idx="1"/>
          </p:nvPr>
        </p:nvSpPr>
        <p:spPr>
          <a:xfrm>
            <a:off x="4724400" y="1920240"/>
            <a:ext cx="9174480" cy="6156960"/>
          </a:xfrm>
        </p:spPr>
        <p:txBody>
          <a:bodyPr>
            <a:normAutofit/>
          </a:bodyPr>
          <a:lstStyle/>
          <a:p>
            <a:pPr>
              <a:buFont typeface="Wingdings" panose="05000000000000000000" pitchFamily="2" charset="2"/>
              <a:buChar char="Ø"/>
            </a:pPr>
            <a:r>
              <a:rPr lang="en-US" sz="5400" dirty="0" smtClean="0">
                <a:solidFill>
                  <a:schemeClr val="bg1"/>
                </a:solidFill>
                <a:latin typeface="Albertus MT Lt" pitchFamily="2" charset="0"/>
              </a:rPr>
              <a:t>The future IS unknowable</a:t>
            </a:r>
          </a:p>
          <a:p>
            <a:pPr>
              <a:buFont typeface="Wingdings" panose="05000000000000000000" pitchFamily="2" charset="2"/>
              <a:buChar char="Ø"/>
            </a:pPr>
            <a:r>
              <a:rPr lang="en-US" sz="5400" dirty="0" smtClean="0">
                <a:solidFill>
                  <a:schemeClr val="bg1"/>
                </a:solidFill>
                <a:latin typeface="Albertus MT Lt" pitchFamily="2" charset="0"/>
              </a:rPr>
              <a:t>The future IS uncontrollable</a:t>
            </a:r>
          </a:p>
          <a:p>
            <a:pPr>
              <a:buFont typeface="Wingdings" panose="05000000000000000000" pitchFamily="2" charset="2"/>
              <a:buChar char="Ø"/>
            </a:pPr>
            <a:r>
              <a:rPr lang="en-US" sz="5400" dirty="0" smtClean="0">
                <a:solidFill>
                  <a:schemeClr val="bg1"/>
                </a:solidFill>
                <a:latin typeface="Albertus MT Lt" pitchFamily="2" charset="0"/>
              </a:rPr>
              <a:t>We fall back on…</a:t>
            </a:r>
          </a:p>
          <a:p>
            <a:pPr lvl="1">
              <a:buFont typeface="Wingdings" panose="05000000000000000000" pitchFamily="2" charset="2"/>
              <a:buChar char="Ø"/>
            </a:pPr>
            <a:r>
              <a:rPr lang="en-US" sz="4800" dirty="0" smtClean="0">
                <a:solidFill>
                  <a:schemeClr val="bg1"/>
                </a:solidFill>
                <a:latin typeface="Albertus MT Lt" pitchFamily="2" charset="0"/>
              </a:rPr>
              <a:t>…what IS knowable</a:t>
            </a:r>
          </a:p>
          <a:p>
            <a:pPr lvl="1">
              <a:buFont typeface="Wingdings" panose="05000000000000000000" pitchFamily="2" charset="2"/>
              <a:buChar char="Ø"/>
            </a:pPr>
            <a:r>
              <a:rPr lang="en-US" sz="4800" dirty="0" smtClean="0">
                <a:solidFill>
                  <a:schemeClr val="bg1"/>
                </a:solidFill>
                <a:latin typeface="Albertus MT Lt" pitchFamily="2" charset="0"/>
              </a:rPr>
              <a:t>…what IS controllable</a:t>
            </a:r>
          </a:p>
        </p:txBody>
      </p:sp>
    </p:spTree>
    <p:extLst>
      <p:ext uri="{BB962C8B-B14F-4D97-AF65-F5344CB8AC3E}">
        <p14:creationId xmlns:p14="http://schemas.microsoft.com/office/powerpoint/2010/main" val="394635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 calcmode="lin" valueType="num">
                                      <p:cBhvr>
                                        <p:cTn id="26"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5">
                                            <p:txEl>
                                              <p:pRg st="3" end="3"/>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p:cTn id="3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724400" y="228600"/>
            <a:ext cx="9174480" cy="7122796"/>
          </a:xfrm>
        </p:spPr>
        <p:txBody>
          <a:bodyPr>
            <a:normAutofit/>
          </a:bodyPr>
          <a:lstStyle/>
          <a:p>
            <a:pPr marL="0" indent="0">
              <a:buNone/>
            </a:pPr>
            <a:r>
              <a:rPr lang="en-US" sz="5400" dirty="0" smtClean="0">
                <a:solidFill>
                  <a:schemeClr val="bg1"/>
                </a:solidFill>
                <a:latin typeface="Albertus MT Lt" pitchFamily="2" charset="0"/>
              </a:rPr>
              <a:t>1</a:t>
            </a:r>
            <a:r>
              <a:rPr lang="en-US" sz="5400" baseline="30000" dirty="0" smtClean="0">
                <a:solidFill>
                  <a:schemeClr val="bg1"/>
                </a:solidFill>
                <a:latin typeface="Albertus MT Lt" pitchFamily="2" charset="0"/>
              </a:rPr>
              <a:t>st</a:t>
            </a:r>
            <a:r>
              <a:rPr lang="en-US" sz="5400" dirty="0" smtClean="0">
                <a:solidFill>
                  <a:schemeClr val="bg1"/>
                </a:solidFill>
                <a:latin typeface="Albertus MT Lt" pitchFamily="2" charset="0"/>
              </a:rPr>
              <a:t> Peter 5:6-12</a:t>
            </a:r>
          </a:p>
          <a:p>
            <a:pPr marL="0" indent="0">
              <a:buNone/>
            </a:pPr>
            <a:r>
              <a:rPr lang="en-US" sz="5400" dirty="0" smtClean="0">
                <a:solidFill>
                  <a:schemeClr val="bg1"/>
                </a:solidFill>
                <a:latin typeface="Albertus MT Lt" pitchFamily="2" charset="0"/>
              </a:rPr>
              <a:t>…humble yourselves under the mighty hand of God, that He may exalt you at the proper time, casting all your anxiety on Him, because He cares for you. </a:t>
            </a:r>
          </a:p>
          <a:p>
            <a:pPr marL="0" indent="0">
              <a:buNone/>
            </a:pPr>
            <a:endParaRPr lang="en-US" sz="5400" dirty="0">
              <a:solidFill>
                <a:schemeClr val="bg1"/>
              </a:solidFill>
              <a:latin typeface="Albertus MT Lt" pitchFamily="2" charset="0"/>
            </a:endParaRPr>
          </a:p>
        </p:txBody>
      </p:sp>
    </p:spTree>
    <p:extLst>
      <p:ext uri="{BB962C8B-B14F-4D97-AF65-F5344CB8AC3E}">
        <p14:creationId xmlns:p14="http://schemas.microsoft.com/office/powerpoint/2010/main" val="302440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724400" y="228600"/>
            <a:ext cx="9174480" cy="7122796"/>
          </a:xfrm>
        </p:spPr>
        <p:txBody>
          <a:bodyPr>
            <a:normAutofit/>
          </a:bodyPr>
          <a:lstStyle/>
          <a:p>
            <a:pPr marL="0" indent="0">
              <a:buNone/>
            </a:pPr>
            <a:r>
              <a:rPr lang="en-US" sz="5400" dirty="0" smtClean="0">
                <a:solidFill>
                  <a:schemeClr val="bg1"/>
                </a:solidFill>
                <a:latin typeface="Albertus MT Lt" pitchFamily="2" charset="0"/>
              </a:rPr>
              <a:t>Be of sober spirit, be on the alert. Your adversary, the devil, prowls around like a roaring lion, seeking someone to devour.</a:t>
            </a:r>
          </a:p>
          <a:p>
            <a:pPr marL="0" indent="0">
              <a:buNone/>
            </a:pPr>
            <a:endParaRPr lang="en-US" sz="5400" dirty="0">
              <a:solidFill>
                <a:schemeClr val="bg1"/>
              </a:solidFill>
              <a:latin typeface="Albertus MT Lt" pitchFamily="2" charset="0"/>
            </a:endParaRPr>
          </a:p>
        </p:txBody>
      </p:sp>
    </p:spTree>
    <p:extLst>
      <p:ext uri="{BB962C8B-B14F-4D97-AF65-F5344CB8AC3E}">
        <p14:creationId xmlns:p14="http://schemas.microsoft.com/office/powerpoint/2010/main" val="2583022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724400" y="228600"/>
            <a:ext cx="9174480" cy="7122796"/>
          </a:xfrm>
        </p:spPr>
        <p:txBody>
          <a:bodyPr>
            <a:normAutofit/>
          </a:bodyPr>
          <a:lstStyle/>
          <a:p>
            <a:pPr marL="0" indent="0">
              <a:buNone/>
            </a:pPr>
            <a:r>
              <a:rPr lang="en-US" sz="5400" dirty="0" smtClean="0">
                <a:solidFill>
                  <a:schemeClr val="bg1"/>
                </a:solidFill>
                <a:latin typeface="Albertus MT Lt" pitchFamily="2" charset="0"/>
              </a:rPr>
              <a:t>But resist him, firm in your faith, knowing that the same experiences of suffering are being accomplished by your brethren who are in the world.</a:t>
            </a:r>
          </a:p>
          <a:p>
            <a:pPr marL="0" indent="0">
              <a:buNone/>
            </a:pPr>
            <a:endParaRPr lang="en-US" sz="5400" dirty="0">
              <a:solidFill>
                <a:schemeClr val="bg1"/>
              </a:solidFill>
              <a:latin typeface="Albertus MT Lt" pitchFamily="2" charset="0"/>
            </a:endParaRPr>
          </a:p>
        </p:txBody>
      </p:sp>
    </p:spTree>
    <p:extLst>
      <p:ext uri="{BB962C8B-B14F-4D97-AF65-F5344CB8AC3E}">
        <p14:creationId xmlns:p14="http://schemas.microsoft.com/office/powerpoint/2010/main" val="1346147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724400" y="228600"/>
            <a:ext cx="9174480" cy="7122796"/>
          </a:xfrm>
        </p:spPr>
        <p:txBody>
          <a:bodyPr>
            <a:normAutofit/>
          </a:bodyPr>
          <a:lstStyle/>
          <a:p>
            <a:pPr marL="0" indent="0">
              <a:buNone/>
            </a:pPr>
            <a:r>
              <a:rPr lang="en-US" sz="5400" dirty="0" smtClean="0">
                <a:solidFill>
                  <a:schemeClr val="bg1"/>
                </a:solidFill>
                <a:latin typeface="Albertus MT Lt" pitchFamily="2" charset="0"/>
              </a:rPr>
              <a:t>After you have suffered for a little while, the God of all grace, who called you to His eternal glory in Christ, will Himself perfect, confirm, strengthen and establish you. To Him be dominion forever and ever. Amen.</a:t>
            </a:r>
          </a:p>
          <a:p>
            <a:pPr marL="0" indent="0">
              <a:buNone/>
            </a:pPr>
            <a:endParaRPr lang="en-US" sz="5400" dirty="0">
              <a:solidFill>
                <a:schemeClr val="bg1"/>
              </a:solidFill>
              <a:latin typeface="Albertus MT Lt" pitchFamily="2" charset="0"/>
            </a:endParaRPr>
          </a:p>
        </p:txBody>
      </p:sp>
    </p:spTree>
    <p:extLst>
      <p:ext uri="{BB962C8B-B14F-4D97-AF65-F5344CB8AC3E}">
        <p14:creationId xmlns:p14="http://schemas.microsoft.com/office/powerpoint/2010/main" val="1308730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724400" y="228600"/>
            <a:ext cx="9174480" cy="7122796"/>
          </a:xfrm>
        </p:spPr>
        <p:txBody>
          <a:bodyPr>
            <a:normAutofit/>
          </a:bodyPr>
          <a:lstStyle/>
          <a:p>
            <a:pPr marL="0" indent="0">
              <a:buNone/>
            </a:pPr>
            <a:r>
              <a:rPr lang="en-US" sz="5400" dirty="0" smtClean="0">
                <a:solidFill>
                  <a:schemeClr val="bg1"/>
                </a:solidFill>
                <a:latin typeface="Albertus MT Lt" pitchFamily="2" charset="0"/>
              </a:rPr>
              <a:t>Through Silvanus, our faithful brother (for so I regard him), I have written to you briefly, exhorting and testifying that this is the true grace of God. Stand firm in it!</a:t>
            </a:r>
          </a:p>
          <a:p>
            <a:pPr marL="0" indent="0">
              <a:buNone/>
            </a:pPr>
            <a:endParaRPr lang="en-US" sz="2400" dirty="0" smtClean="0">
              <a:solidFill>
                <a:schemeClr val="bg1"/>
              </a:solidFill>
              <a:latin typeface="Albertus MT Lt" pitchFamily="2" charset="0"/>
            </a:endParaRPr>
          </a:p>
          <a:p>
            <a:pPr marL="0" indent="0">
              <a:buNone/>
            </a:pPr>
            <a:endParaRPr lang="en-US" sz="2400" dirty="0">
              <a:solidFill>
                <a:schemeClr val="bg1"/>
              </a:solidFill>
              <a:latin typeface="Albertus MT Lt" pitchFamily="2" charset="0"/>
            </a:endParaRPr>
          </a:p>
          <a:p>
            <a:pPr marL="0" indent="0">
              <a:buNone/>
            </a:pPr>
            <a:r>
              <a:rPr lang="en-US" sz="2400" dirty="0" smtClean="0">
                <a:solidFill>
                  <a:schemeClr val="bg1"/>
                </a:solidFill>
                <a:latin typeface="Albertus MT Lt" pitchFamily="2" charset="0"/>
              </a:rPr>
              <a:t>New American Standard Bible : 1995 Update. </a:t>
            </a:r>
            <a:r>
              <a:rPr lang="en-US" sz="2400" dirty="0" err="1" smtClean="0">
                <a:solidFill>
                  <a:schemeClr val="bg1"/>
                </a:solidFill>
                <a:latin typeface="Albertus MT Lt" pitchFamily="2" charset="0"/>
              </a:rPr>
              <a:t>LaHabra</a:t>
            </a:r>
            <a:r>
              <a:rPr lang="en-US" sz="2400" dirty="0" smtClean="0">
                <a:solidFill>
                  <a:schemeClr val="bg1"/>
                </a:solidFill>
                <a:latin typeface="Albertus MT Lt" pitchFamily="2" charset="0"/>
              </a:rPr>
              <a:t>, CA : The </a:t>
            </a:r>
            <a:r>
              <a:rPr lang="en-US" sz="2400" dirty="0" err="1" smtClean="0">
                <a:solidFill>
                  <a:schemeClr val="bg1"/>
                </a:solidFill>
                <a:latin typeface="Albertus MT Lt" pitchFamily="2" charset="0"/>
              </a:rPr>
              <a:t>Lockman</a:t>
            </a:r>
            <a:r>
              <a:rPr lang="en-US" sz="2400" dirty="0" smtClean="0">
                <a:solidFill>
                  <a:schemeClr val="bg1"/>
                </a:solidFill>
                <a:latin typeface="Albertus MT Lt" pitchFamily="2" charset="0"/>
              </a:rPr>
              <a:t> Foundation, 1995</a:t>
            </a:r>
          </a:p>
        </p:txBody>
      </p:sp>
    </p:spTree>
    <p:extLst>
      <p:ext uri="{BB962C8B-B14F-4D97-AF65-F5344CB8AC3E}">
        <p14:creationId xmlns:p14="http://schemas.microsoft.com/office/powerpoint/2010/main" val="1623328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329566"/>
            <a:ext cx="9174480" cy="1371600"/>
          </a:xfrm>
        </p:spPr>
        <p:txBody>
          <a:bodyPr>
            <a:normAutofit/>
          </a:bodyPr>
          <a:lstStyle/>
          <a:p>
            <a:r>
              <a:rPr lang="en-US" sz="6000" dirty="0" smtClean="0">
                <a:solidFill>
                  <a:prstClr val="white"/>
                </a:solidFill>
                <a:latin typeface="Albertus MT Lt" pitchFamily="2" charset="0"/>
                <a:ea typeface="+mn-ea"/>
                <a:cs typeface="+mn-cs"/>
              </a:rPr>
              <a:t>New Year, Same Stuff</a:t>
            </a:r>
            <a:endParaRPr lang="en-US" sz="6000" dirty="0"/>
          </a:p>
        </p:txBody>
      </p:sp>
      <p:sp>
        <p:nvSpPr>
          <p:cNvPr id="5" name="Content Placeholder 4"/>
          <p:cNvSpPr>
            <a:spLocks noGrp="1"/>
          </p:cNvSpPr>
          <p:nvPr>
            <p:ph idx="1"/>
          </p:nvPr>
        </p:nvSpPr>
        <p:spPr>
          <a:xfrm>
            <a:off x="4724400" y="1920240"/>
            <a:ext cx="9174480" cy="6309360"/>
          </a:xfrm>
        </p:spPr>
        <p:txBody>
          <a:bodyPr>
            <a:normAutofit/>
          </a:bodyPr>
          <a:lstStyle/>
          <a:p>
            <a:pPr>
              <a:buFont typeface="Wingdings" panose="05000000000000000000" pitchFamily="2" charset="2"/>
              <a:buChar char="Ø"/>
            </a:pPr>
            <a:r>
              <a:rPr lang="en-US" sz="5400" dirty="0" smtClean="0">
                <a:solidFill>
                  <a:schemeClr val="bg1"/>
                </a:solidFill>
                <a:latin typeface="Albertus MT Lt" pitchFamily="2" charset="0"/>
              </a:rPr>
              <a:t>It’s about Grace (</a:t>
            </a:r>
            <a:r>
              <a:rPr lang="en-US" sz="5400" dirty="0" smtClean="0">
                <a:solidFill>
                  <a:schemeClr val="bg1"/>
                </a:solidFill>
                <a:latin typeface="Albertus MT Lt" pitchFamily="2" charset="0"/>
              </a:rPr>
              <a:t>5:12</a:t>
            </a:r>
            <a:r>
              <a:rPr lang="en-US" sz="5400" dirty="0" smtClean="0">
                <a:solidFill>
                  <a:schemeClr val="bg1"/>
                </a:solidFill>
                <a:latin typeface="Albertus MT Lt" pitchFamily="2" charset="0"/>
              </a:rPr>
              <a:t>)</a:t>
            </a:r>
          </a:p>
          <a:p>
            <a:pPr>
              <a:buFont typeface="Wingdings" panose="05000000000000000000" pitchFamily="2" charset="2"/>
              <a:buChar char="Ø"/>
            </a:pPr>
            <a:r>
              <a:rPr lang="en-US" sz="5400" dirty="0" smtClean="0">
                <a:solidFill>
                  <a:schemeClr val="bg1"/>
                </a:solidFill>
                <a:latin typeface="Albertus MT Lt" pitchFamily="2" charset="0"/>
              </a:rPr>
              <a:t>It’s about Obedience (1:1-2)</a:t>
            </a:r>
          </a:p>
          <a:p>
            <a:pPr>
              <a:buFont typeface="Wingdings" panose="05000000000000000000" pitchFamily="2" charset="2"/>
              <a:buChar char="Ø"/>
            </a:pPr>
            <a:r>
              <a:rPr lang="en-US" sz="5400" dirty="0" smtClean="0">
                <a:solidFill>
                  <a:schemeClr val="bg1"/>
                </a:solidFill>
                <a:latin typeface="Albertus MT Lt" pitchFamily="2" charset="0"/>
              </a:rPr>
              <a:t>It’s about Hope (1:3-5)</a:t>
            </a:r>
          </a:p>
          <a:p>
            <a:pPr>
              <a:buFont typeface="Wingdings" panose="05000000000000000000" pitchFamily="2" charset="2"/>
              <a:buChar char="Ø"/>
            </a:pPr>
            <a:r>
              <a:rPr lang="en-US" sz="5400" dirty="0" smtClean="0">
                <a:solidFill>
                  <a:schemeClr val="bg1"/>
                </a:solidFill>
                <a:latin typeface="Albertus MT Lt" pitchFamily="2" charset="0"/>
              </a:rPr>
              <a:t>It’s about Love (1:22-2:3)</a:t>
            </a:r>
          </a:p>
          <a:p>
            <a:pPr>
              <a:buFont typeface="Wingdings" panose="05000000000000000000" pitchFamily="2" charset="2"/>
              <a:buChar char="Ø"/>
            </a:pPr>
            <a:endParaRPr lang="en-US" sz="5400" dirty="0" smtClean="0">
              <a:solidFill>
                <a:schemeClr val="bg1"/>
              </a:solidFill>
              <a:latin typeface="Albertus MT Lt" pitchFamily="2" charset="0"/>
            </a:endParaRPr>
          </a:p>
        </p:txBody>
      </p:sp>
    </p:spTree>
    <p:extLst>
      <p:ext uri="{BB962C8B-B14F-4D97-AF65-F5344CB8AC3E}">
        <p14:creationId xmlns:p14="http://schemas.microsoft.com/office/powerpoint/2010/main" val="3217640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1313</TotalTime>
  <Words>572</Words>
  <Application>Microsoft Office PowerPoint</Application>
  <PresentationFormat>Custom</PresentationFormat>
  <Paragraphs>71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Happy New Year!</vt:lpstr>
      <vt:lpstr>So what do we do?</vt:lpstr>
      <vt:lpstr>PowerPoint Presentation</vt:lpstr>
      <vt:lpstr>PowerPoint Presentation</vt:lpstr>
      <vt:lpstr>PowerPoint Presentation</vt:lpstr>
      <vt:lpstr>PowerPoint Presentation</vt:lpstr>
      <vt:lpstr>PowerPoint Presentation</vt:lpstr>
      <vt:lpstr>New Year, Same Stuff</vt:lpstr>
      <vt:lpstr>New Year, Same Stuff</vt:lpstr>
      <vt:lpstr>New Year, Same Stuff</vt:lpstr>
      <vt:lpstr>New Year, Same Stuff</vt:lpstr>
      <vt:lpstr>New Year, Same Stuff</vt:lpstr>
      <vt:lpstr>New Year, Same Stuff</vt:lpstr>
      <vt:lpstr>New Year, Same Stuff</vt:lpstr>
      <vt:lpstr>New Year, Same Stuff</vt:lpstr>
      <vt:lpstr>New Year, Same Stuff</vt:lpstr>
      <vt:lpstr>New Year, Same Stuff</vt:lpstr>
      <vt:lpstr>New Year, Same Stuff</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Smouse</dc:creator>
  <cp:lastModifiedBy>Dan Smouse</cp:lastModifiedBy>
  <cp:revision>40</cp:revision>
  <dcterms:created xsi:type="dcterms:W3CDTF">2018-12-29T19:28:23Z</dcterms:created>
  <dcterms:modified xsi:type="dcterms:W3CDTF">2019-01-06T16:07:20Z</dcterms:modified>
</cp:coreProperties>
</file>