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notesMasterIdLst>
    <p:notesMasterId r:id="rId17"/>
  </p:notesMasterIdLst>
  <p:handoutMasterIdLst>
    <p:handoutMasterId r:id="rId18"/>
  </p:handoutMasterIdLst>
  <p:sldIdLst>
    <p:sldId id="312" r:id="rId4"/>
    <p:sldId id="516" r:id="rId5"/>
    <p:sldId id="517" r:id="rId6"/>
    <p:sldId id="349" r:id="rId7"/>
    <p:sldId id="443" r:id="rId8"/>
    <p:sldId id="488" r:id="rId9"/>
    <p:sldId id="514" r:id="rId10"/>
    <p:sldId id="530" r:id="rId11"/>
    <p:sldId id="531" r:id="rId12"/>
    <p:sldId id="513" r:id="rId13"/>
    <p:sldId id="529" r:id="rId14"/>
    <p:sldId id="532" r:id="rId15"/>
    <p:sldId id="533" r:id="rId16"/>
  </p:sldIdLst>
  <p:sldSz cx="14630400" cy="8229600"/>
  <p:notesSz cx="6858000" cy="9312275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630" y="-10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7E243-4132-411A-AE1F-1A53AA7CF435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55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555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D5244-8EEF-4C12-8B35-A6FD30060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54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30EDA-1297-4B25-9E37-CC1E24A14B3D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5438" y="698500"/>
            <a:ext cx="62071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2775"/>
            <a:ext cx="5486400" cy="4191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551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5551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2F0AF-899E-412E-8F0A-58EDDBD3C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880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055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004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667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429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219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05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518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94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814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2402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304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0398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5259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5618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572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4388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128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8857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1864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4652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8370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364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3157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908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1630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1226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239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053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761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487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564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134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425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8EB5B-369C-4EA3-8119-DEB718F69078}" type="datetimeFigureOut">
              <a:rPr lang="en-US" smtClean="0"/>
              <a:t>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313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462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835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5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2057400"/>
            <a:ext cx="13167360" cy="3810000"/>
          </a:xfrm>
        </p:spPr>
        <p:txBody>
          <a:bodyPr>
            <a:normAutofit/>
          </a:bodyPr>
          <a:lstStyle/>
          <a:p>
            <a:pPr marL="0" lvl="0" indent="0" algn="ctr" defTabSz="914400">
              <a:spcBef>
                <a:spcPts val="0"/>
              </a:spcBef>
              <a:buNone/>
            </a:pPr>
            <a:r>
              <a:rPr lang="en-US" sz="12500" b="1" dirty="0">
                <a:ln w="31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Garamond" panose="02020404030301010803" pitchFamily="18" charset="0"/>
              </a:rPr>
              <a:t>Acts:</a:t>
            </a:r>
          </a:p>
          <a:p>
            <a:pPr marL="0" lvl="0" indent="0" algn="ctr" defTabSz="914400">
              <a:spcBef>
                <a:spcPts val="0"/>
              </a:spcBef>
              <a:buNone/>
            </a:pPr>
            <a:r>
              <a:rPr lang="en-US" sz="8800" b="1" i="1" dirty="0">
                <a:ln w="31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Garamond" panose="02020404030301010803" pitchFamily="18" charset="0"/>
              </a:rPr>
              <a:t>The Unhindered Harvest</a:t>
            </a:r>
          </a:p>
        </p:txBody>
      </p:sp>
    </p:spTree>
    <p:extLst>
      <p:ext uri="{BB962C8B-B14F-4D97-AF65-F5344CB8AC3E}">
        <p14:creationId xmlns:p14="http://schemas.microsoft.com/office/powerpoint/2010/main" val="25881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For he who eats and drinks, eats and drinks judgment to himself if he does not judge the body rightly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2400" b="1" i="1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endParaRPr lang="en-US" sz="2400" b="1" i="1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endParaRPr lang="en-US" sz="2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endParaRPr lang="en-US" sz="2400" b="1" i="1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endParaRPr lang="en-US" sz="2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endParaRPr lang="en-US" sz="2400" b="1" i="1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New American Standard Bible : 1995 Update. </a:t>
            </a:r>
            <a:r>
              <a:rPr lang="en-US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LaHabra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, CA : The </a:t>
            </a:r>
            <a:r>
              <a:rPr lang="en-US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Lockman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 Foundation, 1995</a:t>
            </a:r>
            <a:endParaRPr lang="en-US" sz="2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04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304800"/>
            <a:ext cx="9022080" cy="13716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pPr lvl="0" defTabSz="1305942">
              <a:spcBef>
                <a:spcPct val="20000"/>
              </a:spcBef>
            </a:pPr>
            <a:r>
              <a:rPr lang="en-US" sz="6000" b="1" u="sng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The Elements</a:t>
            </a:r>
            <a:endParaRPr lang="en-US" sz="6000" b="1" u="sng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600200"/>
            <a:ext cx="9022080" cy="66294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Repentance</a:t>
            </a:r>
          </a:p>
          <a:p>
            <a:pPr lvl="1"/>
            <a:r>
              <a:rPr lang="en-US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Turn from sin to Christ</a:t>
            </a:r>
          </a:p>
          <a:p>
            <a:pPr lvl="1"/>
            <a:r>
              <a:rPr lang="en-US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Examine yourself</a:t>
            </a:r>
          </a:p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Foundational</a:t>
            </a:r>
          </a:p>
          <a:p>
            <a:pPr lvl="1"/>
            <a:r>
              <a:rPr lang="en-US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Mark 1:4 &amp;15, 6:12</a:t>
            </a:r>
          </a:p>
          <a:p>
            <a:pPr lvl="1"/>
            <a:r>
              <a:rPr lang="en-US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Luke 24:45-47</a:t>
            </a:r>
          </a:p>
          <a:p>
            <a:pPr lvl="1"/>
            <a:r>
              <a:rPr lang="en-US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Acts 20:21</a:t>
            </a:r>
            <a:endParaRPr lang="en-US" sz="48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54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54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48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85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304800"/>
            <a:ext cx="9022080" cy="13716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pPr lvl="0" defTabSz="1305942">
              <a:spcBef>
                <a:spcPct val="20000"/>
              </a:spcBef>
            </a:pPr>
            <a:r>
              <a:rPr lang="en-US" sz="6000" b="1" u="sng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The Elements</a:t>
            </a:r>
            <a:endParaRPr lang="en-US" sz="6000" b="1" u="sng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600200"/>
            <a:ext cx="9022080" cy="66294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The Bread</a:t>
            </a:r>
          </a:p>
          <a:p>
            <a:pPr lvl="1"/>
            <a:r>
              <a:rPr lang="en-US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The body of Jesus</a:t>
            </a:r>
          </a:p>
          <a:p>
            <a:pPr lvl="1"/>
            <a:r>
              <a:rPr lang="en-US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The life of Jesus</a:t>
            </a:r>
          </a:p>
          <a:p>
            <a:pPr lvl="1"/>
            <a:r>
              <a:rPr lang="en-US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The victory of Jesus</a:t>
            </a:r>
          </a:p>
          <a:p>
            <a:pPr lvl="1"/>
            <a:r>
              <a:rPr lang="en-US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Live accordingly (Acts 20:28)</a:t>
            </a:r>
          </a:p>
          <a:p>
            <a:pPr lvl="1"/>
            <a:r>
              <a:rPr lang="en-US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Celebrate accordingly</a:t>
            </a:r>
            <a:endParaRPr lang="en-US" sz="48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54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54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48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93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304800"/>
            <a:ext cx="9022080" cy="13716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pPr lvl="0" defTabSz="1305942">
              <a:spcBef>
                <a:spcPct val="20000"/>
              </a:spcBef>
            </a:pPr>
            <a:r>
              <a:rPr lang="en-US" sz="6000" b="1" u="sng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The Elements</a:t>
            </a:r>
            <a:endParaRPr lang="en-US" sz="6000" b="1" u="sng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600200"/>
            <a:ext cx="9022080" cy="66294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The Cup</a:t>
            </a:r>
          </a:p>
          <a:p>
            <a:pPr lvl="1"/>
            <a:r>
              <a:rPr lang="en-US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The New Covenant</a:t>
            </a:r>
          </a:p>
          <a:p>
            <a:pPr lvl="1"/>
            <a:r>
              <a:rPr lang="en-US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The blood of Christ</a:t>
            </a:r>
          </a:p>
          <a:p>
            <a:pPr lvl="1"/>
            <a:r>
              <a:rPr lang="en-US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The purchase price (Acts 20:28)</a:t>
            </a:r>
          </a:p>
          <a:p>
            <a:pPr lvl="1"/>
            <a:r>
              <a:rPr lang="en-US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Celebrate accordingly</a:t>
            </a:r>
          </a:p>
          <a:p>
            <a:pPr lvl="1"/>
            <a:endParaRPr lang="en-US" sz="42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54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54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48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33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304800"/>
            <a:ext cx="9022080" cy="13716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pPr lvl="0" defTabSz="1305942">
              <a:spcBef>
                <a:spcPct val="20000"/>
              </a:spcBef>
            </a:pPr>
            <a:r>
              <a:rPr lang="en-US" sz="6000" b="1" u="sng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The Acts Storyline</a:t>
            </a:r>
            <a:endParaRPr lang="en-US" sz="6000" b="1" u="sng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676400"/>
            <a:ext cx="9022080" cy="65532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The Unhindered Harvest (28:30-31)</a:t>
            </a:r>
          </a:p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An </a:t>
            </a:r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historical </a:t>
            </a:r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record</a:t>
            </a:r>
          </a:p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An exemplary record</a:t>
            </a:r>
          </a:p>
          <a:p>
            <a:pPr lvl="1"/>
            <a:r>
              <a:rPr lang="en-US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Life</a:t>
            </a:r>
          </a:p>
          <a:p>
            <a:pPr lvl="1"/>
            <a:r>
              <a:rPr lang="en-US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Ministry</a:t>
            </a:r>
          </a:p>
          <a:p>
            <a:pPr lvl="1"/>
            <a:r>
              <a:rPr lang="en-US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Fellowship</a:t>
            </a:r>
            <a:endParaRPr lang="en-US" sz="48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02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04800"/>
            <a:ext cx="11536680" cy="13716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pPr lvl="0" defTabSz="1305942">
              <a:spcBef>
                <a:spcPct val="20000"/>
              </a:spcBef>
            </a:pPr>
            <a:r>
              <a:rPr lang="en-US" sz="6000" b="1" u="sng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Celebration &amp; Memorial</a:t>
            </a:r>
            <a:endParaRPr lang="en-US" sz="6000" b="1" u="sng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3246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Normative for God’s people</a:t>
            </a:r>
          </a:p>
          <a:p>
            <a:pPr lvl="1"/>
            <a:r>
              <a:rPr lang="en-US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Passover &amp; Unleavened bread</a:t>
            </a:r>
          </a:p>
          <a:p>
            <a:pPr lvl="1"/>
            <a:r>
              <a:rPr lang="en-US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The Lord’s Supper</a:t>
            </a:r>
            <a:endParaRPr lang="en-US" sz="48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Acts of deliverance</a:t>
            </a:r>
          </a:p>
        </p:txBody>
      </p:sp>
    </p:spTree>
    <p:extLst>
      <p:ext uri="{BB962C8B-B14F-4D97-AF65-F5344CB8AC3E}">
        <p14:creationId xmlns:p14="http://schemas.microsoft.com/office/powerpoint/2010/main" val="168111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1</a:t>
            </a:r>
            <a:r>
              <a:rPr lang="en-US" sz="5400" b="1" i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st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 Corinthians 11:23-29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For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I received from the Lord that which I also delivered to you, that the Lord Jesus in the night in which He was betrayed took bread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;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45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and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when He had given thanks, He broke it and said, “This is My body, which is for you; do this in remembrance of Me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.”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34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In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the same way He took the cup also after supper, saying, “This cup is the new covenant in My blood; do this, as often as you drink it, in remembrance of Me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.”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85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For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as often as you eat this bread and drink the cup, you proclaim the Lord’s death until He 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comes. 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97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Therefore whoever eats the bread or drinks the cup of the Lord in an unworthy manner, shall be guilty of the body and the blood of the Lord.</a:t>
            </a:r>
          </a:p>
        </p:txBody>
      </p:sp>
    </p:spTree>
    <p:extLst>
      <p:ext uri="{BB962C8B-B14F-4D97-AF65-F5344CB8AC3E}">
        <p14:creationId xmlns:p14="http://schemas.microsoft.com/office/powerpoint/2010/main" val="51700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But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a man must examine himself, and in so doing he is to eat of the bread and drink of the 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cup. </a:t>
            </a:r>
            <a:endParaRPr lang="en-US" sz="1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40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64956</TotalTime>
  <Words>323</Words>
  <Application>Microsoft Office PowerPoint</Application>
  <PresentationFormat>Custom</PresentationFormat>
  <Paragraphs>53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Office Theme</vt:lpstr>
      <vt:lpstr>1_Office Theme</vt:lpstr>
      <vt:lpstr>3_Office Theme</vt:lpstr>
      <vt:lpstr>PowerPoint Presentation</vt:lpstr>
      <vt:lpstr>The Acts Storyline</vt:lpstr>
      <vt:lpstr>Celebration &amp; Memorial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Elements</vt:lpstr>
      <vt:lpstr>The Elements</vt:lpstr>
      <vt:lpstr>The Elements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Smouse</dc:creator>
  <cp:lastModifiedBy>Dan Smouse</cp:lastModifiedBy>
  <cp:revision>807</cp:revision>
  <cp:lastPrinted>2019-01-13T16:55:05Z</cp:lastPrinted>
  <dcterms:created xsi:type="dcterms:W3CDTF">2017-04-19T20:10:12Z</dcterms:created>
  <dcterms:modified xsi:type="dcterms:W3CDTF">2019-01-27T16:22:07Z</dcterms:modified>
</cp:coreProperties>
</file>