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6" r:id="rId3"/>
  </p:sldMasterIdLst>
  <p:notesMasterIdLst>
    <p:notesMasterId r:id="rId24"/>
  </p:notesMasterIdLst>
  <p:handoutMasterIdLst>
    <p:handoutMasterId r:id="rId25"/>
  </p:handoutMasterIdLst>
  <p:sldIdLst>
    <p:sldId id="312" r:id="rId4"/>
    <p:sldId id="540" r:id="rId5"/>
    <p:sldId id="541" r:id="rId6"/>
    <p:sldId id="542" r:id="rId7"/>
    <p:sldId id="349" r:id="rId8"/>
    <p:sldId id="530" r:id="rId9"/>
    <p:sldId id="531" r:id="rId10"/>
    <p:sldId id="532" r:id="rId11"/>
    <p:sldId id="533" r:id="rId12"/>
    <p:sldId id="537" r:id="rId13"/>
    <p:sldId id="538" r:id="rId14"/>
    <p:sldId id="539" r:id="rId15"/>
    <p:sldId id="536" r:id="rId16"/>
    <p:sldId id="529" r:id="rId17"/>
    <p:sldId id="543" r:id="rId18"/>
    <p:sldId id="544" r:id="rId19"/>
    <p:sldId id="545" r:id="rId20"/>
    <p:sldId id="546" r:id="rId21"/>
    <p:sldId id="547" r:id="rId22"/>
    <p:sldId id="492" r:id="rId23"/>
  </p:sldIdLst>
  <p:sldSz cx="14630400" cy="8229600"/>
  <p:notesSz cx="6858000" cy="9312275"/>
  <p:defaultText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630" y="-102"/>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A0E7E243-4132-411A-AE1F-1A53AA7CF435}" type="datetimeFigureOut">
              <a:rPr lang="en-US" smtClean="0"/>
              <a:t>2/10/2019</a:t>
            </a:fld>
            <a:endParaRPr lang="en-US"/>
          </a:p>
        </p:txBody>
      </p:sp>
      <p:sp>
        <p:nvSpPr>
          <p:cNvPr id="4" name="Footer Placeholder 3"/>
          <p:cNvSpPr>
            <a:spLocks noGrp="1"/>
          </p:cNvSpPr>
          <p:nvPr>
            <p:ph type="ftr" sz="quarter" idx="2"/>
          </p:nvPr>
        </p:nvSpPr>
        <p:spPr>
          <a:xfrm>
            <a:off x="0" y="8845550"/>
            <a:ext cx="297180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5550"/>
            <a:ext cx="2971800" cy="465138"/>
          </a:xfrm>
          <a:prstGeom prst="rect">
            <a:avLst/>
          </a:prstGeom>
        </p:spPr>
        <p:txBody>
          <a:bodyPr vert="horz" lIns="91440" tIns="45720" rIns="91440" bIns="45720" rtlCol="0" anchor="b"/>
          <a:lstStyle>
            <a:lvl1pPr algn="r">
              <a:defRPr sz="1200"/>
            </a:lvl1pPr>
          </a:lstStyle>
          <a:p>
            <a:fld id="{59AD5244-8EEF-4C12-8B35-A6FD30060855}" type="slidenum">
              <a:rPr lang="en-US" smtClean="0"/>
              <a:t>‹#›</a:t>
            </a:fld>
            <a:endParaRPr lang="en-US"/>
          </a:p>
        </p:txBody>
      </p:sp>
    </p:spTree>
    <p:extLst>
      <p:ext uri="{BB962C8B-B14F-4D97-AF65-F5344CB8AC3E}">
        <p14:creationId xmlns:p14="http://schemas.microsoft.com/office/powerpoint/2010/main" val="3804954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46730EDA-1297-4B25-9E37-CC1E24A14B3D}" type="datetimeFigureOut">
              <a:rPr lang="en-US" smtClean="0"/>
              <a:t>2/10/2019</a:t>
            </a:fld>
            <a:endParaRPr lang="en-US"/>
          </a:p>
        </p:txBody>
      </p:sp>
      <p:sp>
        <p:nvSpPr>
          <p:cNvPr id="4" name="Slide Image Placeholder 3"/>
          <p:cNvSpPr>
            <a:spLocks noGrp="1" noRot="1" noChangeAspect="1"/>
          </p:cNvSpPr>
          <p:nvPr>
            <p:ph type="sldImg" idx="2"/>
          </p:nvPr>
        </p:nvSpPr>
        <p:spPr>
          <a:xfrm>
            <a:off x="325438" y="698500"/>
            <a:ext cx="6207125"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2775"/>
            <a:ext cx="5486400" cy="41910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5551"/>
            <a:ext cx="297180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5551"/>
            <a:ext cx="2971800" cy="465138"/>
          </a:xfrm>
          <a:prstGeom prst="rect">
            <a:avLst/>
          </a:prstGeom>
        </p:spPr>
        <p:txBody>
          <a:bodyPr vert="horz" lIns="91440" tIns="45720" rIns="91440" bIns="45720" rtlCol="0" anchor="b"/>
          <a:lstStyle>
            <a:lvl1pPr algn="r">
              <a:defRPr sz="1200"/>
            </a:lvl1pPr>
          </a:lstStyle>
          <a:p>
            <a:fld id="{3852F0AF-899E-412E-8F0A-58EDDBD3C24C}" type="slidenum">
              <a:rPr lang="en-US" smtClean="0"/>
              <a:t>‹#›</a:t>
            </a:fld>
            <a:endParaRPr lang="en-US"/>
          </a:p>
        </p:txBody>
      </p:sp>
    </p:spTree>
    <p:extLst>
      <p:ext uri="{BB962C8B-B14F-4D97-AF65-F5344CB8AC3E}">
        <p14:creationId xmlns:p14="http://schemas.microsoft.com/office/powerpoint/2010/main" val="3428880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t>2/10/2019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1151055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t>2/10/2019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3957004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6"/>
            <a:ext cx="329184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 y="329566"/>
            <a:ext cx="9631680"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t>2/10/2019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3363667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2/10/2019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214388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2/10/2019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8512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2/10/2019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278857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2/10/2019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56186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98EB5B-369C-4EA3-8119-DEB718F69078}" type="datetimeFigureOut">
              <a:rPr lang="en-US" smtClean="0">
                <a:solidFill>
                  <a:prstClr val="black">
                    <a:tint val="75000"/>
                  </a:prstClr>
                </a:solidFill>
              </a:rPr>
              <a:pPr/>
              <a:t>2/10/2019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194652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98EB5B-369C-4EA3-8119-DEB718F69078}" type="datetimeFigureOut">
              <a:rPr lang="en-US" smtClean="0">
                <a:solidFill>
                  <a:prstClr val="black">
                    <a:tint val="75000"/>
                  </a:prstClr>
                </a:solidFill>
              </a:rPr>
              <a:pPr/>
              <a:t>2/10/2019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88370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98EB5B-369C-4EA3-8119-DEB718F69078}" type="datetimeFigureOut">
              <a:rPr lang="en-US" smtClean="0">
                <a:solidFill>
                  <a:prstClr val="black">
                    <a:tint val="75000"/>
                  </a:prstClr>
                </a:solidFill>
              </a:rPr>
              <a:pPr/>
              <a:t>2/10/2019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33640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2/10/2019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3690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t>2/10/2019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9260398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endParaRPr lang="en-US" dirty="0"/>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2/10/2019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71630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2/10/2019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291226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6"/>
            <a:ext cx="329184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 y="329566"/>
            <a:ext cx="9631680"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2/10/2019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052393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2/10/2019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418950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2/10/2019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856595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2/10/2019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964854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2/10/2019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787472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98EB5B-369C-4EA3-8119-DEB718F69078}" type="datetimeFigureOut">
              <a:rPr lang="en-US" smtClean="0">
                <a:solidFill>
                  <a:prstClr val="black">
                    <a:tint val="75000"/>
                  </a:prstClr>
                </a:solidFill>
              </a:rPr>
              <a:pPr/>
              <a:t>2/10/2019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832999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98EB5B-369C-4EA3-8119-DEB718F69078}" type="datetimeFigureOut">
              <a:rPr lang="en-US" smtClean="0">
                <a:solidFill>
                  <a:prstClr val="black">
                    <a:tint val="75000"/>
                  </a:prstClr>
                </a:solidFill>
              </a:rPr>
              <a:pPr/>
              <a:t>2/10/2019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582986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98EB5B-369C-4EA3-8119-DEB718F69078}" type="datetimeFigureOut">
              <a:rPr lang="en-US" smtClean="0">
                <a:solidFill>
                  <a:prstClr val="black">
                    <a:tint val="75000"/>
                  </a:prstClr>
                </a:solidFill>
              </a:rPr>
              <a:pPr/>
              <a:t>2/10/2019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23120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98EB5B-369C-4EA3-8119-DEB718F69078}" type="datetimeFigureOut">
              <a:rPr lang="en-US" smtClean="0"/>
              <a:t>2/10/2019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40853157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2/10/2019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450471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endParaRPr lang="en-US" dirty="0"/>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2/10/2019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072822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2/10/2019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436757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6"/>
            <a:ext cx="329184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 y="329566"/>
            <a:ext cx="9631680"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2/10/2019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2906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98EB5B-369C-4EA3-8119-DEB718F69078}" type="datetimeFigureOut">
              <a:rPr lang="en-US" smtClean="0"/>
              <a:t>2/10/2019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1181053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98EB5B-369C-4EA3-8119-DEB718F69078}" type="datetimeFigureOut">
              <a:rPr lang="en-US" smtClean="0"/>
              <a:t>2/10/2019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4064761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98EB5B-369C-4EA3-8119-DEB718F69078}" type="datetimeFigureOut">
              <a:rPr lang="en-US" smtClean="0"/>
              <a:t>2/10/2019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3345487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98EB5B-369C-4EA3-8119-DEB718F69078}" type="datetimeFigureOut">
              <a:rPr lang="en-US" smtClean="0"/>
              <a:t>2/10/2019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1110564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t>2/10/2019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4038134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endParaRPr lang="en-US" dirty="0"/>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t>2/10/2019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2339425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22" tIns="65311" rIns="130622" bIns="653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0"/>
            <a:ext cx="13167360" cy="5431156"/>
          </a:xfrm>
          <a:prstGeom prst="rect">
            <a:avLst/>
          </a:prstGeom>
        </p:spPr>
        <p:txBody>
          <a:bodyPr vert="horz" lIns="130622" tIns="65311" rIns="130622" bIns="653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130622" tIns="65311" rIns="130622" bIns="65311" rtlCol="0" anchor="ctr"/>
          <a:lstStyle>
            <a:lvl1pPr algn="l">
              <a:defRPr sz="1700">
                <a:solidFill>
                  <a:schemeClr val="tx1">
                    <a:tint val="75000"/>
                  </a:schemeClr>
                </a:solidFill>
              </a:defRPr>
            </a:lvl1pPr>
          </a:lstStyle>
          <a:p>
            <a:fld id="{9C98EB5B-369C-4EA3-8119-DEB718F69078}" type="datetimeFigureOut">
              <a:rPr lang="en-US" smtClean="0"/>
              <a:t>2/10/2019</a:t>
            </a:fld>
            <a:endParaRPr lang="en-US" dirty="0"/>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30622" tIns="65311" rIns="130622" bIns="65311" rtlCol="0" anchor="ctr"/>
          <a:lstStyle>
            <a:lvl1pPr algn="ctr">
              <a:defRPr sz="17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622" tIns="65311" rIns="130622" bIns="65311" rtlCol="0" anchor="ctr"/>
          <a:lstStyle>
            <a:lvl1pPr algn="r">
              <a:defRPr sz="1700">
                <a:solidFill>
                  <a:schemeClr val="tx1">
                    <a:tint val="75000"/>
                  </a:schemeClr>
                </a:solidFill>
              </a:defRPr>
            </a:lvl1pPr>
          </a:lstStyle>
          <a:p>
            <a:fld id="{404F8755-B89E-4A33-A525-AD5B1E8BA3A1}" type="slidenum">
              <a:rPr lang="en-US" smtClean="0"/>
              <a:t>‹#›</a:t>
            </a:fld>
            <a:endParaRPr lang="en-US" dirty="0"/>
          </a:p>
        </p:txBody>
      </p:sp>
    </p:spTree>
    <p:extLst>
      <p:ext uri="{BB962C8B-B14F-4D97-AF65-F5344CB8AC3E}">
        <p14:creationId xmlns:p14="http://schemas.microsoft.com/office/powerpoint/2010/main" val="1591313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30622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1306220"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61304" indent="-408194" algn="l" defTabSz="130622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32776" indent="-326555" algn="l" defTabSz="130622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8588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4pPr>
      <a:lvl5pPr marL="293899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22" tIns="65311" rIns="130622" bIns="653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0"/>
            <a:ext cx="13167360" cy="5431156"/>
          </a:xfrm>
          <a:prstGeom prst="rect">
            <a:avLst/>
          </a:prstGeom>
        </p:spPr>
        <p:txBody>
          <a:bodyPr vert="horz" lIns="130622" tIns="65311" rIns="130622" bIns="653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130622" tIns="65311" rIns="130622" bIns="65311" rtlCol="0" anchor="ctr"/>
          <a:lstStyle>
            <a:lvl1pPr algn="l">
              <a:defRPr sz="1700">
                <a:solidFill>
                  <a:schemeClr val="tx1">
                    <a:tint val="75000"/>
                  </a:schemeClr>
                </a:solidFill>
              </a:defRPr>
            </a:lvl1pPr>
          </a:lstStyle>
          <a:p>
            <a:fld id="{9C98EB5B-369C-4EA3-8119-DEB718F69078}" type="datetimeFigureOut">
              <a:rPr lang="en-US" smtClean="0">
                <a:solidFill>
                  <a:prstClr val="black">
                    <a:tint val="75000"/>
                  </a:prstClr>
                </a:solidFill>
              </a:rPr>
              <a:pPr/>
              <a:t>2/10/2019</a:t>
            </a:fld>
            <a:endParaRPr lang="en-US" dirty="0">
              <a:solidFill>
                <a:prstClr val="black">
                  <a:tint val="75000"/>
                </a:prstClr>
              </a:solidFill>
            </a:endParaRPr>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30622" tIns="65311" rIns="130622" bIns="65311" rtlCol="0" anchor="ctr"/>
          <a:lstStyle>
            <a:lvl1pPr algn="ctr">
              <a:defRPr sz="17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622" tIns="65311" rIns="130622" bIns="65311" rtlCol="0" anchor="ctr"/>
          <a:lstStyle>
            <a:lvl1pPr algn="r">
              <a:defRPr sz="1700">
                <a:solidFill>
                  <a:schemeClr val="tx1">
                    <a:tint val="75000"/>
                  </a:schemeClr>
                </a:solidFill>
              </a:defRPr>
            </a:lvl1p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183556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130622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1306220"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61304" indent="-408194" algn="l" defTabSz="130622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32776" indent="-326555" algn="l" defTabSz="130622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8588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4pPr>
      <a:lvl5pPr marL="293899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22" tIns="65311" rIns="130622" bIns="653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0"/>
            <a:ext cx="13167360" cy="5431156"/>
          </a:xfrm>
          <a:prstGeom prst="rect">
            <a:avLst/>
          </a:prstGeom>
        </p:spPr>
        <p:txBody>
          <a:bodyPr vert="horz" lIns="130622" tIns="65311" rIns="130622" bIns="653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130622" tIns="65311" rIns="130622" bIns="65311" rtlCol="0" anchor="ctr"/>
          <a:lstStyle>
            <a:lvl1pPr algn="l">
              <a:defRPr sz="1700">
                <a:solidFill>
                  <a:schemeClr val="tx1">
                    <a:tint val="75000"/>
                  </a:schemeClr>
                </a:solidFill>
              </a:defRPr>
            </a:lvl1pPr>
          </a:lstStyle>
          <a:p>
            <a:fld id="{9C98EB5B-369C-4EA3-8119-DEB718F69078}" type="datetimeFigureOut">
              <a:rPr lang="en-US" smtClean="0">
                <a:solidFill>
                  <a:prstClr val="black">
                    <a:tint val="75000"/>
                  </a:prstClr>
                </a:solidFill>
              </a:rPr>
              <a:pPr/>
              <a:t>2/10/2019</a:t>
            </a:fld>
            <a:endParaRPr lang="en-US" dirty="0">
              <a:solidFill>
                <a:prstClr val="black">
                  <a:tint val="75000"/>
                </a:prstClr>
              </a:solidFill>
            </a:endParaRPr>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30622" tIns="65311" rIns="130622" bIns="65311" rtlCol="0" anchor="ctr"/>
          <a:lstStyle>
            <a:lvl1pPr algn="ctr">
              <a:defRPr sz="17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622" tIns="65311" rIns="130622" bIns="65311" rtlCol="0" anchor="ctr"/>
          <a:lstStyle>
            <a:lvl1pPr algn="r">
              <a:defRPr sz="1700">
                <a:solidFill>
                  <a:schemeClr val="tx1">
                    <a:tint val="75000"/>
                  </a:schemeClr>
                </a:solidFill>
              </a:defRPr>
            </a:lvl1p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7621404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130622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1306220"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61304" indent="-408194" algn="l" defTabSz="130622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32776" indent="-326555" algn="l" defTabSz="130622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8588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4pPr>
      <a:lvl5pPr marL="293899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radius="25"/>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762000" y="2057400"/>
            <a:ext cx="13167360" cy="3810000"/>
          </a:xfrm>
        </p:spPr>
        <p:txBody>
          <a:bodyPr>
            <a:normAutofit/>
          </a:bodyPr>
          <a:lstStyle/>
          <a:p>
            <a:pPr marL="0" lvl="0" indent="0" algn="ctr" defTabSz="914400">
              <a:spcBef>
                <a:spcPts val="0"/>
              </a:spcBef>
              <a:buNone/>
            </a:pPr>
            <a:r>
              <a:rPr lang="en-US" sz="12500" b="1" dirty="0">
                <a:ln w="3175">
                  <a:noFill/>
                </a:ln>
                <a:solidFill>
                  <a:schemeClr val="tx1">
                    <a:lumMod val="95000"/>
                    <a:lumOff val="5000"/>
                  </a:schemeClr>
                </a:solidFill>
                <a:effectLst>
                  <a:outerShdw blurRad="38100" dist="38100" dir="2700000" algn="tl">
                    <a:schemeClr val="bg1">
                      <a:lumMod val="50000"/>
                    </a:schemeClr>
                  </a:outerShdw>
                </a:effectLst>
                <a:latin typeface="Garamond" panose="02020404030301010803" pitchFamily="18" charset="0"/>
              </a:rPr>
              <a:t>Acts:</a:t>
            </a:r>
          </a:p>
          <a:p>
            <a:pPr marL="0" lvl="0" indent="0" algn="ctr" defTabSz="914400">
              <a:spcBef>
                <a:spcPts val="0"/>
              </a:spcBef>
              <a:buNone/>
            </a:pPr>
            <a:r>
              <a:rPr lang="en-US" sz="8800" b="1" i="1" dirty="0">
                <a:ln w="3175">
                  <a:noFill/>
                </a:ln>
                <a:solidFill>
                  <a:schemeClr val="tx1">
                    <a:lumMod val="95000"/>
                    <a:lumOff val="5000"/>
                  </a:schemeClr>
                </a:solidFill>
                <a:effectLst>
                  <a:outerShdw blurRad="38100" dist="38100" dir="2700000" algn="tl">
                    <a:schemeClr val="bg1">
                      <a:lumMod val="50000"/>
                    </a:schemeClr>
                  </a:outerShdw>
                </a:effectLst>
                <a:latin typeface="Garamond" panose="02020404030301010803" pitchFamily="18" charset="0"/>
              </a:rPr>
              <a:t>The Unhindered Harvest</a:t>
            </a:r>
          </a:p>
        </p:txBody>
      </p:sp>
    </p:spTree>
    <p:extLst>
      <p:ext uri="{BB962C8B-B14F-4D97-AF65-F5344CB8AC3E}">
        <p14:creationId xmlns:p14="http://schemas.microsoft.com/office/powerpoint/2010/main" val="2588186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43400" y="304800"/>
            <a:ext cx="10088880" cy="1371600"/>
          </a:xfrm>
          <a:noFill/>
          <a:ln w="28575">
            <a:noFill/>
          </a:ln>
        </p:spPr>
        <p:txBody>
          <a:bodyPr>
            <a:normAutofit/>
          </a:bodyPr>
          <a:lstStyle/>
          <a:p>
            <a:pPr lvl="0" defTabSz="1305942">
              <a:spcBef>
                <a:spcPct val="20000"/>
              </a:spcBef>
            </a:pPr>
            <a:r>
              <a:rPr lang="en-US" sz="6000" b="1" u="sng" dirty="0" smtClean="0">
                <a:solidFill>
                  <a:prstClr val="white"/>
                </a:solidFill>
                <a:effectLst>
                  <a:outerShdw blurRad="38100" dist="38100" dir="2700000" algn="tl">
                    <a:prstClr val="black"/>
                  </a:outerShdw>
                </a:effectLst>
                <a:latin typeface="Century Schoolbook" panose="02040604050505020304" pitchFamily="18" charset="0"/>
                <a:ea typeface="+mn-ea"/>
                <a:cs typeface="+mn-cs"/>
              </a:rPr>
              <a:t>The </a:t>
            </a:r>
            <a:r>
              <a:rPr lang="en-US" sz="6000" b="1" u="sng" dirty="0" smtClean="0">
                <a:solidFill>
                  <a:prstClr val="white"/>
                </a:solidFill>
                <a:effectLst>
                  <a:outerShdw blurRad="38100" dist="38100" dir="2700000" algn="tl">
                    <a:prstClr val="black"/>
                  </a:outerShdw>
                </a:effectLst>
                <a:latin typeface="Century Schoolbook" panose="02040604050505020304" pitchFamily="18" charset="0"/>
                <a:ea typeface="+mn-ea"/>
                <a:cs typeface="+mn-cs"/>
              </a:rPr>
              <a:t>Current </a:t>
            </a:r>
            <a:r>
              <a:rPr lang="en-US" sz="6000" b="1" u="sng" dirty="0" smtClean="0">
                <a:solidFill>
                  <a:prstClr val="white"/>
                </a:solidFill>
                <a:effectLst>
                  <a:outerShdw blurRad="38100" dist="38100" dir="2700000" algn="tl">
                    <a:prstClr val="black"/>
                  </a:outerShdw>
                </a:effectLst>
                <a:latin typeface="Century Schoolbook" panose="02040604050505020304" pitchFamily="18" charset="0"/>
                <a:ea typeface="+mn-ea"/>
                <a:cs typeface="+mn-cs"/>
              </a:rPr>
              <a:t>Storyline</a:t>
            </a:r>
            <a:endParaRPr lang="en-US" sz="6000" b="1" u="sng"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5410200" y="1905000"/>
            <a:ext cx="9022080" cy="6324600"/>
          </a:xfrm>
          <a:noFill/>
          <a:ln w="28575">
            <a:noFill/>
          </a:ln>
        </p:spPr>
        <p:txBody>
          <a:bodyPr>
            <a:normAutofit/>
          </a:bodyPr>
          <a:lstStyle/>
          <a:p>
            <a:r>
              <a:rPr lang="en-US" sz="5400" b="1" i="1" dirty="0" smtClean="0">
                <a:solidFill>
                  <a:prstClr val="white"/>
                </a:solidFill>
                <a:effectLst>
                  <a:outerShdw blurRad="38100" dist="38100" dir="2700000" algn="tl">
                    <a:prstClr val="black"/>
                  </a:outerShdw>
                </a:effectLst>
                <a:latin typeface="Century Schoolbook" panose="02040604050505020304" pitchFamily="18" charset="0"/>
              </a:rPr>
              <a:t>Paul under arrest</a:t>
            </a:r>
          </a:p>
          <a:p>
            <a:r>
              <a:rPr lang="en-US" sz="5400" b="1" i="1" dirty="0" smtClean="0">
                <a:solidFill>
                  <a:prstClr val="white"/>
                </a:solidFill>
                <a:effectLst>
                  <a:outerShdw blurRad="38100" dist="38100" dir="2700000" algn="tl">
                    <a:prstClr val="black"/>
                  </a:outerShdw>
                </a:effectLst>
                <a:latin typeface="Century Schoolbook" panose="02040604050505020304" pitchFamily="18" charset="0"/>
              </a:rPr>
              <a:t>Heading to Rome</a:t>
            </a:r>
            <a:endParaRPr lang="en-US" sz="5400" b="1" i="1" dirty="0" smtClean="0">
              <a:solidFill>
                <a:prstClr val="white"/>
              </a:solidFill>
              <a:effectLst>
                <a:outerShdw blurRad="38100" dist="38100" dir="2700000" algn="tl">
                  <a:prstClr val="black"/>
                </a:outerShdw>
              </a:effectLst>
              <a:latin typeface="Century Schoolbook" panose="02040604050505020304" pitchFamily="18" charset="0"/>
            </a:endParaRPr>
          </a:p>
          <a:p>
            <a:r>
              <a:rPr lang="en-US" sz="5400" b="1" i="1" dirty="0" smtClean="0">
                <a:solidFill>
                  <a:prstClr val="white"/>
                </a:solidFill>
                <a:effectLst>
                  <a:outerShdw blurRad="38100" dist="38100" dir="2700000" algn="tl">
                    <a:prstClr val="black"/>
                  </a:outerShdw>
                </a:effectLst>
                <a:latin typeface="Century Schoolbook" panose="02040604050505020304" pitchFamily="18" charset="0"/>
              </a:rPr>
              <a:t>Proclaiming Christ to Roman officials</a:t>
            </a:r>
          </a:p>
          <a:p>
            <a:r>
              <a:rPr lang="en-US" sz="5400" b="1" i="1" dirty="0" smtClean="0">
                <a:solidFill>
                  <a:prstClr val="white"/>
                </a:solidFill>
                <a:effectLst>
                  <a:outerShdw blurRad="38100" dist="38100" dir="2700000" algn="tl">
                    <a:prstClr val="black"/>
                  </a:outerShdw>
                </a:effectLst>
                <a:latin typeface="Century Schoolbook" panose="02040604050505020304" pitchFamily="18" charset="0"/>
              </a:rPr>
              <a:t>Currently Festus and Agrippa II</a:t>
            </a:r>
            <a:endParaRPr lang="en-US" sz="4800" b="1" i="1" dirty="0" smtClean="0">
              <a:solidFill>
                <a:prstClr val="white"/>
              </a:solidFill>
              <a:effectLst>
                <a:outerShdw blurRad="38100" dist="38100" dir="2700000" algn="tl">
                  <a:prstClr val="black"/>
                </a:outerShdw>
              </a:effectLst>
              <a:latin typeface="Century Schoolbook" panose="02040604050505020304" pitchFamily="18" charset="0"/>
            </a:endParaRPr>
          </a:p>
          <a:p>
            <a:endParaRPr lang="en-US" sz="4800" b="1" i="1" dirty="0" smtClean="0">
              <a:solidFill>
                <a:prstClr val="white"/>
              </a:solidFill>
              <a:effectLst>
                <a:outerShdw blurRad="38100" dist="38100" dir="2700000" algn="tl">
                  <a:prstClr val="black"/>
                </a:outerShdw>
              </a:effectLst>
              <a:latin typeface="Century Schoolbook" panose="02040604050505020304" pitchFamily="18" charset="0"/>
            </a:endParaRPr>
          </a:p>
        </p:txBody>
      </p:sp>
    </p:spTree>
    <p:extLst>
      <p:ext uri="{BB962C8B-B14F-4D97-AF65-F5344CB8AC3E}">
        <p14:creationId xmlns:p14="http://schemas.microsoft.com/office/powerpoint/2010/main" val="622962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43400" y="304800"/>
            <a:ext cx="10088880" cy="1371600"/>
          </a:xfrm>
          <a:noFill/>
          <a:ln w="28575">
            <a:noFill/>
          </a:ln>
        </p:spPr>
        <p:txBody>
          <a:bodyPr>
            <a:normAutofit/>
          </a:bodyPr>
          <a:lstStyle/>
          <a:p>
            <a:pPr lvl="0" defTabSz="1305942">
              <a:spcBef>
                <a:spcPct val="20000"/>
              </a:spcBef>
            </a:pPr>
            <a:r>
              <a:rPr lang="en-US" sz="6000" b="1" u="sng" dirty="0" smtClean="0">
                <a:solidFill>
                  <a:prstClr val="white"/>
                </a:solidFill>
                <a:effectLst>
                  <a:outerShdw blurRad="38100" dist="38100" dir="2700000" algn="tl">
                    <a:prstClr val="black"/>
                  </a:outerShdw>
                </a:effectLst>
                <a:latin typeface="Century Schoolbook" panose="02040604050505020304" pitchFamily="18" charset="0"/>
                <a:ea typeface="+mn-ea"/>
                <a:cs typeface="+mn-cs"/>
              </a:rPr>
              <a:t>The </a:t>
            </a:r>
            <a:r>
              <a:rPr lang="en-US" sz="6000" b="1" u="sng" dirty="0" smtClean="0">
                <a:solidFill>
                  <a:prstClr val="white"/>
                </a:solidFill>
                <a:effectLst>
                  <a:outerShdw blurRad="38100" dist="38100" dir="2700000" algn="tl">
                    <a:prstClr val="black"/>
                  </a:outerShdw>
                </a:effectLst>
                <a:latin typeface="Century Schoolbook" panose="02040604050505020304" pitchFamily="18" charset="0"/>
                <a:ea typeface="+mn-ea"/>
                <a:cs typeface="+mn-cs"/>
              </a:rPr>
              <a:t>Current </a:t>
            </a:r>
            <a:r>
              <a:rPr lang="en-US" sz="6000" b="1" u="sng" dirty="0" smtClean="0">
                <a:solidFill>
                  <a:prstClr val="white"/>
                </a:solidFill>
                <a:effectLst>
                  <a:outerShdw blurRad="38100" dist="38100" dir="2700000" algn="tl">
                    <a:prstClr val="black"/>
                  </a:outerShdw>
                </a:effectLst>
                <a:latin typeface="Century Schoolbook" panose="02040604050505020304" pitchFamily="18" charset="0"/>
                <a:ea typeface="+mn-ea"/>
                <a:cs typeface="+mn-cs"/>
              </a:rPr>
              <a:t>Storyline</a:t>
            </a:r>
            <a:endParaRPr lang="en-US" sz="6000" b="1" u="sng"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5410200" y="1905000"/>
            <a:ext cx="9022080" cy="6324600"/>
          </a:xfrm>
          <a:noFill/>
          <a:ln w="28575">
            <a:noFill/>
          </a:ln>
        </p:spPr>
        <p:txBody>
          <a:bodyPr>
            <a:normAutofit/>
          </a:bodyPr>
          <a:lstStyle/>
          <a:p>
            <a:r>
              <a:rPr lang="en-US" sz="5400" b="1" i="1" dirty="0" smtClean="0">
                <a:solidFill>
                  <a:prstClr val="white"/>
                </a:solidFill>
                <a:effectLst>
                  <a:outerShdw blurRad="38100" dist="38100" dir="2700000" algn="tl">
                    <a:prstClr val="black"/>
                  </a:outerShdw>
                </a:effectLst>
                <a:latin typeface="Century Schoolbook" panose="02040604050505020304" pitchFamily="18" charset="0"/>
              </a:rPr>
              <a:t>Festus</a:t>
            </a:r>
          </a:p>
          <a:p>
            <a:pPr lvl="1"/>
            <a:r>
              <a:rPr lang="en-US" sz="4800" b="1" i="1" dirty="0" smtClean="0">
                <a:solidFill>
                  <a:prstClr val="white"/>
                </a:solidFill>
                <a:effectLst>
                  <a:outerShdw blurRad="38100" dist="38100" dir="2700000" algn="tl">
                    <a:prstClr val="black"/>
                  </a:outerShdw>
                </a:effectLst>
                <a:latin typeface="Century Schoolbook" panose="02040604050505020304" pitchFamily="18" charset="0"/>
              </a:rPr>
              <a:t>Governor of Caesarea</a:t>
            </a:r>
          </a:p>
          <a:p>
            <a:pPr lvl="1"/>
            <a:r>
              <a:rPr lang="en-US" sz="4800" b="1" i="1" dirty="0" smtClean="0">
                <a:solidFill>
                  <a:prstClr val="white"/>
                </a:solidFill>
                <a:effectLst>
                  <a:outerShdw blurRad="38100" dist="38100" dir="2700000" algn="tl">
                    <a:prstClr val="black"/>
                  </a:outerShdw>
                </a:effectLst>
                <a:latin typeface="Century Schoolbook" panose="02040604050505020304" pitchFamily="18" charset="0"/>
              </a:rPr>
              <a:t>Newly installed</a:t>
            </a:r>
          </a:p>
          <a:p>
            <a:pPr lvl="1"/>
            <a:r>
              <a:rPr lang="en-US" sz="4800" b="1" i="1" dirty="0" smtClean="0">
                <a:solidFill>
                  <a:prstClr val="white"/>
                </a:solidFill>
                <a:effectLst>
                  <a:outerShdw blurRad="38100" dist="38100" dir="2700000" algn="tl">
                    <a:prstClr val="black"/>
                  </a:outerShdw>
                </a:effectLst>
                <a:latin typeface="Century Schoolbook" panose="02040604050505020304" pitchFamily="18" charset="0"/>
              </a:rPr>
              <a:t>Not fully versed in Jewish culture and religion</a:t>
            </a:r>
          </a:p>
          <a:p>
            <a:pPr lvl="1"/>
            <a:r>
              <a:rPr lang="en-US" sz="4800" b="1" i="1" dirty="0" smtClean="0">
                <a:solidFill>
                  <a:prstClr val="white"/>
                </a:solidFill>
                <a:effectLst>
                  <a:outerShdw blurRad="38100" dist="38100" dir="2700000" algn="tl">
                    <a:prstClr val="black"/>
                  </a:outerShdw>
                </a:effectLst>
                <a:latin typeface="Century Schoolbook" panose="02040604050505020304" pitchFamily="18" charset="0"/>
              </a:rPr>
              <a:t>Needed Agrippa’s help</a:t>
            </a:r>
          </a:p>
          <a:p>
            <a:endParaRPr lang="en-US" sz="4800" b="1" i="1" dirty="0" smtClean="0">
              <a:solidFill>
                <a:prstClr val="white"/>
              </a:solidFill>
              <a:effectLst>
                <a:outerShdw blurRad="38100" dist="38100" dir="2700000" algn="tl">
                  <a:prstClr val="black"/>
                </a:outerShdw>
              </a:effectLst>
              <a:latin typeface="Century Schoolbook" panose="02040604050505020304" pitchFamily="18" charset="0"/>
            </a:endParaRPr>
          </a:p>
        </p:txBody>
      </p:sp>
    </p:spTree>
    <p:extLst>
      <p:ext uri="{BB962C8B-B14F-4D97-AF65-F5344CB8AC3E}">
        <p14:creationId xmlns:p14="http://schemas.microsoft.com/office/powerpoint/2010/main" val="2844110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43400" y="304800"/>
            <a:ext cx="10088880" cy="1371600"/>
          </a:xfrm>
          <a:noFill/>
          <a:ln w="28575">
            <a:noFill/>
          </a:ln>
        </p:spPr>
        <p:txBody>
          <a:bodyPr>
            <a:normAutofit/>
          </a:bodyPr>
          <a:lstStyle/>
          <a:p>
            <a:pPr lvl="0" defTabSz="1305942">
              <a:spcBef>
                <a:spcPct val="20000"/>
              </a:spcBef>
            </a:pPr>
            <a:r>
              <a:rPr lang="en-US" sz="6000" b="1" u="sng" dirty="0" smtClean="0">
                <a:solidFill>
                  <a:prstClr val="white"/>
                </a:solidFill>
                <a:effectLst>
                  <a:outerShdw blurRad="38100" dist="38100" dir="2700000" algn="tl">
                    <a:prstClr val="black"/>
                  </a:outerShdw>
                </a:effectLst>
                <a:latin typeface="Century Schoolbook" panose="02040604050505020304" pitchFamily="18" charset="0"/>
                <a:ea typeface="+mn-ea"/>
                <a:cs typeface="+mn-cs"/>
              </a:rPr>
              <a:t>The </a:t>
            </a:r>
            <a:r>
              <a:rPr lang="en-US" sz="6000" b="1" u="sng" dirty="0" smtClean="0">
                <a:solidFill>
                  <a:prstClr val="white"/>
                </a:solidFill>
                <a:effectLst>
                  <a:outerShdw blurRad="38100" dist="38100" dir="2700000" algn="tl">
                    <a:prstClr val="black"/>
                  </a:outerShdw>
                </a:effectLst>
                <a:latin typeface="Century Schoolbook" panose="02040604050505020304" pitchFamily="18" charset="0"/>
                <a:ea typeface="+mn-ea"/>
                <a:cs typeface="+mn-cs"/>
              </a:rPr>
              <a:t>Current </a:t>
            </a:r>
            <a:r>
              <a:rPr lang="en-US" sz="6000" b="1" u="sng" dirty="0" smtClean="0">
                <a:solidFill>
                  <a:prstClr val="white"/>
                </a:solidFill>
                <a:effectLst>
                  <a:outerShdw blurRad="38100" dist="38100" dir="2700000" algn="tl">
                    <a:prstClr val="black"/>
                  </a:outerShdw>
                </a:effectLst>
                <a:latin typeface="Century Schoolbook" panose="02040604050505020304" pitchFamily="18" charset="0"/>
                <a:ea typeface="+mn-ea"/>
                <a:cs typeface="+mn-cs"/>
              </a:rPr>
              <a:t>Storyline</a:t>
            </a:r>
            <a:endParaRPr lang="en-US" sz="6000" b="1" u="sng"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5410200" y="1905000"/>
            <a:ext cx="9022080" cy="6324600"/>
          </a:xfrm>
          <a:noFill/>
          <a:ln w="28575">
            <a:noFill/>
          </a:ln>
        </p:spPr>
        <p:txBody>
          <a:bodyPr>
            <a:normAutofit/>
          </a:bodyPr>
          <a:lstStyle/>
          <a:p>
            <a:r>
              <a:rPr lang="en-US" sz="5400" b="1" i="1" dirty="0" smtClean="0">
                <a:solidFill>
                  <a:prstClr val="white"/>
                </a:solidFill>
                <a:effectLst>
                  <a:outerShdw blurRad="38100" dist="38100" dir="2700000" algn="tl">
                    <a:prstClr val="black"/>
                  </a:outerShdw>
                </a:effectLst>
                <a:latin typeface="Century Schoolbook" panose="02040604050505020304" pitchFamily="18" charset="0"/>
              </a:rPr>
              <a:t>Agrippa II – ruler of northern Palestine</a:t>
            </a:r>
          </a:p>
          <a:p>
            <a:pPr lvl="1"/>
            <a:r>
              <a:rPr lang="en-US" sz="4800" b="1" i="1" dirty="0" smtClean="0">
                <a:solidFill>
                  <a:prstClr val="white"/>
                </a:solidFill>
                <a:effectLst>
                  <a:outerShdw blurRad="38100" dist="38100" dir="2700000" algn="tl">
                    <a:prstClr val="black"/>
                  </a:outerShdw>
                </a:effectLst>
                <a:latin typeface="Century Schoolbook" panose="02040604050505020304" pitchFamily="18" charset="0"/>
              </a:rPr>
              <a:t>Great grandfather was Herod the Great</a:t>
            </a:r>
          </a:p>
          <a:p>
            <a:pPr lvl="1"/>
            <a:r>
              <a:rPr lang="en-US" sz="4800" b="1" i="1" dirty="0" smtClean="0">
                <a:solidFill>
                  <a:prstClr val="white"/>
                </a:solidFill>
                <a:effectLst>
                  <a:outerShdw blurRad="38100" dist="38100" dir="2700000" algn="tl">
                    <a:prstClr val="black"/>
                  </a:outerShdw>
                </a:effectLst>
                <a:latin typeface="Century Schoolbook" panose="02040604050505020304" pitchFamily="18" charset="0"/>
              </a:rPr>
              <a:t>Great uncle was Herod Antipas</a:t>
            </a:r>
          </a:p>
          <a:p>
            <a:pPr lvl="1"/>
            <a:r>
              <a:rPr lang="en-US" sz="4800" b="1" i="1" dirty="0" smtClean="0">
                <a:solidFill>
                  <a:prstClr val="white"/>
                </a:solidFill>
                <a:effectLst>
                  <a:outerShdw blurRad="38100" dist="38100" dir="2700000" algn="tl">
                    <a:prstClr val="black"/>
                  </a:outerShdw>
                </a:effectLst>
                <a:latin typeface="Century Schoolbook" panose="02040604050505020304" pitchFamily="18" charset="0"/>
              </a:rPr>
              <a:t>Father was Agrippa I</a:t>
            </a:r>
          </a:p>
          <a:p>
            <a:pPr lvl="1"/>
            <a:endParaRPr lang="en-US" sz="4800" b="1" i="1" dirty="0" smtClean="0">
              <a:solidFill>
                <a:prstClr val="white"/>
              </a:solidFill>
              <a:effectLst>
                <a:outerShdw blurRad="38100" dist="38100" dir="2700000" algn="tl">
                  <a:prstClr val="black"/>
                </a:outerShdw>
              </a:effectLst>
              <a:latin typeface="Century Schoolbook" panose="02040604050505020304" pitchFamily="18" charset="0"/>
            </a:endParaRPr>
          </a:p>
          <a:p>
            <a:endParaRPr lang="en-US" sz="4800" b="1" i="1" dirty="0" smtClean="0">
              <a:solidFill>
                <a:prstClr val="white"/>
              </a:solidFill>
              <a:effectLst>
                <a:outerShdw blurRad="38100" dist="38100" dir="2700000" algn="tl">
                  <a:prstClr val="black"/>
                </a:outerShdw>
              </a:effectLst>
              <a:latin typeface="Century Schoolbook" panose="02040604050505020304" pitchFamily="18" charset="0"/>
            </a:endParaRPr>
          </a:p>
          <a:p>
            <a:endParaRPr lang="en-US" sz="4800" b="1" i="1" dirty="0" smtClean="0">
              <a:solidFill>
                <a:prstClr val="white"/>
              </a:solidFill>
              <a:effectLst>
                <a:outerShdw blurRad="38100" dist="38100" dir="2700000" algn="tl">
                  <a:prstClr val="black"/>
                </a:outerShdw>
              </a:effectLst>
              <a:latin typeface="Century Schoolbook" panose="02040604050505020304" pitchFamily="18" charset="0"/>
            </a:endParaRPr>
          </a:p>
        </p:txBody>
      </p:sp>
    </p:spTree>
    <p:extLst>
      <p:ext uri="{BB962C8B-B14F-4D97-AF65-F5344CB8AC3E}">
        <p14:creationId xmlns:p14="http://schemas.microsoft.com/office/powerpoint/2010/main" val="3192858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10200" y="304800"/>
            <a:ext cx="9022080" cy="1371600"/>
          </a:xfrm>
          <a:noFill/>
          <a:ln w="28575">
            <a:noFill/>
          </a:ln>
        </p:spPr>
        <p:txBody>
          <a:bodyPr>
            <a:normAutofit/>
          </a:bodyPr>
          <a:lstStyle/>
          <a:p>
            <a:pPr lvl="0" defTabSz="1305942">
              <a:spcBef>
                <a:spcPct val="20000"/>
              </a:spcBef>
            </a:pPr>
            <a:r>
              <a:rPr lang="en-US" sz="6000" b="1" u="sng" dirty="0" smtClean="0">
                <a:solidFill>
                  <a:prstClr val="white"/>
                </a:solidFill>
                <a:effectLst>
                  <a:outerShdw blurRad="38100" dist="38100" dir="2700000" algn="tl">
                    <a:prstClr val="black"/>
                  </a:outerShdw>
                </a:effectLst>
                <a:latin typeface="Century Schoolbook" panose="02040604050505020304" pitchFamily="18" charset="0"/>
                <a:ea typeface="+mn-ea"/>
                <a:cs typeface="+mn-cs"/>
              </a:rPr>
              <a:t>The Message</a:t>
            </a:r>
            <a:endParaRPr lang="en-US" sz="6000" b="1" u="sng"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5410200" y="1600200"/>
            <a:ext cx="9022080" cy="6629400"/>
          </a:xfrm>
          <a:noFill/>
          <a:ln w="28575">
            <a:noFill/>
          </a:ln>
        </p:spPr>
        <p:txBody>
          <a:bodyPr>
            <a:normAutofit/>
          </a:bodyPr>
          <a:lstStyle/>
          <a:p>
            <a:r>
              <a:rPr lang="en-US" sz="5400" b="1" i="1" dirty="0" smtClean="0">
                <a:solidFill>
                  <a:prstClr val="white"/>
                </a:solidFill>
                <a:effectLst>
                  <a:outerShdw blurRad="38100" dist="38100" dir="2700000" algn="tl">
                    <a:prstClr val="black"/>
                  </a:outerShdw>
                </a:effectLst>
                <a:latin typeface="Century Schoolbook" panose="02040604050505020304" pitchFamily="18" charset="0"/>
              </a:rPr>
              <a:t>Repentance</a:t>
            </a:r>
          </a:p>
          <a:p>
            <a:pPr lvl="1"/>
            <a:r>
              <a:rPr lang="en-US" sz="4800" b="1" i="1" dirty="0" smtClean="0">
                <a:solidFill>
                  <a:prstClr val="white"/>
                </a:solidFill>
                <a:effectLst>
                  <a:outerShdw blurRad="38100" dist="38100" dir="2700000" algn="tl">
                    <a:prstClr val="black"/>
                  </a:outerShdw>
                </a:effectLst>
                <a:latin typeface="Century Schoolbook" panose="02040604050505020304" pitchFamily="18" charset="0"/>
              </a:rPr>
              <a:t>In response to the vision</a:t>
            </a:r>
          </a:p>
          <a:p>
            <a:pPr lvl="1"/>
            <a:r>
              <a:rPr lang="en-US" sz="4800" b="1" i="1" dirty="0" smtClean="0">
                <a:solidFill>
                  <a:prstClr val="white"/>
                </a:solidFill>
                <a:effectLst>
                  <a:outerShdw blurRad="38100" dist="38100" dir="2700000" algn="tl">
                    <a:prstClr val="black"/>
                  </a:outerShdw>
                </a:effectLst>
                <a:latin typeface="Century Schoolbook" panose="02040604050505020304" pitchFamily="18" charset="0"/>
              </a:rPr>
              <a:t>In response to the OT</a:t>
            </a:r>
          </a:p>
          <a:p>
            <a:r>
              <a:rPr lang="en-US" sz="5400" b="1" i="1" dirty="0" smtClean="0">
                <a:solidFill>
                  <a:prstClr val="white"/>
                </a:solidFill>
                <a:effectLst>
                  <a:outerShdw blurRad="38100" dist="38100" dir="2700000" algn="tl">
                    <a:prstClr val="black"/>
                  </a:outerShdw>
                </a:effectLst>
                <a:latin typeface="Century Schoolbook" panose="02040604050505020304" pitchFamily="18" charset="0"/>
              </a:rPr>
              <a:t>Death of Jesus</a:t>
            </a:r>
          </a:p>
          <a:p>
            <a:r>
              <a:rPr lang="en-US" sz="5400" b="1" i="1" dirty="0" smtClean="0">
                <a:solidFill>
                  <a:prstClr val="white"/>
                </a:solidFill>
                <a:effectLst>
                  <a:outerShdw blurRad="38100" dist="38100" dir="2700000" algn="tl">
                    <a:prstClr val="black"/>
                  </a:outerShdw>
                </a:effectLst>
                <a:latin typeface="Century Schoolbook" panose="02040604050505020304" pitchFamily="18" charset="0"/>
              </a:rPr>
              <a:t>Resurrection of Jesus</a:t>
            </a:r>
          </a:p>
          <a:p>
            <a:r>
              <a:rPr lang="en-US" sz="5400" b="1" i="1" dirty="0" smtClean="0">
                <a:solidFill>
                  <a:prstClr val="white"/>
                </a:solidFill>
                <a:effectLst>
                  <a:outerShdw blurRad="38100" dist="38100" dir="2700000" algn="tl">
                    <a:prstClr val="black"/>
                  </a:outerShdw>
                </a:effectLst>
                <a:latin typeface="Century Schoolbook" panose="02040604050505020304" pitchFamily="18" charset="0"/>
              </a:rPr>
              <a:t>Light to the world</a:t>
            </a:r>
            <a:endParaRPr lang="en-US" sz="4800" b="1" i="1" dirty="0" smtClean="0">
              <a:solidFill>
                <a:prstClr val="white"/>
              </a:solidFill>
              <a:effectLst>
                <a:outerShdw blurRad="38100" dist="38100" dir="2700000" algn="tl">
                  <a:prstClr val="black"/>
                </a:outerShdw>
              </a:effectLst>
              <a:latin typeface="Century Schoolbook" panose="02040604050505020304" pitchFamily="18" charset="0"/>
            </a:endParaRPr>
          </a:p>
          <a:p>
            <a:endParaRPr lang="en-US" sz="5400" b="1" i="1" dirty="0" smtClean="0">
              <a:solidFill>
                <a:prstClr val="white"/>
              </a:solidFill>
              <a:effectLst>
                <a:outerShdw blurRad="38100" dist="38100" dir="2700000" algn="tl">
                  <a:prstClr val="black"/>
                </a:outerShdw>
              </a:effectLst>
              <a:latin typeface="Century Schoolbook" panose="02040604050505020304" pitchFamily="18" charset="0"/>
            </a:endParaRPr>
          </a:p>
          <a:p>
            <a:endParaRPr lang="en-US" sz="5400" b="1" i="1" dirty="0" smtClean="0">
              <a:solidFill>
                <a:prstClr val="white"/>
              </a:solidFill>
              <a:effectLst>
                <a:outerShdw blurRad="38100" dist="38100" dir="2700000" algn="tl">
                  <a:prstClr val="black"/>
                </a:outerShdw>
              </a:effectLst>
              <a:latin typeface="Century Schoolbook" panose="02040604050505020304" pitchFamily="18" charset="0"/>
            </a:endParaRPr>
          </a:p>
          <a:p>
            <a:endParaRPr lang="en-US" sz="4800" b="1" i="1" dirty="0" smtClean="0">
              <a:solidFill>
                <a:prstClr val="white"/>
              </a:solidFill>
              <a:effectLst>
                <a:outerShdw blurRad="38100" dist="38100" dir="2700000" algn="tl">
                  <a:prstClr val="black"/>
                </a:outerShdw>
              </a:effectLst>
              <a:latin typeface="Century Schoolbook" panose="02040604050505020304" pitchFamily="18" charset="0"/>
            </a:endParaRPr>
          </a:p>
        </p:txBody>
      </p:sp>
    </p:spTree>
    <p:extLst>
      <p:ext uri="{BB962C8B-B14F-4D97-AF65-F5344CB8AC3E}">
        <p14:creationId xmlns:p14="http://schemas.microsoft.com/office/powerpoint/2010/main" val="184567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10200" y="304800"/>
            <a:ext cx="9022080" cy="1371600"/>
          </a:xfrm>
          <a:noFill/>
          <a:ln w="28575">
            <a:noFill/>
          </a:ln>
        </p:spPr>
        <p:txBody>
          <a:bodyPr>
            <a:normAutofit/>
          </a:bodyPr>
          <a:lstStyle/>
          <a:p>
            <a:pPr lvl="0" defTabSz="1305942">
              <a:spcBef>
                <a:spcPct val="20000"/>
              </a:spcBef>
            </a:pPr>
            <a:r>
              <a:rPr lang="en-US" sz="6000" b="1" u="sng" dirty="0" smtClean="0">
                <a:solidFill>
                  <a:prstClr val="white"/>
                </a:solidFill>
                <a:effectLst>
                  <a:outerShdw blurRad="38100" dist="38100" dir="2700000" algn="tl">
                    <a:prstClr val="black"/>
                  </a:outerShdw>
                </a:effectLst>
                <a:latin typeface="Century Schoolbook" panose="02040604050505020304" pitchFamily="18" charset="0"/>
                <a:ea typeface="+mn-ea"/>
                <a:cs typeface="+mn-cs"/>
              </a:rPr>
              <a:t>The Message</a:t>
            </a:r>
            <a:endParaRPr lang="en-US" sz="6000" b="1" u="sng"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5410200" y="1600200"/>
            <a:ext cx="9022080" cy="6629400"/>
          </a:xfrm>
          <a:noFill/>
          <a:ln w="28575">
            <a:noFill/>
          </a:ln>
        </p:spPr>
        <p:txBody>
          <a:bodyPr>
            <a:normAutofit/>
          </a:bodyPr>
          <a:lstStyle/>
          <a:p>
            <a:r>
              <a:rPr lang="en-US" sz="5400" b="1" i="1" dirty="0" smtClean="0">
                <a:solidFill>
                  <a:prstClr val="white"/>
                </a:solidFill>
                <a:effectLst>
                  <a:outerShdw blurRad="38100" dist="38100" dir="2700000" algn="tl">
                    <a:prstClr val="black"/>
                  </a:outerShdw>
                </a:effectLst>
                <a:latin typeface="Century Schoolbook" panose="02040604050505020304" pitchFamily="18" charset="0"/>
              </a:rPr>
              <a:t>“Light” – is the key</a:t>
            </a:r>
          </a:p>
          <a:p>
            <a:r>
              <a:rPr lang="en-US" sz="5400" b="1" i="1" dirty="0" smtClean="0">
                <a:solidFill>
                  <a:prstClr val="white"/>
                </a:solidFill>
                <a:effectLst>
                  <a:outerShdw blurRad="38100" dist="38100" dir="2700000" algn="tl">
                    <a:prstClr val="black"/>
                  </a:outerShdw>
                </a:effectLst>
                <a:latin typeface="Century Schoolbook" panose="02040604050505020304" pitchFamily="18" charset="0"/>
              </a:rPr>
              <a:t>Gives awareness and understanding</a:t>
            </a:r>
          </a:p>
          <a:p>
            <a:r>
              <a:rPr lang="en-US" sz="5400" b="1" i="1" dirty="0" smtClean="0">
                <a:solidFill>
                  <a:prstClr val="white"/>
                </a:solidFill>
                <a:effectLst>
                  <a:outerShdw blurRad="38100" dist="38100" dir="2700000" algn="tl">
                    <a:prstClr val="black"/>
                  </a:outerShdw>
                </a:effectLst>
                <a:latin typeface="Century Schoolbook" panose="02040604050505020304" pitchFamily="18" charset="0"/>
              </a:rPr>
              <a:t>Light exposes and reveals</a:t>
            </a:r>
          </a:p>
          <a:p>
            <a:pPr lvl="1"/>
            <a:r>
              <a:rPr lang="en-US" sz="4800" b="1" i="1" dirty="0">
                <a:solidFill>
                  <a:prstClr val="white"/>
                </a:solidFill>
                <a:effectLst>
                  <a:outerShdw blurRad="38100" dist="38100" dir="2700000" algn="tl">
                    <a:prstClr val="black"/>
                  </a:outerShdw>
                </a:effectLst>
                <a:latin typeface="Century Schoolbook" panose="02040604050505020304" pitchFamily="18" charset="0"/>
              </a:rPr>
              <a:t>John 1:4-13</a:t>
            </a:r>
          </a:p>
          <a:p>
            <a:pPr lvl="1"/>
            <a:r>
              <a:rPr lang="en-US" sz="4800" b="1" i="1" dirty="0">
                <a:solidFill>
                  <a:prstClr val="white"/>
                </a:solidFill>
                <a:effectLst>
                  <a:outerShdw blurRad="38100" dist="38100" dir="2700000" algn="tl">
                    <a:prstClr val="black"/>
                  </a:outerShdw>
                </a:effectLst>
                <a:latin typeface="Century Schoolbook" panose="02040604050505020304" pitchFamily="18" charset="0"/>
              </a:rPr>
              <a:t>John 3:19-21</a:t>
            </a:r>
          </a:p>
          <a:p>
            <a:endParaRPr lang="en-US" sz="5400" b="1" i="1" dirty="0" smtClean="0">
              <a:solidFill>
                <a:prstClr val="white"/>
              </a:solidFill>
              <a:effectLst>
                <a:outerShdw blurRad="38100" dist="38100" dir="2700000" algn="tl">
                  <a:prstClr val="black"/>
                </a:outerShdw>
              </a:effectLst>
              <a:latin typeface="Century Schoolbook" panose="02040604050505020304" pitchFamily="18" charset="0"/>
            </a:endParaRPr>
          </a:p>
          <a:p>
            <a:endParaRPr lang="en-US" sz="5400" b="1" i="1" dirty="0" smtClean="0">
              <a:solidFill>
                <a:prstClr val="white"/>
              </a:solidFill>
              <a:effectLst>
                <a:outerShdw blurRad="38100" dist="38100" dir="2700000" algn="tl">
                  <a:prstClr val="black"/>
                </a:outerShdw>
              </a:effectLst>
              <a:latin typeface="Century Schoolbook" panose="02040604050505020304" pitchFamily="18" charset="0"/>
            </a:endParaRPr>
          </a:p>
          <a:p>
            <a:endParaRPr lang="en-US" sz="4800" b="1" i="1" dirty="0" smtClean="0">
              <a:solidFill>
                <a:prstClr val="white"/>
              </a:solidFill>
              <a:effectLst>
                <a:outerShdw blurRad="38100" dist="38100" dir="2700000" algn="tl">
                  <a:prstClr val="black"/>
                </a:outerShdw>
              </a:effectLst>
              <a:latin typeface="Century Schoolbook" panose="02040604050505020304" pitchFamily="18" charset="0"/>
            </a:endParaRPr>
          </a:p>
        </p:txBody>
      </p:sp>
    </p:spTree>
    <p:extLst>
      <p:ext uri="{BB962C8B-B14F-4D97-AF65-F5344CB8AC3E}">
        <p14:creationId xmlns:p14="http://schemas.microsoft.com/office/powerpoint/2010/main" val="199285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10200" y="304800"/>
            <a:ext cx="9022080" cy="1371600"/>
          </a:xfrm>
          <a:noFill/>
          <a:ln w="28575">
            <a:noFill/>
          </a:ln>
        </p:spPr>
        <p:txBody>
          <a:bodyPr>
            <a:normAutofit/>
          </a:bodyPr>
          <a:lstStyle/>
          <a:p>
            <a:pPr lvl="0" defTabSz="1305942">
              <a:spcBef>
                <a:spcPct val="20000"/>
              </a:spcBef>
            </a:pPr>
            <a:r>
              <a:rPr lang="en-US" sz="6000" b="1" u="sng" dirty="0" smtClean="0">
                <a:solidFill>
                  <a:prstClr val="white"/>
                </a:solidFill>
                <a:effectLst>
                  <a:outerShdw blurRad="38100" dist="38100" dir="2700000" algn="tl">
                    <a:prstClr val="black"/>
                  </a:outerShdw>
                </a:effectLst>
                <a:latin typeface="Century Schoolbook" panose="02040604050505020304" pitchFamily="18" charset="0"/>
                <a:ea typeface="+mn-ea"/>
                <a:cs typeface="+mn-cs"/>
              </a:rPr>
              <a:t>The Message</a:t>
            </a:r>
            <a:endParaRPr lang="en-US" sz="6000" b="1" u="sng"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5410200" y="1600200"/>
            <a:ext cx="9022080" cy="6629400"/>
          </a:xfrm>
          <a:noFill/>
          <a:ln w="28575">
            <a:noFill/>
          </a:ln>
        </p:spPr>
        <p:txBody>
          <a:bodyPr>
            <a:normAutofit/>
          </a:bodyPr>
          <a:lstStyle/>
          <a:p>
            <a:r>
              <a:rPr lang="en-US" sz="5400" b="1" i="1" dirty="0" smtClean="0">
                <a:solidFill>
                  <a:prstClr val="white"/>
                </a:solidFill>
                <a:effectLst>
                  <a:outerShdw blurRad="38100" dist="38100" dir="2700000" algn="tl">
                    <a:prstClr val="black"/>
                  </a:outerShdw>
                </a:effectLst>
                <a:latin typeface="Century Schoolbook" panose="02040604050505020304" pitchFamily="18" charset="0"/>
              </a:rPr>
              <a:t>Darkness</a:t>
            </a:r>
          </a:p>
          <a:p>
            <a:pPr lvl="1"/>
            <a:r>
              <a:rPr lang="en-US" sz="4800" b="1" i="1" dirty="0" smtClean="0">
                <a:solidFill>
                  <a:prstClr val="white"/>
                </a:solidFill>
                <a:effectLst>
                  <a:outerShdw blurRad="38100" dist="38100" dir="2700000" algn="tl">
                    <a:prstClr val="black"/>
                  </a:outerShdw>
                </a:effectLst>
                <a:latin typeface="Century Schoolbook" panose="02040604050505020304" pitchFamily="18" charset="0"/>
              </a:rPr>
              <a:t>Spiritual blindness</a:t>
            </a:r>
          </a:p>
          <a:p>
            <a:pPr lvl="1"/>
            <a:r>
              <a:rPr lang="en-US" sz="4800" b="1" i="1" dirty="0" smtClean="0">
                <a:solidFill>
                  <a:prstClr val="white"/>
                </a:solidFill>
                <a:effectLst>
                  <a:outerShdw blurRad="38100" dist="38100" dir="2700000" algn="tl">
                    <a:prstClr val="black"/>
                  </a:outerShdw>
                </a:effectLst>
                <a:latin typeface="Century Schoolbook" panose="02040604050505020304" pitchFamily="18" charset="0"/>
              </a:rPr>
              <a:t>Spiritual lifelessness</a:t>
            </a:r>
          </a:p>
          <a:p>
            <a:r>
              <a:rPr lang="en-US" sz="5400" b="1" i="1" dirty="0" smtClean="0">
                <a:solidFill>
                  <a:prstClr val="white"/>
                </a:solidFill>
                <a:effectLst>
                  <a:outerShdw blurRad="38100" dist="38100" dir="2700000" algn="tl">
                    <a:prstClr val="black"/>
                  </a:outerShdw>
                </a:effectLst>
                <a:latin typeface="Century Schoolbook" panose="02040604050505020304" pitchFamily="18" charset="0"/>
              </a:rPr>
              <a:t>Light reveals the condition of the heart</a:t>
            </a:r>
          </a:p>
          <a:p>
            <a:r>
              <a:rPr lang="en-US" sz="5400" b="1" i="1" dirty="0" smtClean="0">
                <a:solidFill>
                  <a:prstClr val="white"/>
                </a:solidFill>
                <a:effectLst>
                  <a:outerShdw blurRad="38100" dist="38100" dir="2700000" algn="tl">
                    <a:prstClr val="black"/>
                  </a:outerShdw>
                </a:effectLst>
                <a:latin typeface="Century Schoolbook" panose="02040604050505020304" pitchFamily="18" charset="0"/>
              </a:rPr>
              <a:t>Light establishes judgment</a:t>
            </a:r>
            <a:endParaRPr lang="en-US" sz="5400" b="1" i="1" dirty="0">
              <a:solidFill>
                <a:prstClr val="white"/>
              </a:solidFill>
              <a:effectLst>
                <a:outerShdw blurRad="38100" dist="38100" dir="2700000" algn="tl">
                  <a:prstClr val="black"/>
                </a:outerShdw>
              </a:effectLst>
              <a:latin typeface="Century Schoolbook" panose="02040604050505020304" pitchFamily="18" charset="0"/>
            </a:endParaRPr>
          </a:p>
          <a:p>
            <a:pPr marL="0" indent="0">
              <a:buNone/>
            </a:pPr>
            <a:endParaRPr lang="en-US" sz="5400" b="1" i="1" dirty="0" smtClean="0">
              <a:solidFill>
                <a:prstClr val="white"/>
              </a:solidFill>
              <a:effectLst>
                <a:outerShdw blurRad="38100" dist="38100" dir="2700000" algn="tl">
                  <a:prstClr val="black"/>
                </a:outerShdw>
              </a:effectLst>
              <a:latin typeface="Century Schoolbook" panose="02040604050505020304" pitchFamily="18" charset="0"/>
            </a:endParaRPr>
          </a:p>
          <a:p>
            <a:endParaRPr lang="en-US" sz="4800" b="1" i="1" dirty="0" smtClean="0">
              <a:solidFill>
                <a:prstClr val="white"/>
              </a:solidFill>
              <a:effectLst>
                <a:outerShdw blurRad="38100" dist="38100" dir="2700000" algn="tl">
                  <a:prstClr val="black"/>
                </a:outerShdw>
              </a:effectLst>
              <a:latin typeface="Century Schoolbook" panose="02040604050505020304" pitchFamily="18" charset="0"/>
            </a:endParaRPr>
          </a:p>
        </p:txBody>
      </p:sp>
    </p:spTree>
    <p:extLst>
      <p:ext uri="{BB962C8B-B14F-4D97-AF65-F5344CB8AC3E}">
        <p14:creationId xmlns:p14="http://schemas.microsoft.com/office/powerpoint/2010/main" val="363455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29200" y="304800"/>
            <a:ext cx="9403080" cy="1371600"/>
          </a:xfrm>
          <a:noFill/>
          <a:ln w="28575">
            <a:noFill/>
          </a:ln>
        </p:spPr>
        <p:txBody>
          <a:bodyPr>
            <a:normAutofit/>
          </a:bodyPr>
          <a:lstStyle/>
          <a:p>
            <a:pPr lvl="0" defTabSz="1305942">
              <a:spcBef>
                <a:spcPct val="20000"/>
              </a:spcBef>
            </a:pPr>
            <a:r>
              <a:rPr lang="en-US" sz="6000" b="1" u="sng" dirty="0" smtClean="0">
                <a:solidFill>
                  <a:prstClr val="white"/>
                </a:solidFill>
                <a:effectLst>
                  <a:outerShdw blurRad="38100" dist="38100" dir="2700000" algn="tl">
                    <a:prstClr val="black"/>
                  </a:outerShdw>
                </a:effectLst>
                <a:latin typeface="Century Schoolbook" panose="02040604050505020304" pitchFamily="18" charset="0"/>
                <a:ea typeface="+mn-ea"/>
                <a:cs typeface="+mn-cs"/>
              </a:rPr>
              <a:t>Reactions to the Light</a:t>
            </a:r>
            <a:endParaRPr lang="en-US" sz="6000" b="1" u="sng"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5410200" y="1600200"/>
            <a:ext cx="9022080" cy="6629400"/>
          </a:xfrm>
          <a:noFill/>
          <a:ln w="28575">
            <a:noFill/>
          </a:ln>
        </p:spPr>
        <p:txBody>
          <a:bodyPr>
            <a:normAutofit/>
          </a:bodyPr>
          <a:lstStyle/>
          <a:p>
            <a:r>
              <a:rPr lang="en-US" sz="5400" b="1" i="1" dirty="0" smtClean="0">
                <a:solidFill>
                  <a:prstClr val="white"/>
                </a:solidFill>
                <a:effectLst>
                  <a:outerShdw blurRad="38100" dist="38100" dir="2700000" algn="tl">
                    <a:prstClr val="black"/>
                  </a:outerShdw>
                </a:effectLst>
                <a:latin typeface="Century Schoolbook" panose="02040604050505020304" pitchFamily="18" charset="0"/>
              </a:rPr>
              <a:t>Festus – open rejection</a:t>
            </a:r>
          </a:p>
          <a:p>
            <a:pPr lvl="1"/>
            <a:r>
              <a:rPr lang="en-US" sz="4800" b="1" i="1" dirty="0">
                <a:solidFill>
                  <a:prstClr val="white"/>
                </a:solidFill>
                <a:effectLst>
                  <a:outerShdw blurRad="38100" dist="38100" dir="2700000" algn="tl">
                    <a:prstClr val="black"/>
                  </a:outerShdw>
                </a:effectLst>
                <a:latin typeface="Century Schoolbook" panose="02040604050505020304" pitchFamily="18" charset="0"/>
              </a:rPr>
              <a:t>Culturally repulsive</a:t>
            </a:r>
          </a:p>
          <a:p>
            <a:pPr lvl="1"/>
            <a:r>
              <a:rPr lang="en-US" sz="4800" b="1" i="1" dirty="0">
                <a:solidFill>
                  <a:prstClr val="white"/>
                </a:solidFill>
                <a:effectLst>
                  <a:outerShdw blurRad="38100" dist="38100" dir="2700000" algn="tl">
                    <a:prstClr val="black"/>
                  </a:outerShdw>
                </a:effectLst>
                <a:latin typeface="Century Schoolbook" panose="02040604050505020304" pitchFamily="18" charset="0"/>
              </a:rPr>
              <a:t>Utter </a:t>
            </a:r>
            <a:r>
              <a:rPr lang="en-US" sz="4800" b="1" i="1" dirty="0" smtClean="0">
                <a:solidFill>
                  <a:prstClr val="white"/>
                </a:solidFill>
                <a:effectLst>
                  <a:outerShdw blurRad="38100" dist="38100" dir="2700000" algn="tl">
                    <a:prstClr val="black"/>
                  </a:outerShdw>
                </a:effectLst>
                <a:latin typeface="Century Schoolbook" panose="02040604050505020304" pitchFamily="18" charset="0"/>
              </a:rPr>
              <a:t>foolishness</a:t>
            </a:r>
          </a:p>
          <a:p>
            <a:r>
              <a:rPr lang="en-US" sz="5400" b="1" i="1" dirty="0" smtClean="0">
                <a:solidFill>
                  <a:prstClr val="white"/>
                </a:solidFill>
                <a:effectLst>
                  <a:outerShdw blurRad="38100" dist="38100" dir="2700000" algn="tl">
                    <a:prstClr val="black"/>
                  </a:outerShdw>
                </a:effectLst>
                <a:latin typeface="Century Schoolbook" panose="02040604050505020304" pitchFamily="18" charset="0"/>
              </a:rPr>
              <a:t>Agrippa – avoidance</a:t>
            </a:r>
          </a:p>
          <a:p>
            <a:pPr lvl="1"/>
            <a:r>
              <a:rPr lang="en-US" sz="4800" b="1" i="1" dirty="0" smtClean="0">
                <a:solidFill>
                  <a:prstClr val="white"/>
                </a:solidFill>
                <a:effectLst>
                  <a:outerShdw blurRad="38100" dist="38100" dir="2700000" algn="tl">
                    <a:prstClr val="black"/>
                  </a:outerShdw>
                </a:effectLst>
                <a:latin typeface="Century Schoolbook" panose="02040604050505020304" pitchFamily="18" charset="0"/>
              </a:rPr>
              <a:t>Religious contradiction</a:t>
            </a:r>
          </a:p>
          <a:p>
            <a:pPr lvl="1"/>
            <a:r>
              <a:rPr lang="en-US" sz="4800" b="1" i="1" dirty="0" smtClean="0">
                <a:solidFill>
                  <a:prstClr val="white"/>
                </a:solidFill>
                <a:effectLst>
                  <a:outerShdw blurRad="38100" dist="38100" dir="2700000" algn="tl">
                    <a:prstClr val="black"/>
                  </a:outerShdw>
                </a:effectLst>
                <a:latin typeface="Century Schoolbook" panose="02040604050505020304" pitchFamily="18" charset="0"/>
              </a:rPr>
              <a:t>No response is a response</a:t>
            </a:r>
            <a:endParaRPr lang="en-US" sz="4800" b="1" i="1" dirty="0" smtClean="0">
              <a:solidFill>
                <a:prstClr val="white"/>
              </a:solidFill>
              <a:effectLst>
                <a:outerShdw blurRad="38100" dist="38100" dir="2700000" algn="tl">
                  <a:prstClr val="black"/>
                </a:outerShdw>
              </a:effectLst>
              <a:latin typeface="Century Schoolbook" panose="02040604050505020304" pitchFamily="18" charset="0"/>
            </a:endParaRPr>
          </a:p>
          <a:p>
            <a:endParaRPr lang="en-US" sz="4800" b="1" i="1" dirty="0" smtClean="0">
              <a:solidFill>
                <a:prstClr val="white"/>
              </a:solidFill>
              <a:effectLst>
                <a:outerShdw blurRad="38100" dist="38100" dir="2700000" algn="tl">
                  <a:prstClr val="black"/>
                </a:outerShdw>
              </a:effectLst>
              <a:latin typeface="Century Schoolbook" panose="02040604050505020304" pitchFamily="18" charset="0"/>
            </a:endParaRPr>
          </a:p>
        </p:txBody>
      </p:sp>
    </p:spTree>
    <p:extLst>
      <p:ext uri="{BB962C8B-B14F-4D97-AF65-F5344CB8AC3E}">
        <p14:creationId xmlns:p14="http://schemas.microsoft.com/office/powerpoint/2010/main" val="361522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29200" y="304800"/>
            <a:ext cx="9403080" cy="1371600"/>
          </a:xfrm>
          <a:noFill/>
          <a:ln w="28575">
            <a:noFill/>
          </a:ln>
        </p:spPr>
        <p:txBody>
          <a:bodyPr>
            <a:normAutofit/>
          </a:bodyPr>
          <a:lstStyle/>
          <a:p>
            <a:pPr lvl="0" defTabSz="1305942">
              <a:spcBef>
                <a:spcPct val="20000"/>
              </a:spcBef>
            </a:pPr>
            <a:r>
              <a:rPr lang="en-US" sz="6000" b="1" u="sng" dirty="0" smtClean="0">
                <a:solidFill>
                  <a:prstClr val="white"/>
                </a:solidFill>
                <a:effectLst>
                  <a:outerShdw blurRad="38100" dist="38100" dir="2700000" algn="tl">
                    <a:prstClr val="black"/>
                  </a:outerShdw>
                </a:effectLst>
                <a:latin typeface="Century Schoolbook" panose="02040604050505020304" pitchFamily="18" charset="0"/>
                <a:ea typeface="+mn-ea"/>
                <a:cs typeface="+mn-cs"/>
              </a:rPr>
              <a:t>Gospel Light</a:t>
            </a:r>
            <a:endParaRPr lang="en-US" sz="6000" b="1" u="sng"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5410200" y="1600200"/>
            <a:ext cx="9022080" cy="6629400"/>
          </a:xfrm>
          <a:noFill/>
          <a:ln w="28575">
            <a:noFill/>
          </a:ln>
        </p:spPr>
        <p:txBody>
          <a:bodyPr>
            <a:normAutofit/>
          </a:bodyPr>
          <a:lstStyle/>
          <a:p>
            <a:r>
              <a:rPr lang="en-US" sz="5400" b="1" i="1" dirty="0" smtClean="0">
                <a:solidFill>
                  <a:prstClr val="white"/>
                </a:solidFill>
                <a:effectLst>
                  <a:outerShdw blurRad="38100" dist="38100" dir="2700000" algn="tl">
                    <a:prstClr val="black"/>
                  </a:outerShdw>
                </a:effectLst>
                <a:latin typeface="Century Schoolbook" panose="02040604050505020304" pitchFamily="18" charset="0"/>
              </a:rPr>
              <a:t>The gospel worked!</a:t>
            </a:r>
          </a:p>
          <a:p>
            <a:r>
              <a:rPr lang="en-US" sz="5400" b="1" i="1" dirty="0" smtClean="0">
                <a:solidFill>
                  <a:prstClr val="white"/>
                </a:solidFill>
                <a:effectLst>
                  <a:outerShdw blurRad="38100" dist="38100" dir="2700000" algn="tl">
                    <a:prstClr val="black"/>
                  </a:outerShdw>
                </a:effectLst>
                <a:latin typeface="Century Schoolbook" panose="02040604050505020304" pitchFamily="18" charset="0"/>
              </a:rPr>
              <a:t>Opened blind eyes</a:t>
            </a:r>
          </a:p>
          <a:p>
            <a:r>
              <a:rPr lang="en-US" sz="5400" b="1" i="1" dirty="0" smtClean="0">
                <a:solidFill>
                  <a:prstClr val="white"/>
                </a:solidFill>
                <a:effectLst>
                  <a:outerShdw blurRad="38100" dist="38100" dir="2700000" algn="tl">
                    <a:prstClr val="black"/>
                  </a:outerShdw>
                </a:effectLst>
                <a:latin typeface="Century Schoolbook" panose="02040604050505020304" pitchFamily="18" charset="0"/>
              </a:rPr>
              <a:t>Revealed condition of the heart</a:t>
            </a:r>
          </a:p>
          <a:p>
            <a:endParaRPr lang="en-US" sz="4800" b="1" i="1" dirty="0">
              <a:solidFill>
                <a:prstClr val="white"/>
              </a:solidFill>
              <a:effectLst>
                <a:outerShdw blurRad="38100" dist="38100" dir="2700000" algn="tl">
                  <a:prstClr val="black"/>
                </a:outerShdw>
              </a:effectLst>
              <a:latin typeface="Century Schoolbook" panose="02040604050505020304" pitchFamily="18" charset="0"/>
            </a:endParaRPr>
          </a:p>
          <a:p>
            <a:pPr marL="0" indent="0">
              <a:buNone/>
            </a:pPr>
            <a:endParaRPr lang="en-US" sz="5400" b="1" i="1" dirty="0" smtClean="0">
              <a:solidFill>
                <a:prstClr val="white"/>
              </a:solidFill>
              <a:effectLst>
                <a:outerShdw blurRad="38100" dist="38100" dir="2700000" algn="tl">
                  <a:prstClr val="black"/>
                </a:outerShdw>
              </a:effectLst>
              <a:latin typeface="Century Schoolbook" panose="02040604050505020304" pitchFamily="18" charset="0"/>
            </a:endParaRPr>
          </a:p>
          <a:p>
            <a:endParaRPr lang="en-US" sz="4800" b="1" i="1" dirty="0" smtClean="0">
              <a:solidFill>
                <a:prstClr val="white"/>
              </a:solidFill>
              <a:effectLst>
                <a:outerShdw blurRad="38100" dist="38100" dir="2700000" algn="tl">
                  <a:prstClr val="black"/>
                </a:outerShdw>
              </a:effectLst>
              <a:latin typeface="Century Schoolbook" panose="02040604050505020304" pitchFamily="18" charset="0"/>
            </a:endParaRPr>
          </a:p>
        </p:txBody>
      </p:sp>
    </p:spTree>
    <p:extLst>
      <p:ext uri="{BB962C8B-B14F-4D97-AF65-F5344CB8AC3E}">
        <p14:creationId xmlns:p14="http://schemas.microsoft.com/office/powerpoint/2010/main" val="420564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29200" y="304800"/>
            <a:ext cx="9403080" cy="1371600"/>
          </a:xfrm>
          <a:noFill/>
          <a:ln w="28575">
            <a:noFill/>
          </a:ln>
        </p:spPr>
        <p:txBody>
          <a:bodyPr>
            <a:normAutofit/>
          </a:bodyPr>
          <a:lstStyle/>
          <a:p>
            <a:pPr lvl="0" defTabSz="1305942">
              <a:spcBef>
                <a:spcPct val="20000"/>
              </a:spcBef>
            </a:pPr>
            <a:r>
              <a:rPr lang="en-US" sz="6000" b="1" u="sng" dirty="0" smtClean="0">
                <a:solidFill>
                  <a:prstClr val="white"/>
                </a:solidFill>
                <a:effectLst>
                  <a:outerShdw blurRad="38100" dist="38100" dir="2700000" algn="tl">
                    <a:prstClr val="black"/>
                  </a:outerShdw>
                </a:effectLst>
                <a:latin typeface="Century Schoolbook" panose="02040604050505020304" pitchFamily="18" charset="0"/>
                <a:ea typeface="+mn-ea"/>
                <a:cs typeface="+mn-cs"/>
              </a:rPr>
              <a:t>The Irony of it all</a:t>
            </a:r>
            <a:endParaRPr lang="en-US" sz="6000" b="1" u="sng"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5410200" y="1600200"/>
            <a:ext cx="9022080" cy="6629400"/>
          </a:xfrm>
          <a:noFill/>
          <a:ln w="28575">
            <a:noFill/>
          </a:ln>
        </p:spPr>
        <p:txBody>
          <a:bodyPr>
            <a:normAutofit/>
          </a:bodyPr>
          <a:lstStyle/>
          <a:p>
            <a:r>
              <a:rPr lang="en-US" sz="5400" b="1" i="1" dirty="0" smtClean="0">
                <a:solidFill>
                  <a:prstClr val="white"/>
                </a:solidFill>
                <a:effectLst>
                  <a:outerShdw blurRad="38100" dist="38100" dir="2700000" algn="tl">
                    <a:prstClr val="black"/>
                  </a:outerShdw>
                </a:effectLst>
                <a:latin typeface="Century Schoolbook" panose="02040604050505020304" pitchFamily="18" charset="0"/>
              </a:rPr>
              <a:t>They saw Paul a prisoner who could’ve been free</a:t>
            </a:r>
          </a:p>
          <a:p>
            <a:r>
              <a:rPr lang="en-US" sz="5400" b="1" i="1" dirty="0" smtClean="0">
                <a:solidFill>
                  <a:prstClr val="white"/>
                </a:solidFill>
                <a:effectLst>
                  <a:outerShdw blurRad="38100" dist="38100" dir="2700000" algn="tl">
                    <a:prstClr val="black"/>
                  </a:outerShdw>
                </a:effectLst>
                <a:latin typeface="Century Schoolbook" panose="02040604050505020304" pitchFamily="18" charset="0"/>
              </a:rPr>
              <a:t>They ignored their own shackles and rejected their chance to be free</a:t>
            </a:r>
          </a:p>
          <a:p>
            <a:endParaRPr lang="en-US" sz="4800" b="1" i="1" dirty="0">
              <a:solidFill>
                <a:prstClr val="white"/>
              </a:solidFill>
              <a:effectLst>
                <a:outerShdw blurRad="38100" dist="38100" dir="2700000" algn="tl">
                  <a:prstClr val="black"/>
                </a:outerShdw>
              </a:effectLst>
              <a:latin typeface="Century Schoolbook" panose="02040604050505020304" pitchFamily="18" charset="0"/>
            </a:endParaRPr>
          </a:p>
          <a:p>
            <a:pPr marL="0" indent="0">
              <a:buNone/>
            </a:pPr>
            <a:endParaRPr lang="en-US" sz="5400" b="1" i="1" dirty="0" smtClean="0">
              <a:solidFill>
                <a:prstClr val="white"/>
              </a:solidFill>
              <a:effectLst>
                <a:outerShdw blurRad="38100" dist="38100" dir="2700000" algn="tl">
                  <a:prstClr val="black"/>
                </a:outerShdw>
              </a:effectLst>
              <a:latin typeface="Century Schoolbook" panose="02040604050505020304" pitchFamily="18" charset="0"/>
            </a:endParaRPr>
          </a:p>
          <a:p>
            <a:endParaRPr lang="en-US" sz="4800" b="1" i="1" dirty="0" smtClean="0">
              <a:solidFill>
                <a:prstClr val="white"/>
              </a:solidFill>
              <a:effectLst>
                <a:outerShdw blurRad="38100" dist="38100" dir="2700000" algn="tl">
                  <a:prstClr val="black"/>
                </a:outerShdw>
              </a:effectLst>
              <a:latin typeface="Century Schoolbook" panose="02040604050505020304" pitchFamily="18" charset="0"/>
            </a:endParaRPr>
          </a:p>
        </p:txBody>
      </p:sp>
    </p:spTree>
    <p:extLst>
      <p:ext uri="{BB962C8B-B14F-4D97-AF65-F5344CB8AC3E}">
        <p14:creationId xmlns:p14="http://schemas.microsoft.com/office/powerpoint/2010/main" val="223567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29200" y="304800"/>
            <a:ext cx="9403080" cy="1371600"/>
          </a:xfrm>
          <a:noFill/>
          <a:ln w="28575">
            <a:noFill/>
          </a:ln>
        </p:spPr>
        <p:txBody>
          <a:bodyPr>
            <a:normAutofit/>
          </a:bodyPr>
          <a:lstStyle/>
          <a:p>
            <a:pPr lvl="0" defTabSz="1305942">
              <a:spcBef>
                <a:spcPct val="20000"/>
              </a:spcBef>
            </a:pPr>
            <a:r>
              <a:rPr lang="en-US" sz="6000" b="1" u="sng" dirty="0" smtClean="0">
                <a:solidFill>
                  <a:prstClr val="white"/>
                </a:solidFill>
                <a:effectLst>
                  <a:outerShdw blurRad="38100" dist="38100" dir="2700000" algn="tl">
                    <a:prstClr val="black"/>
                  </a:outerShdw>
                </a:effectLst>
                <a:latin typeface="Century Schoolbook" panose="02040604050505020304" pitchFamily="18" charset="0"/>
                <a:ea typeface="+mn-ea"/>
                <a:cs typeface="+mn-cs"/>
              </a:rPr>
              <a:t>The Irony of it all</a:t>
            </a:r>
            <a:endParaRPr lang="en-US" sz="6000" b="1" u="sng"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5410200" y="1600200"/>
            <a:ext cx="9022080" cy="6629400"/>
          </a:xfrm>
          <a:noFill/>
          <a:ln w="28575">
            <a:noFill/>
          </a:ln>
        </p:spPr>
        <p:txBody>
          <a:bodyPr>
            <a:normAutofit/>
          </a:bodyPr>
          <a:lstStyle/>
          <a:p>
            <a:r>
              <a:rPr lang="en-US" sz="5400" b="1" i="1" dirty="0" smtClean="0">
                <a:solidFill>
                  <a:prstClr val="white"/>
                </a:solidFill>
                <a:effectLst>
                  <a:outerShdw blurRad="38100" dist="38100" dir="2700000" algn="tl">
                    <a:prstClr val="black"/>
                  </a:outerShdw>
                </a:effectLst>
                <a:latin typeface="Century Schoolbook" panose="02040604050505020304" pitchFamily="18" charset="0"/>
              </a:rPr>
              <a:t>They held onto human blamelessness</a:t>
            </a:r>
          </a:p>
          <a:p>
            <a:r>
              <a:rPr lang="en-US" sz="5400" b="1" i="1" dirty="0" smtClean="0">
                <a:solidFill>
                  <a:prstClr val="white"/>
                </a:solidFill>
                <a:effectLst>
                  <a:outerShdw blurRad="38100" dist="38100" dir="2700000" algn="tl">
                    <a:prstClr val="black"/>
                  </a:outerShdw>
                </a:effectLst>
                <a:latin typeface="Century Schoolbook" panose="02040604050505020304" pitchFamily="18" charset="0"/>
              </a:rPr>
              <a:t>They rejected the blamelessness of Jesus</a:t>
            </a:r>
          </a:p>
          <a:p>
            <a:endParaRPr lang="en-US" sz="4800" b="1" i="1" dirty="0">
              <a:solidFill>
                <a:prstClr val="white"/>
              </a:solidFill>
              <a:effectLst>
                <a:outerShdw blurRad="38100" dist="38100" dir="2700000" algn="tl">
                  <a:prstClr val="black"/>
                </a:outerShdw>
              </a:effectLst>
              <a:latin typeface="Century Schoolbook" panose="02040604050505020304" pitchFamily="18" charset="0"/>
            </a:endParaRPr>
          </a:p>
          <a:p>
            <a:pPr marL="0" indent="0">
              <a:buNone/>
            </a:pPr>
            <a:endParaRPr lang="en-US" sz="5400" b="1" i="1" dirty="0" smtClean="0">
              <a:solidFill>
                <a:prstClr val="white"/>
              </a:solidFill>
              <a:effectLst>
                <a:outerShdw blurRad="38100" dist="38100" dir="2700000" algn="tl">
                  <a:prstClr val="black"/>
                </a:outerShdw>
              </a:effectLst>
              <a:latin typeface="Century Schoolbook" panose="02040604050505020304" pitchFamily="18" charset="0"/>
            </a:endParaRPr>
          </a:p>
          <a:p>
            <a:endParaRPr lang="en-US" sz="4800" b="1" i="1" dirty="0" smtClean="0">
              <a:solidFill>
                <a:prstClr val="white"/>
              </a:solidFill>
              <a:effectLst>
                <a:outerShdw blurRad="38100" dist="38100" dir="2700000" algn="tl">
                  <a:prstClr val="black"/>
                </a:outerShdw>
              </a:effectLst>
              <a:latin typeface="Century Schoolbook" panose="02040604050505020304" pitchFamily="18" charset="0"/>
            </a:endParaRPr>
          </a:p>
        </p:txBody>
      </p:sp>
    </p:spTree>
    <p:extLst>
      <p:ext uri="{BB962C8B-B14F-4D97-AF65-F5344CB8AC3E}">
        <p14:creationId xmlns:p14="http://schemas.microsoft.com/office/powerpoint/2010/main" val="383991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43400" y="304800"/>
            <a:ext cx="10088880" cy="1371600"/>
          </a:xfrm>
          <a:noFill/>
          <a:ln w="28575">
            <a:noFill/>
          </a:ln>
        </p:spPr>
        <p:txBody>
          <a:bodyPr>
            <a:normAutofit/>
          </a:bodyPr>
          <a:lstStyle/>
          <a:p>
            <a:pPr lvl="0" defTabSz="1305942">
              <a:spcBef>
                <a:spcPct val="20000"/>
              </a:spcBef>
            </a:pPr>
            <a:r>
              <a:rPr lang="en-US" sz="6000" b="1" u="sng" dirty="0" smtClean="0">
                <a:solidFill>
                  <a:prstClr val="white"/>
                </a:solidFill>
                <a:effectLst>
                  <a:outerShdw blurRad="38100" dist="38100" dir="2700000" algn="tl">
                    <a:prstClr val="black"/>
                  </a:outerShdw>
                </a:effectLst>
                <a:latin typeface="Century Schoolbook" panose="02040604050505020304" pitchFamily="18" charset="0"/>
                <a:ea typeface="+mn-ea"/>
                <a:cs typeface="+mn-cs"/>
              </a:rPr>
              <a:t>The Gospel</a:t>
            </a:r>
            <a:endParaRPr lang="en-US" sz="6000" b="1" u="sng"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5410200" y="1905000"/>
            <a:ext cx="9022080" cy="6324600"/>
          </a:xfrm>
          <a:noFill/>
          <a:ln w="28575">
            <a:noFill/>
          </a:ln>
        </p:spPr>
        <p:txBody>
          <a:bodyPr>
            <a:normAutofit/>
          </a:bodyPr>
          <a:lstStyle/>
          <a:p>
            <a:r>
              <a:rPr lang="en-US" sz="5400" b="1" i="1" dirty="0" smtClean="0">
                <a:solidFill>
                  <a:prstClr val="white"/>
                </a:solidFill>
                <a:effectLst>
                  <a:outerShdw blurRad="38100" dist="38100" dir="2700000" algn="tl">
                    <a:prstClr val="black"/>
                  </a:outerShdw>
                </a:effectLst>
                <a:latin typeface="Century Schoolbook" panose="02040604050505020304" pitchFamily="18" charset="0"/>
              </a:rPr>
              <a:t>Good news</a:t>
            </a:r>
          </a:p>
          <a:p>
            <a:r>
              <a:rPr lang="en-US" sz="5400" b="1" i="1" dirty="0" smtClean="0">
                <a:solidFill>
                  <a:prstClr val="white"/>
                </a:solidFill>
                <a:effectLst>
                  <a:outerShdw blurRad="38100" dist="38100" dir="2700000" algn="tl">
                    <a:prstClr val="black"/>
                  </a:outerShdw>
                </a:effectLst>
                <a:latin typeface="Century Schoolbook" panose="02040604050505020304" pitchFamily="18" charset="0"/>
              </a:rPr>
              <a:t>Forgiveness</a:t>
            </a:r>
          </a:p>
          <a:p>
            <a:r>
              <a:rPr lang="en-US" sz="5400" b="1" i="1" dirty="0" smtClean="0">
                <a:solidFill>
                  <a:prstClr val="white"/>
                </a:solidFill>
                <a:effectLst>
                  <a:outerShdw blurRad="38100" dist="38100" dir="2700000" algn="tl">
                    <a:prstClr val="black"/>
                  </a:outerShdw>
                </a:effectLst>
                <a:latin typeface="Century Schoolbook" panose="02040604050505020304" pitchFamily="18" charset="0"/>
              </a:rPr>
              <a:t>Reconciliation</a:t>
            </a:r>
          </a:p>
          <a:p>
            <a:r>
              <a:rPr lang="en-US" sz="5400" b="1" i="1" dirty="0" smtClean="0">
                <a:solidFill>
                  <a:prstClr val="white"/>
                </a:solidFill>
                <a:effectLst>
                  <a:outerShdw blurRad="38100" dist="38100" dir="2700000" algn="tl">
                    <a:prstClr val="black"/>
                  </a:outerShdw>
                </a:effectLst>
                <a:latin typeface="Century Schoolbook" panose="02040604050505020304" pitchFamily="18" charset="0"/>
              </a:rPr>
              <a:t>New Life</a:t>
            </a:r>
          </a:p>
          <a:p>
            <a:r>
              <a:rPr lang="en-US" sz="5400" b="1" i="1" dirty="0" smtClean="0">
                <a:solidFill>
                  <a:prstClr val="white"/>
                </a:solidFill>
                <a:effectLst>
                  <a:outerShdw blurRad="38100" dist="38100" dir="2700000" algn="tl">
                    <a:prstClr val="black"/>
                  </a:outerShdw>
                </a:effectLst>
                <a:latin typeface="Century Schoolbook" panose="02040604050505020304" pitchFamily="18" charset="0"/>
              </a:rPr>
              <a:t>Thru the work of Christ</a:t>
            </a:r>
            <a:endParaRPr lang="en-US" sz="4800" b="1" i="1" dirty="0" smtClean="0">
              <a:solidFill>
                <a:prstClr val="white"/>
              </a:solidFill>
              <a:effectLst>
                <a:outerShdw blurRad="38100" dist="38100" dir="2700000" algn="tl">
                  <a:prstClr val="black"/>
                </a:outerShdw>
              </a:effectLst>
              <a:latin typeface="Century Schoolbook" panose="02040604050505020304" pitchFamily="18" charset="0"/>
            </a:endParaRPr>
          </a:p>
          <a:p>
            <a:endParaRPr lang="en-US" sz="4800" b="1" i="1" dirty="0" smtClean="0">
              <a:solidFill>
                <a:prstClr val="white"/>
              </a:solidFill>
              <a:effectLst>
                <a:outerShdw blurRad="38100" dist="38100" dir="2700000" algn="tl">
                  <a:prstClr val="black"/>
                </a:outerShdw>
              </a:effectLst>
              <a:latin typeface="Century Schoolbook" panose="02040604050505020304" pitchFamily="18" charset="0"/>
            </a:endParaRPr>
          </a:p>
        </p:txBody>
      </p:sp>
    </p:spTree>
    <p:extLst>
      <p:ext uri="{BB962C8B-B14F-4D97-AF65-F5344CB8AC3E}">
        <p14:creationId xmlns:p14="http://schemas.microsoft.com/office/powerpoint/2010/main" val="4224839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6844560"/>
            <a:ext cx="13167360" cy="1371600"/>
          </a:xfrm>
        </p:spPr>
        <p:txBody>
          <a:bodyPr>
            <a:normAutofit/>
          </a:bodyPr>
          <a:lstStyle/>
          <a:p>
            <a:r>
              <a:rPr lang="en-US" sz="8000" b="1" dirty="0" smtClean="0">
                <a:ln>
                  <a:solidFill>
                    <a:schemeClr val="bg1"/>
                  </a:solidFill>
                </a:ln>
                <a:solidFill>
                  <a:schemeClr val="accent3">
                    <a:lumMod val="75000"/>
                  </a:schemeClr>
                </a:solidFill>
                <a:effectLst>
                  <a:outerShdw blurRad="38100" dist="38100" dir="2700000" algn="tl">
                    <a:schemeClr val="bg1"/>
                  </a:outerShdw>
                </a:effectLst>
                <a:latin typeface="Baskerville Old Face" panose="02020602080505020303" pitchFamily="18" charset="0"/>
              </a:rPr>
              <a:t>Reaping the Harvest</a:t>
            </a:r>
            <a:endParaRPr lang="en-US" sz="8000" b="1" dirty="0">
              <a:ln>
                <a:solidFill>
                  <a:schemeClr val="bg1"/>
                </a:solidFill>
              </a:ln>
              <a:solidFill>
                <a:schemeClr val="accent3">
                  <a:lumMod val="75000"/>
                </a:schemeClr>
              </a:solidFill>
              <a:effectLst>
                <a:outerShdw blurRad="38100" dist="38100" dir="2700000" algn="tl">
                  <a:schemeClr val="bg1"/>
                </a:outerShdw>
              </a:effectLst>
              <a:latin typeface="Baskerville Old Face" panose="02020602080505020303" pitchFamily="18" charset="0"/>
            </a:endParaRPr>
          </a:p>
        </p:txBody>
      </p:sp>
      <p:sp>
        <p:nvSpPr>
          <p:cNvPr id="3" name="Content Placeholder 2"/>
          <p:cNvSpPr>
            <a:spLocks noGrp="1"/>
          </p:cNvSpPr>
          <p:nvPr>
            <p:ph idx="1"/>
          </p:nvPr>
        </p:nvSpPr>
        <p:spPr>
          <a:xfrm>
            <a:off x="7543800" y="381001"/>
            <a:ext cx="7074054" cy="6705599"/>
          </a:xfrm>
        </p:spPr>
        <p:txBody>
          <a:bodyPr>
            <a:normAutofit/>
          </a:bodyPr>
          <a:lstStyle/>
          <a:p>
            <a:r>
              <a:rPr lang="en-US" sz="5400" b="1" i="1" dirty="0" smtClean="0">
                <a:ln>
                  <a:solidFill>
                    <a:schemeClr val="bg1"/>
                  </a:solidFill>
                </a:ln>
                <a:solidFill>
                  <a:schemeClr val="accent3">
                    <a:lumMod val="75000"/>
                  </a:schemeClr>
                </a:solidFill>
                <a:effectLst>
                  <a:outerShdw blurRad="38100" dist="38100" dir="2700000" algn="tl">
                    <a:schemeClr val="bg1"/>
                  </a:outerShdw>
                </a:effectLst>
                <a:latin typeface="Century Schoolbook" panose="02040604050505020304" pitchFamily="18" charset="0"/>
              </a:rPr>
              <a:t>The gospel always works</a:t>
            </a:r>
          </a:p>
          <a:p>
            <a:r>
              <a:rPr lang="en-US" sz="5400" b="1" i="1" dirty="0" smtClean="0">
                <a:ln>
                  <a:solidFill>
                    <a:schemeClr val="bg1"/>
                  </a:solidFill>
                </a:ln>
                <a:solidFill>
                  <a:schemeClr val="accent3">
                    <a:lumMod val="75000"/>
                  </a:schemeClr>
                </a:solidFill>
                <a:effectLst>
                  <a:outerShdw blurRad="38100" dist="38100" dir="2700000" algn="tl">
                    <a:schemeClr val="bg1"/>
                  </a:outerShdw>
                </a:effectLst>
                <a:latin typeface="Century Schoolbook" panose="02040604050505020304" pitchFamily="18" charset="0"/>
              </a:rPr>
              <a:t>The gospel will  get a response</a:t>
            </a:r>
          </a:p>
          <a:p>
            <a:r>
              <a:rPr lang="en-US" sz="5400" b="1" i="1" dirty="0" smtClean="0">
                <a:ln>
                  <a:solidFill>
                    <a:schemeClr val="bg1"/>
                  </a:solidFill>
                </a:ln>
                <a:solidFill>
                  <a:schemeClr val="accent3">
                    <a:lumMod val="75000"/>
                  </a:schemeClr>
                </a:solidFill>
                <a:effectLst>
                  <a:outerShdw blurRad="38100" dist="38100" dir="2700000" algn="tl">
                    <a:schemeClr val="bg1"/>
                  </a:outerShdw>
                </a:effectLst>
                <a:latin typeface="Century Schoolbook" panose="02040604050505020304" pitchFamily="18" charset="0"/>
              </a:rPr>
              <a:t>The gospel will provoke the heart</a:t>
            </a:r>
            <a:endParaRPr lang="en-US" sz="5400" b="1" i="1" dirty="0" smtClean="0">
              <a:ln>
                <a:solidFill>
                  <a:schemeClr val="bg1"/>
                </a:solidFill>
              </a:ln>
              <a:solidFill>
                <a:schemeClr val="accent3">
                  <a:lumMod val="75000"/>
                </a:schemeClr>
              </a:solidFill>
              <a:effectLst>
                <a:outerShdw blurRad="38100" dist="38100" dir="2700000" algn="tl">
                  <a:schemeClr val="bg1"/>
                </a:outerShdw>
              </a:effectLst>
              <a:latin typeface="Century Schoolbook" panose="02040604050505020304" pitchFamily="18" charset="0"/>
            </a:endParaRPr>
          </a:p>
          <a:p>
            <a:endParaRPr lang="en-US" sz="5400" b="1" i="1" dirty="0" smtClean="0">
              <a:ln>
                <a:solidFill>
                  <a:schemeClr val="bg1"/>
                </a:solidFill>
              </a:ln>
              <a:solidFill>
                <a:schemeClr val="accent3">
                  <a:lumMod val="75000"/>
                </a:schemeClr>
              </a:solidFill>
              <a:effectLst>
                <a:outerShdw blurRad="38100" dist="38100" dir="2700000" algn="tl">
                  <a:schemeClr val="bg1"/>
                </a:outerShdw>
              </a:effectLst>
              <a:latin typeface="Century Schoolbook" panose="02040604050505020304" pitchFamily="18" charset="0"/>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6900" t="5263" r="16087"/>
          <a:stretch/>
        </p:blipFill>
        <p:spPr>
          <a:xfrm>
            <a:off x="0" y="0"/>
            <a:ext cx="7543800" cy="6971570"/>
          </a:xfrm>
          <a:prstGeom prst="rect">
            <a:avLst/>
          </a:prstGeom>
        </p:spPr>
      </p:pic>
    </p:spTree>
    <p:extLst>
      <p:ext uri="{BB962C8B-B14F-4D97-AF65-F5344CB8AC3E}">
        <p14:creationId xmlns:p14="http://schemas.microsoft.com/office/powerpoint/2010/main" val="1231374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43400" y="304800"/>
            <a:ext cx="10088880" cy="1371600"/>
          </a:xfrm>
          <a:noFill/>
          <a:ln w="28575">
            <a:noFill/>
          </a:ln>
        </p:spPr>
        <p:txBody>
          <a:bodyPr>
            <a:normAutofit/>
          </a:bodyPr>
          <a:lstStyle/>
          <a:p>
            <a:pPr lvl="0" defTabSz="1305942">
              <a:spcBef>
                <a:spcPct val="20000"/>
              </a:spcBef>
            </a:pPr>
            <a:r>
              <a:rPr lang="en-US" sz="6000" b="1" u="sng" dirty="0" smtClean="0">
                <a:solidFill>
                  <a:prstClr val="white"/>
                </a:solidFill>
                <a:effectLst>
                  <a:outerShdw blurRad="38100" dist="38100" dir="2700000" algn="tl">
                    <a:prstClr val="black"/>
                  </a:outerShdw>
                </a:effectLst>
                <a:latin typeface="Century Schoolbook" panose="02040604050505020304" pitchFamily="18" charset="0"/>
                <a:ea typeface="+mn-ea"/>
                <a:cs typeface="+mn-cs"/>
              </a:rPr>
              <a:t>The Gospel</a:t>
            </a:r>
            <a:endParaRPr lang="en-US" sz="6000" b="1" u="sng"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5410200" y="1905000"/>
            <a:ext cx="9022080" cy="6324600"/>
          </a:xfrm>
          <a:noFill/>
          <a:ln w="28575">
            <a:noFill/>
          </a:ln>
        </p:spPr>
        <p:txBody>
          <a:bodyPr>
            <a:normAutofit lnSpcReduction="10000"/>
          </a:bodyPr>
          <a:lstStyle/>
          <a:p>
            <a:r>
              <a:rPr lang="en-US" sz="5400" b="1" i="1" dirty="0" smtClean="0">
                <a:solidFill>
                  <a:prstClr val="white"/>
                </a:solidFill>
                <a:effectLst>
                  <a:outerShdw blurRad="38100" dist="38100" dir="2700000" algn="tl">
                    <a:prstClr val="black"/>
                  </a:outerShdw>
                </a:effectLst>
                <a:latin typeface="Century Schoolbook" panose="02040604050505020304" pitchFamily="18" charset="0"/>
              </a:rPr>
              <a:t>Does it work?</a:t>
            </a:r>
          </a:p>
          <a:p>
            <a:r>
              <a:rPr lang="en-US" sz="5400" b="1" i="1" dirty="0" smtClean="0">
                <a:solidFill>
                  <a:prstClr val="white"/>
                </a:solidFill>
                <a:effectLst>
                  <a:outerShdw blurRad="38100" dist="38100" dir="2700000" algn="tl">
                    <a:prstClr val="black"/>
                  </a:outerShdw>
                </a:effectLst>
                <a:latin typeface="Century Schoolbook" panose="02040604050505020304" pitchFamily="18" charset="0"/>
              </a:rPr>
              <a:t>No…REALLY work</a:t>
            </a:r>
          </a:p>
          <a:p>
            <a:r>
              <a:rPr lang="en-US" sz="5400" b="1" i="1" dirty="0" smtClean="0">
                <a:solidFill>
                  <a:prstClr val="white"/>
                </a:solidFill>
                <a:effectLst>
                  <a:outerShdw blurRad="38100" dist="38100" dir="2700000" algn="tl">
                    <a:prstClr val="black"/>
                  </a:outerShdw>
                </a:effectLst>
                <a:latin typeface="Century Schoolbook" panose="02040604050505020304" pitchFamily="18" charset="0"/>
              </a:rPr>
              <a:t>How’s the success rate?</a:t>
            </a:r>
          </a:p>
          <a:p>
            <a:r>
              <a:rPr lang="en-US" sz="5400" b="1" i="1" dirty="0" smtClean="0">
                <a:solidFill>
                  <a:prstClr val="white"/>
                </a:solidFill>
                <a:effectLst>
                  <a:outerShdw blurRad="38100" dist="38100" dir="2700000" algn="tl">
                    <a:prstClr val="black"/>
                  </a:outerShdw>
                </a:effectLst>
                <a:latin typeface="Century Schoolbook" panose="02040604050505020304" pitchFamily="18" charset="0"/>
              </a:rPr>
              <a:t>Would it make the Hall of Fame?</a:t>
            </a:r>
          </a:p>
          <a:p>
            <a:r>
              <a:rPr lang="en-US" sz="5400" b="1" i="1" dirty="0" smtClean="0">
                <a:solidFill>
                  <a:prstClr val="white"/>
                </a:solidFill>
                <a:effectLst>
                  <a:outerShdw blurRad="38100" dist="38100" dir="2700000" algn="tl">
                    <a:prstClr val="black"/>
                  </a:outerShdw>
                </a:effectLst>
                <a:latin typeface="Century Schoolbook" panose="02040604050505020304" pitchFamily="18" charset="0"/>
              </a:rPr>
              <a:t>Would it keep you employed?</a:t>
            </a:r>
            <a:endParaRPr lang="en-US" sz="4800" b="1" i="1" dirty="0" smtClean="0">
              <a:solidFill>
                <a:prstClr val="white"/>
              </a:solidFill>
              <a:effectLst>
                <a:outerShdw blurRad="38100" dist="38100" dir="2700000" algn="tl">
                  <a:prstClr val="black"/>
                </a:outerShdw>
              </a:effectLst>
              <a:latin typeface="Century Schoolbook" panose="02040604050505020304" pitchFamily="18" charset="0"/>
            </a:endParaRPr>
          </a:p>
          <a:p>
            <a:endParaRPr lang="en-US" sz="4800" b="1" i="1" dirty="0" smtClean="0">
              <a:solidFill>
                <a:prstClr val="white"/>
              </a:solidFill>
              <a:effectLst>
                <a:outerShdw blurRad="38100" dist="38100" dir="2700000" algn="tl">
                  <a:prstClr val="black"/>
                </a:outerShdw>
              </a:effectLst>
              <a:latin typeface="Century Schoolbook" panose="02040604050505020304" pitchFamily="18" charset="0"/>
            </a:endParaRPr>
          </a:p>
        </p:txBody>
      </p:sp>
    </p:spTree>
    <p:extLst>
      <p:ext uri="{BB962C8B-B14F-4D97-AF65-F5344CB8AC3E}">
        <p14:creationId xmlns:p14="http://schemas.microsoft.com/office/powerpoint/2010/main" val="348921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43400" y="304800"/>
            <a:ext cx="10088880" cy="1371600"/>
          </a:xfrm>
          <a:noFill/>
          <a:ln w="28575">
            <a:noFill/>
          </a:ln>
        </p:spPr>
        <p:txBody>
          <a:bodyPr>
            <a:normAutofit/>
          </a:bodyPr>
          <a:lstStyle/>
          <a:p>
            <a:pPr lvl="0" defTabSz="1305942">
              <a:spcBef>
                <a:spcPct val="20000"/>
              </a:spcBef>
            </a:pPr>
            <a:r>
              <a:rPr lang="en-US" sz="6000" b="1" u="sng" dirty="0" smtClean="0">
                <a:solidFill>
                  <a:prstClr val="white"/>
                </a:solidFill>
                <a:effectLst>
                  <a:outerShdw blurRad="38100" dist="38100" dir="2700000" algn="tl">
                    <a:prstClr val="black"/>
                  </a:outerShdw>
                </a:effectLst>
                <a:latin typeface="Century Schoolbook" panose="02040604050505020304" pitchFamily="18" charset="0"/>
                <a:ea typeface="+mn-ea"/>
                <a:cs typeface="+mn-cs"/>
              </a:rPr>
              <a:t>The Gospel</a:t>
            </a:r>
            <a:endParaRPr lang="en-US" sz="6000" b="1" u="sng"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5410200" y="1905000"/>
            <a:ext cx="9022080" cy="6324600"/>
          </a:xfrm>
          <a:noFill/>
          <a:ln w="28575">
            <a:noFill/>
          </a:ln>
        </p:spPr>
        <p:txBody>
          <a:bodyPr>
            <a:normAutofit/>
          </a:bodyPr>
          <a:lstStyle/>
          <a:p>
            <a:r>
              <a:rPr lang="en-US" sz="5400" b="1" i="1" dirty="0" smtClean="0">
                <a:solidFill>
                  <a:prstClr val="white"/>
                </a:solidFill>
                <a:effectLst>
                  <a:outerShdw blurRad="38100" dist="38100" dir="2700000" algn="tl">
                    <a:prstClr val="black"/>
                  </a:outerShdw>
                </a:effectLst>
                <a:latin typeface="Century Schoolbook" panose="02040604050505020304" pitchFamily="18" charset="0"/>
              </a:rPr>
              <a:t>It seems like a failure</a:t>
            </a:r>
          </a:p>
          <a:p>
            <a:r>
              <a:rPr lang="en-US" sz="5400" b="1" i="1" dirty="0" smtClean="0">
                <a:solidFill>
                  <a:prstClr val="white"/>
                </a:solidFill>
                <a:effectLst>
                  <a:outerShdw blurRad="38100" dist="38100" dir="2700000" algn="tl">
                    <a:prstClr val="black"/>
                  </a:outerShdw>
                </a:effectLst>
                <a:latin typeface="Century Schoolbook" panose="02040604050505020304" pitchFamily="18" charset="0"/>
              </a:rPr>
              <a:t>We need to understand the fullness of what the gospel does.</a:t>
            </a:r>
            <a:endParaRPr lang="en-US" sz="4800" b="1" i="1" dirty="0" smtClean="0">
              <a:solidFill>
                <a:prstClr val="white"/>
              </a:solidFill>
              <a:effectLst>
                <a:outerShdw blurRad="38100" dist="38100" dir="2700000" algn="tl">
                  <a:prstClr val="black"/>
                </a:outerShdw>
              </a:effectLst>
              <a:latin typeface="Century Schoolbook" panose="02040604050505020304" pitchFamily="18" charset="0"/>
            </a:endParaRPr>
          </a:p>
          <a:p>
            <a:endParaRPr lang="en-US" sz="4800" b="1" i="1" dirty="0" smtClean="0">
              <a:solidFill>
                <a:prstClr val="white"/>
              </a:solidFill>
              <a:effectLst>
                <a:outerShdw blurRad="38100" dist="38100" dir="2700000" algn="tl">
                  <a:prstClr val="black"/>
                </a:outerShdw>
              </a:effectLst>
              <a:latin typeface="Century Schoolbook" panose="02040604050505020304" pitchFamily="18" charset="0"/>
            </a:endParaRPr>
          </a:p>
        </p:txBody>
      </p:sp>
    </p:spTree>
    <p:extLst>
      <p:ext uri="{BB962C8B-B14F-4D97-AF65-F5344CB8AC3E}">
        <p14:creationId xmlns:p14="http://schemas.microsoft.com/office/powerpoint/2010/main" val="1214541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0" y="152400"/>
            <a:ext cx="9144000" cy="8077200"/>
          </a:xfrm>
          <a:noFill/>
          <a:ln w="28575">
            <a:noFill/>
          </a:ln>
        </p:spPr>
        <p:txBody>
          <a:bodyPr>
            <a:noAutofit/>
          </a:bodyPr>
          <a:lstStyle/>
          <a:p>
            <a:pPr marL="0" lvl="0" indent="0" defTabSz="1305942">
              <a:buNone/>
            </a:pP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Acts </a:t>
            </a: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26:19-23</a:t>
            </a:r>
            <a:endParaRPr lang="en-US" sz="5400" b="1" i="1" dirty="0">
              <a:solidFill>
                <a:schemeClr val="bg1"/>
              </a:solidFill>
              <a:effectLst>
                <a:outerShdw blurRad="38100" dist="38100" dir="2700000" algn="tl">
                  <a:schemeClr val="tx1"/>
                </a:outerShdw>
              </a:effectLst>
              <a:latin typeface="Century Schoolbook" panose="02040604050505020304" pitchFamily="18" charset="0"/>
            </a:endParaRPr>
          </a:p>
          <a:p>
            <a:pPr marL="0" lvl="0" indent="0" defTabSz="1305942">
              <a:buNone/>
            </a:pP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a:t>
            </a:r>
            <a:r>
              <a:rPr lang="en-US" sz="5400" b="1" i="1" dirty="0">
                <a:solidFill>
                  <a:schemeClr val="bg1"/>
                </a:solidFill>
                <a:effectLst>
                  <a:outerShdw blurRad="38100" dist="38100" dir="2700000" algn="tl">
                    <a:schemeClr val="tx1"/>
                  </a:outerShdw>
                </a:effectLst>
                <a:latin typeface="Century Schoolbook" panose="02040604050505020304" pitchFamily="18" charset="0"/>
              </a:rPr>
              <a:t>So, King Agrippa, I did not prove disobedient to the heavenly </a:t>
            </a: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vision, but </a:t>
            </a:r>
            <a:r>
              <a:rPr lang="en-US" sz="5400" b="1" i="1" dirty="0">
                <a:solidFill>
                  <a:schemeClr val="bg1"/>
                </a:solidFill>
                <a:effectLst>
                  <a:outerShdw blurRad="38100" dist="38100" dir="2700000" algn="tl">
                    <a:schemeClr val="tx1"/>
                  </a:outerShdw>
                </a:effectLst>
                <a:latin typeface="Century Schoolbook" panose="02040604050505020304" pitchFamily="18" charset="0"/>
              </a:rPr>
              <a:t>kept declaring both to those of Damascus first, and also at Jerusalem and then throughout all the region of Judea, </a:t>
            </a:r>
          </a:p>
        </p:txBody>
      </p:sp>
    </p:spTree>
    <p:extLst>
      <p:ext uri="{BB962C8B-B14F-4D97-AF65-F5344CB8AC3E}">
        <p14:creationId xmlns:p14="http://schemas.microsoft.com/office/powerpoint/2010/main" val="33594523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0" y="152400"/>
            <a:ext cx="9144000" cy="8077200"/>
          </a:xfrm>
          <a:noFill/>
          <a:ln w="28575">
            <a:noFill/>
          </a:ln>
        </p:spPr>
        <p:txBody>
          <a:bodyPr>
            <a:noAutofit/>
          </a:bodyPr>
          <a:lstStyle/>
          <a:p>
            <a:pPr marL="0" lvl="0" indent="0" defTabSz="1305942">
              <a:buNone/>
            </a:pPr>
            <a:r>
              <a:rPr lang="en-US" sz="5400" b="1" i="1" dirty="0">
                <a:solidFill>
                  <a:schemeClr val="bg1"/>
                </a:solidFill>
                <a:effectLst>
                  <a:outerShdw blurRad="38100" dist="38100" dir="2700000" algn="tl">
                    <a:schemeClr val="tx1"/>
                  </a:outerShdw>
                </a:effectLst>
                <a:latin typeface="Century Schoolbook" panose="02040604050505020304" pitchFamily="18" charset="0"/>
              </a:rPr>
              <a:t>and even to the Gentiles, that they should repent and turn to God, performing deeds appropriate to repentance.</a:t>
            </a:r>
          </a:p>
        </p:txBody>
      </p:sp>
    </p:spTree>
    <p:extLst>
      <p:ext uri="{BB962C8B-B14F-4D97-AF65-F5344CB8AC3E}">
        <p14:creationId xmlns:p14="http://schemas.microsoft.com/office/powerpoint/2010/main" val="31007308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0" y="152400"/>
            <a:ext cx="9144000" cy="8077200"/>
          </a:xfrm>
          <a:noFill/>
          <a:ln w="28575">
            <a:noFill/>
          </a:ln>
        </p:spPr>
        <p:txBody>
          <a:bodyPr>
            <a:noAutofit/>
          </a:bodyPr>
          <a:lstStyle/>
          <a:p>
            <a:pPr marL="0" lvl="0" indent="0" defTabSz="1305942">
              <a:buNone/>
            </a:pP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a:t>
            </a:r>
            <a:r>
              <a:rPr lang="en-US" sz="5400" b="1" i="1" dirty="0">
                <a:solidFill>
                  <a:schemeClr val="bg1"/>
                </a:solidFill>
                <a:effectLst>
                  <a:outerShdw blurRad="38100" dist="38100" dir="2700000" algn="tl">
                    <a:schemeClr val="tx1"/>
                  </a:outerShdw>
                </a:effectLst>
                <a:latin typeface="Century Schoolbook" panose="02040604050505020304" pitchFamily="18" charset="0"/>
              </a:rPr>
              <a:t>For this reason some Jews seized me in the temple and tried to put me to death</a:t>
            </a: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a:t>
            </a:r>
            <a:endParaRPr lang="en-US" sz="5400" b="1" i="1" dirty="0">
              <a:solidFill>
                <a:schemeClr val="bg1"/>
              </a:solidFill>
              <a:effectLst>
                <a:outerShdw blurRad="38100" dist="38100" dir="2700000" algn="tl">
                  <a:schemeClr val="tx1"/>
                </a:outerShdw>
              </a:effectLst>
              <a:latin typeface="Century Schoolbook" panose="02040604050505020304" pitchFamily="18" charset="0"/>
            </a:endParaRPr>
          </a:p>
        </p:txBody>
      </p:sp>
    </p:spTree>
    <p:extLst>
      <p:ext uri="{BB962C8B-B14F-4D97-AF65-F5344CB8AC3E}">
        <p14:creationId xmlns:p14="http://schemas.microsoft.com/office/powerpoint/2010/main" val="21594987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0" y="152400"/>
            <a:ext cx="9144000" cy="8077200"/>
          </a:xfrm>
          <a:noFill/>
          <a:ln w="28575">
            <a:noFill/>
          </a:ln>
        </p:spPr>
        <p:txBody>
          <a:bodyPr>
            <a:noAutofit/>
          </a:bodyPr>
          <a:lstStyle/>
          <a:p>
            <a:pPr marL="0" lvl="0" indent="0" defTabSz="1305942">
              <a:buNone/>
            </a:pP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a:t>
            </a:r>
            <a:r>
              <a:rPr lang="en-US" sz="5400" b="1" i="1" dirty="0">
                <a:solidFill>
                  <a:schemeClr val="bg1"/>
                </a:solidFill>
                <a:effectLst>
                  <a:outerShdw blurRad="38100" dist="38100" dir="2700000" algn="tl">
                    <a:schemeClr val="tx1"/>
                  </a:outerShdw>
                </a:effectLst>
                <a:latin typeface="Century Schoolbook" panose="02040604050505020304" pitchFamily="18" charset="0"/>
              </a:rPr>
              <a:t>So, having obtained help from God, I stand to this day testifying both to small and great, stating nothing but what the Prophets and Moses said was going to take place</a:t>
            </a: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a:t>
            </a:r>
            <a:endParaRPr lang="en-US" sz="5400" b="1" i="1" dirty="0">
              <a:solidFill>
                <a:schemeClr val="bg1"/>
              </a:solidFill>
              <a:effectLst>
                <a:outerShdw blurRad="38100" dist="38100" dir="2700000" algn="tl">
                  <a:schemeClr val="tx1"/>
                </a:outerShdw>
              </a:effectLst>
              <a:latin typeface="Century Schoolbook" panose="02040604050505020304" pitchFamily="18" charset="0"/>
            </a:endParaRPr>
          </a:p>
        </p:txBody>
      </p:sp>
    </p:spTree>
    <p:extLst>
      <p:ext uri="{BB962C8B-B14F-4D97-AF65-F5344CB8AC3E}">
        <p14:creationId xmlns:p14="http://schemas.microsoft.com/office/powerpoint/2010/main" val="23155750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0" y="152400"/>
            <a:ext cx="9144000" cy="8077200"/>
          </a:xfrm>
          <a:noFill/>
          <a:ln w="28575">
            <a:noFill/>
          </a:ln>
        </p:spPr>
        <p:txBody>
          <a:bodyPr>
            <a:noAutofit/>
          </a:bodyPr>
          <a:lstStyle/>
          <a:p>
            <a:pPr marL="0" lvl="0" indent="0" defTabSz="1305942">
              <a:buNone/>
            </a:pP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that </a:t>
            </a:r>
            <a:r>
              <a:rPr lang="en-US" sz="5400" b="1" i="1" dirty="0">
                <a:solidFill>
                  <a:schemeClr val="bg1"/>
                </a:solidFill>
                <a:effectLst>
                  <a:outerShdw blurRad="38100" dist="38100" dir="2700000" algn="tl">
                    <a:schemeClr val="tx1"/>
                  </a:outerShdw>
                </a:effectLst>
                <a:latin typeface="Century Schoolbook" panose="02040604050505020304" pitchFamily="18" charset="0"/>
              </a:rPr>
              <a:t>the Christ was to suffer, and that by reason of His resurrection from the dead He would be the first to proclaim light both to the Jewish people and to the Gentiles.”</a:t>
            </a:r>
          </a:p>
          <a:p>
            <a:pPr marL="0" lvl="0" indent="0" defTabSz="1305942">
              <a:buNone/>
            </a:pPr>
            <a:endParaRPr lang="en-US" sz="1800" b="1" i="1" dirty="0" smtClean="0">
              <a:solidFill>
                <a:schemeClr val="bg1"/>
              </a:solidFill>
              <a:effectLst>
                <a:outerShdw blurRad="38100" dist="38100" dir="2700000" algn="tl">
                  <a:schemeClr val="tx1"/>
                </a:outerShdw>
              </a:effectLst>
              <a:latin typeface="Century Schoolbook" panose="02040604050505020304" pitchFamily="18" charset="0"/>
            </a:endParaRPr>
          </a:p>
          <a:p>
            <a:pPr marL="0" lvl="0" indent="0" defTabSz="1305942">
              <a:buNone/>
            </a:pPr>
            <a:r>
              <a:rPr lang="en-US" sz="1800" b="1" i="1" dirty="0" smtClean="0">
                <a:solidFill>
                  <a:schemeClr val="bg1"/>
                </a:solidFill>
                <a:effectLst>
                  <a:outerShdw blurRad="38100" dist="38100" dir="2700000" algn="tl">
                    <a:schemeClr val="tx1"/>
                  </a:outerShdw>
                </a:effectLst>
                <a:latin typeface="Century Schoolbook" panose="02040604050505020304" pitchFamily="18" charset="0"/>
              </a:rPr>
              <a:t>New </a:t>
            </a:r>
            <a:r>
              <a:rPr lang="en-US" sz="1800" b="1" i="1" dirty="0">
                <a:solidFill>
                  <a:schemeClr val="bg1"/>
                </a:solidFill>
                <a:effectLst>
                  <a:outerShdw blurRad="38100" dist="38100" dir="2700000" algn="tl">
                    <a:schemeClr val="tx1"/>
                  </a:outerShdw>
                </a:effectLst>
                <a:latin typeface="Century Schoolbook" panose="02040604050505020304" pitchFamily="18" charset="0"/>
              </a:rPr>
              <a:t>American Standard Bible : 1995 Update. </a:t>
            </a:r>
            <a:r>
              <a:rPr lang="en-US" sz="1800" b="1" i="1" dirty="0" err="1">
                <a:solidFill>
                  <a:schemeClr val="bg1"/>
                </a:solidFill>
                <a:effectLst>
                  <a:outerShdw blurRad="38100" dist="38100" dir="2700000" algn="tl">
                    <a:schemeClr val="tx1"/>
                  </a:outerShdw>
                </a:effectLst>
                <a:latin typeface="Century Schoolbook" panose="02040604050505020304" pitchFamily="18" charset="0"/>
              </a:rPr>
              <a:t>LaHabra</a:t>
            </a:r>
            <a:r>
              <a:rPr lang="en-US" sz="1800" b="1" i="1" dirty="0">
                <a:solidFill>
                  <a:schemeClr val="bg1"/>
                </a:solidFill>
                <a:effectLst>
                  <a:outerShdw blurRad="38100" dist="38100" dir="2700000" algn="tl">
                    <a:schemeClr val="tx1"/>
                  </a:outerShdw>
                </a:effectLst>
                <a:latin typeface="Century Schoolbook" panose="02040604050505020304" pitchFamily="18" charset="0"/>
              </a:rPr>
              <a:t>, CA : The </a:t>
            </a:r>
            <a:r>
              <a:rPr lang="en-US" sz="1800" b="1" i="1" dirty="0" err="1">
                <a:solidFill>
                  <a:schemeClr val="bg1"/>
                </a:solidFill>
                <a:effectLst>
                  <a:outerShdw blurRad="38100" dist="38100" dir="2700000" algn="tl">
                    <a:schemeClr val="tx1"/>
                  </a:outerShdw>
                </a:effectLst>
                <a:latin typeface="Century Schoolbook" panose="02040604050505020304" pitchFamily="18" charset="0"/>
              </a:rPr>
              <a:t>Lockman</a:t>
            </a:r>
            <a:r>
              <a:rPr lang="en-US" sz="1800" b="1" i="1" dirty="0">
                <a:solidFill>
                  <a:schemeClr val="bg1"/>
                </a:solidFill>
                <a:effectLst>
                  <a:outerShdw blurRad="38100" dist="38100" dir="2700000" algn="tl">
                    <a:schemeClr val="tx1"/>
                  </a:outerShdw>
                </a:effectLst>
                <a:latin typeface="Century Schoolbook" panose="02040604050505020304" pitchFamily="18" charset="0"/>
              </a:rPr>
              <a:t> Foundation, 1995</a:t>
            </a:r>
          </a:p>
        </p:txBody>
      </p:sp>
    </p:spTree>
    <p:extLst>
      <p:ext uri="{BB962C8B-B14F-4D97-AF65-F5344CB8AC3E}">
        <p14:creationId xmlns:p14="http://schemas.microsoft.com/office/powerpoint/2010/main" val="20979654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65049</TotalTime>
  <Words>455</Words>
  <Application>Microsoft Office PowerPoint</Application>
  <PresentationFormat>Custom</PresentationFormat>
  <Paragraphs>87</Paragraphs>
  <Slides>20</Slides>
  <Notes>0</Notes>
  <HiddenSlides>0</HiddenSlides>
  <MMClips>0</MMClips>
  <ScaleCrop>false</ScaleCrop>
  <HeadingPairs>
    <vt:vector size="4" baseType="variant">
      <vt:variant>
        <vt:lpstr>Theme</vt:lpstr>
      </vt:variant>
      <vt:variant>
        <vt:i4>3</vt:i4>
      </vt:variant>
      <vt:variant>
        <vt:lpstr>Slide Titles</vt:lpstr>
      </vt:variant>
      <vt:variant>
        <vt:i4>20</vt:i4>
      </vt:variant>
    </vt:vector>
  </HeadingPairs>
  <TitlesOfParts>
    <vt:vector size="23" baseType="lpstr">
      <vt:lpstr>Office Theme</vt:lpstr>
      <vt:lpstr>3_Office Theme</vt:lpstr>
      <vt:lpstr>1_Office Theme</vt:lpstr>
      <vt:lpstr>PowerPoint Presentation</vt:lpstr>
      <vt:lpstr>The Gospel</vt:lpstr>
      <vt:lpstr>The Gospel</vt:lpstr>
      <vt:lpstr>The Gospel</vt:lpstr>
      <vt:lpstr>PowerPoint Presentation</vt:lpstr>
      <vt:lpstr>PowerPoint Presentation</vt:lpstr>
      <vt:lpstr>PowerPoint Presentation</vt:lpstr>
      <vt:lpstr>PowerPoint Presentation</vt:lpstr>
      <vt:lpstr>PowerPoint Presentation</vt:lpstr>
      <vt:lpstr>The Current Storyline</vt:lpstr>
      <vt:lpstr>The Current Storyline</vt:lpstr>
      <vt:lpstr>The Current Storyline</vt:lpstr>
      <vt:lpstr>The Message</vt:lpstr>
      <vt:lpstr>The Message</vt:lpstr>
      <vt:lpstr>The Message</vt:lpstr>
      <vt:lpstr>Reactions to the Light</vt:lpstr>
      <vt:lpstr>Gospel Light</vt:lpstr>
      <vt:lpstr>The Irony of it all</vt:lpstr>
      <vt:lpstr>The Irony of it all</vt:lpstr>
      <vt:lpstr>Reaping the Harvest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Smouse</dc:creator>
  <cp:lastModifiedBy>Dan Smouse</cp:lastModifiedBy>
  <cp:revision>836</cp:revision>
  <cp:lastPrinted>2019-01-13T16:55:05Z</cp:lastPrinted>
  <dcterms:created xsi:type="dcterms:W3CDTF">2017-04-19T20:10:12Z</dcterms:created>
  <dcterms:modified xsi:type="dcterms:W3CDTF">2019-02-10T16:44:27Z</dcterms:modified>
</cp:coreProperties>
</file>