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64" r:id="rId3"/>
    <p:sldId id="256" r:id="rId4"/>
    <p:sldId id="258" r:id="rId5"/>
    <p:sldId id="259" r:id="rId6"/>
    <p:sldId id="260" r:id="rId7"/>
    <p:sldId id="261" r:id="rId8"/>
    <p:sldId id="262" r:id="rId9"/>
    <p:sldId id="263" r:id="rId10"/>
    <p:sldId id="266" r:id="rId11"/>
    <p:sldId id="272" r:id="rId12"/>
    <p:sldId id="273" r:id="rId13"/>
    <p:sldId id="267" r:id="rId14"/>
    <p:sldId id="268" r:id="rId15"/>
    <p:sldId id="270" r:id="rId16"/>
    <p:sldId id="269" r:id="rId17"/>
    <p:sldId id="271" r:id="rId18"/>
    <p:sldId id="274" r:id="rId19"/>
    <p:sldId id="275" r:id="rId20"/>
    <p:sldId id="276" r:id="rId21"/>
  </p:sldIdLst>
  <p:sldSz cx="14630400" cy="8229600"/>
  <p:notesSz cx="6858000" cy="9144000"/>
  <p:defaultText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20" y="-126"/>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C19970-FFE3-4383-A002-A2EE33E23612}" type="datetimeFigureOut">
              <a:rPr lang="en-US" smtClean="0"/>
              <a:t>3/17/2019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CF5ED-842A-4D78-9763-9CDAB73602B9}" type="slidenum">
              <a:rPr lang="en-US" smtClean="0"/>
              <a:t>‹#›</a:t>
            </a:fld>
            <a:endParaRPr lang="en-US"/>
          </a:p>
        </p:txBody>
      </p:sp>
    </p:spTree>
    <p:extLst>
      <p:ext uri="{BB962C8B-B14F-4D97-AF65-F5344CB8AC3E}">
        <p14:creationId xmlns:p14="http://schemas.microsoft.com/office/powerpoint/2010/main" val="2653758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C19970-FFE3-4383-A002-A2EE33E23612}" type="datetimeFigureOut">
              <a:rPr lang="en-US" smtClean="0"/>
              <a:t>3/17/2019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CF5ED-842A-4D78-9763-9CDAB73602B9}" type="slidenum">
              <a:rPr lang="en-US" smtClean="0"/>
              <a:t>‹#›</a:t>
            </a:fld>
            <a:endParaRPr lang="en-US"/>
          </a:p>
        </p:txBody>
      </p:sp>
    </p:spTree>
    <p:extLst>
      <p:ext uri="{BB962C8B-B14F-4D97-AF65-F5344CB8AC3E}">
        <p14:creationId xmlns:p14="http://schemas.microsoft.com/office/powerpoint/2010/main" val="1159643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6972280" y="396240"/>
            <a:ext cx="5265421" cy="842581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70942" y="396240"/>
            <a:ext cx="15557499" cy="842581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C19970-FFE3-4383-A002-A2EE33E23612}" type="datetimeFigureOut">
              <a:rPr lang="en-US" smtClean="0"/>
              <a:t>3/17/2019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CF5ED-842A-4D78-9763-9CDAB73602B9}" type="slidenum">
              <a:rPr lang="en-US" smtClean="0"/>
              <a:t>‹#›</a:t>
            </a:fld>
            <a:endParaRPr lang="en-US"/>
          </a:p>
        </p:txBody>
      </p:sp>
    </p:spTree>
    <p:extLst>
      <p:ext uri="{BB962C8B-B14F-4D97-AF65-F5344CB8AC3E}">
        <p14:creationId xmlns:p14="http://schemas.microsoft.com/office/powerpoint/2010/main" val="193604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C19970-FFE3-4383-A002-A2EE33E23612}" type="datetimeFigureOut">
              <a:rPr lang="en-US" smtClean="0"/>
              <a:t>3/17/2019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CF5ED-842A-4D78-9763-9CDAB73602B9}" type="slidenum">
              <a:rPr lang="en-US" smtClean="0"/>
              <a:t>‹#›</a:t>
            </a:fld>
            <a:endParaRPr lang="en-US"/>
          </a:p>
        </p:txBody>
      </p:sp>
    </p:spTree>
    <p:extLst>
      <p:ext uri="{BB962C8B-B14F-4D97-AF65-F5344CB8AC3E}">
        <p14:creationId xmlns:p14="http://schemas.microsoft.com/office/powerpoint/2010/main" val="2729082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C19970-FFE3-4383-A002-A2EE33E23612}" type="datetimeFigureOut">
              <a:rPr lang="en-US" smtClean="0"/>
              <a:t>3/17/2019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CF5ED-842A-4D78-9763-9CDAB73602B9}" type="slidenum">
              <a:rPr lang="en-US" smtClean="0"/>
              <a:t>‹#›</a:t>
            </a:fld>
            <a:endParaRPr lang="en-US"/>
          </a:p>
        </p:txBody>
      </p:sp>
    </p:spTree>
    <p:extLst>
      <p:ext uri="{BB962C8B-B14F-4D97-AF65-F5344CB8AC3E}">
        <p14:creationId xmlns:p14="http://schemas.microsoft.com/office/powerpoint/2010/main" val="3142444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70941" y="2305050"/>
            <a:ext cx="10411459" cy="651700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826241" y="2305050"/>
            <a:ext cx="10411461" cy="651700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C19970-FFE3-4383-A002-A2EE33E23612}" type="datetimeFigureOut">
              <a:rPr lang="en-US" smtClean="0"/>
              <a:t>3/17/2019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5CF5ED-842A-4D78-9763-9CDAB73602B9}" type="slidenum">
              <a:rPr lang="en-US" smtClean="0"/>
              <a:t>‹#›</a:t>
            </a:fld>
            <a:endParaRPr lang="en-US"/>
          </a:p>
        </p:txBody>
      </p:sp>
    </p:spTree>
    <p:extLst>
      <p:ext uri="{BB962C8B-B14F-4D97-AF65-F5344CB8AC3E}">
        <p14:creationId xmlns:p14="http://schemas.microsoft.com/office/powerpoint/2010/main" val="17262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C19970-FFE3-4383-A002-A2EE33E23612}" type="datetimeFigureOut">
              <a:rPr lang="en-US" smtClean="0"/>
              <a:t>3/17/2019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5CF5ED-842A-4D78-9763-9CDAB73602B9}" type="slidenum">
              <a:rPr lang="en-US" smtClean="0"/>
              <a:t>‹#›</a:t>
            </a:fld>
            <a:endParaRPr lang="en-US"/>
          </a:p>
        </p:txBody>
      </p:sp>
    </p:spTree>
    <p:extLst>
      <p:ext uri="{BB962C8B-B14F-4D97-AF65-F5344CB8AC3E}">
        <p14:creationId xmlns:p14="http://schemas.microsoft.com/office/powerpoint/2010/main" val="591461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C19970-FFE3-4383-A002-A2EE33E23612}" type="datetimeFigureOut">
              <a:rPr lang="en-US" smtClean="0"/>
              <a:t>3/17/2019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5CF5ED-842A-4D78-9763-9CDAB73602B9}" type="slidenum">
              <a:rPr lang="en-US" smtClean="0"/>
              <a:t>‹#›</a:t>
            </a:fld>
            <a:endParaRPr lang="en-US"/>
          </a:p>
        </p:txBody>
      </p:sp>
    </p:spTree>
    <p:extLst>
      <p:ext uri="{BB962C8B-B14F-4D97-AF65-F5344CB8AC3E}">
        <p14:creationId xmlns:p14="http://schemas.microsoft.com/office/powerpoint/2010/main" val="3152717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C19970-FFE3-4383-A002-A2EE33E23612}" type="datetimeFigureOut">
              <a:rPr lang="en-US" smtClean="0"/>
              <a:t>3/17/2019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5CF5ED-842A-4D78-9763-9CDAB73602B9}" type="slidenum">
              <a:rPr lang="en-US" smtClean="0"/>
              <a:t>‹#›</a:t>
            </a:fld>
            <a:endParaRPr lang="en-US"/>
          </a:p>
        </p:txBody>
      </p:sp>
    </p:spTree>
    <p:extLst>
      <p:ext uri="{BB962C8B-B14F-4D97-AF65-F5344CB8AC3E}">
        <p14:creationId xmlns:p14="http://schemas.microsoft.com/office/powerpoint/2010/main" val="1109774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C19970-FFE3-4383-A002-A2EE33E23612}" type="datetimeFigureOut">
              <a:rPr lang="en-US" smtClean="0"/>
              <a:t>3/17/2019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5CF5ED-842A-4D78-9763-9CDAB73602B9}" type="slidenum">
              <a:rPr lang="en-US" smtClean="0"/>
              <a:t>‹#›</a:t>
            </a:fld>
            <a:endParaRPr lang="en-US"/>
          </a:p>
        </p:txBody>
      </p:sp>
    </p:spTree>
    <p:extLst>
      <p:ext uri="{BB962C8B-B14F-4D97-AF65-F5344CB8AC3E}">
        <p14:creationId xmlns:p14="http://schemas.microsoft.com/office/powerpoint/2010/main" val="3533245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endParaRPr lang="en-US"/>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C19970-FFE3-4383-A002-A2EE33E23612}" type="datetimeFigureOut">
              <a:rPr lang="en-US" smtClean="0"/>
              <a:t>3/17/2019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5CF5ED-842A-4D78-9763-9CDAB73602B9}" type="slidenum">
              <a:rPr lang="en-US" smtClean="0"/>
              <a:t>‹#›</a:t>
            </a:fld>
            <a:endParaRPr lang="en-US"/>
          </a:p>
        </p:txBody>
      </p:sp>
    </p:spTree>
    <p:extLst>
      <p:ext uri="{BB962C8B-B14F-4D97-AF65-F5344CB8AC3E}">
        <p14:creationId xmlns:p14="http://schemas.microsoft.com/office/powerpoint/2010/main" val="1321422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22" tIns="65311" rIns="130622" bIns="653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0"/>
            <a:ext cx="13167360" cy="5431156"/>
          </a:xfrm>
          <a:prstGeom prst="rect">
            <a:avLst/>
          </a:prstGeom>
        </p:spPr>
        <p:txBody>
          <a:bodyPr vert="horz" lIns="130622" tIns="65311" rIns="130622" bIns="653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130622" tIns="65311" rIns="130622" bIns="65311" rtlCol="0" anchor="ctr"/>
          <a:lstStyle>
            <a:lvl1pPr algn="l">
              <a:defRPr sz="1700">
                <a:solidFill>
                  <a:schemeClr val="tx1">
                    <a:tint val="75000"/>
                  </a:schemeClr>
                </a:solidFill>
              </a:defRPr>
            </a:lvl1pPr>
          </a:lstStyle>
          <a:p>
            <a:fld id="{46C19970-FFE3-4383-A002-A2EE33E23612}" type="datetimeFigureOut">
              <a:rPr lang="en-US" smtClean="0"/>
              <a:t>3/17/2019</a:t>
            </a:fld>
            <a:endParaRPr lang="en-US"/>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30622" tIns="65311" rIns="130622" bIns="65311" rtlCol="0" anchor="ctr"/>
          <a:lstStyle>
            <a:lvl1pPr algn="ctr">
              <a:defRPr sz="1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622" tIns="65311" rIns="130622" bIns="65311" rtlCol="0" anchor="ctr"/>
          <a:lstStyle>
            <a:lvl1pPr algn="r">
              <a:defRPr sz="1700">
                <a:solidFill>
                  <a:schemeClr val="tx1">
                    <a:tint val="75000"/>
                  </a:schemeClr>
                </a:solidFill>
              </a:defRPr>
            </a:lvl1pPr>
          </a:lstStyle>
          <a:p>
            <a:fld id="{BA5CF5ED-842A-4D78-9763-9CDAB73602B9}" type="slidenum">
              <a:rPr lang="en-US" smtClean="0"/>
              <a:t>‹#›</a:t>
            </a:fld>
            <a:endParaRPr lang="en-US"/>
          </a:p>
        </p:txBody>
      </p:sp>
    </p:spTree>
    <p:extLst>
      <p:ext uri="{BB962C8B-B14F-4D97-AF65-F5344CB8AC3E}">
        <p14:creationId xmlns:p14="http://schemas.microsoft.com/office/powerpoint/2010/main" val="3234940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30622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1306220"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61304" indent="-408194" algn="l" defTabSz="130622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32776" indent="-326555" algn="l" defTabSz="130622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8588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4pPr>
      <a:lvl5pPr marL="293899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13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31520" y="1920240"/>
            <a:ext cx="13167360" cy="6004560"/>
          </a:xfrm>
        </p:spPr>
        <p:txBody>
          <a:bodyPr>
            <a:normAutofit/>
          </a:bodyPr>
          <a:lstStyle/>
          <a:p>
            <a:pPr marL="0" indent="0" algn="ctr">
              <a:buNone/>
            </a:pPr>
            <a:r>
              <a:rPr lang="en-US" sz="60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“…man as the image of God was created to represent God Himself…over all creation…” </a:t>
            </a:r>
            <a:r>
              <a:rPr lang="en-US" sz="2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(Merrill, Biblical Theology of the Old Testament, pg. 14)</a:t>
            </a:r>
          </a:p>
        </p:txBody>
      </p:sp>
    </p:spTree>
    <p:extLst>
      <p:ext uri="{BB962C8B-B14F-4D97-AF65-F5344CB8AC3E}">
        <p14:creationId xmlns:p14="http://schemas.microsoft.com/office/powerpoint/2010/main" val="35366427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lvl="0"/>
            <a:r>
              <a:rPr lang="en-US" sz="66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God’s Revelation</a:t>
            </a:r>
            <a:endParaRPr lang="en-US" dirty="0">
              <a:ln w="6350">
                <a:solidFill>
                  <a:schemeClr val="tx1"/>
                </a:solidFill>
              </a:ln>
            </a:endParaRPr>
          </a:p>
        </p:txBody>
      </p:sp>
      <p:sp>
        <p:nvSpPr>
          <p:cNvPr id="5" name="Content Placeholder 4"/>
          <p:cNvSpPr>
            <a:spLocks noGrp="1"/>
          </p:cNvSpPr>
          <p:nvPr>
            <p:ph idx="1"/>
          </p:nvPr>
        </p:nvSpPr>
        <p:spPr>
          <a:xfrm>
            <a:off x="731520" y="1920240"/>
            <a:ext cx="13167360" cy="6004560"/>
          </a:xfrm>
        </p:spPr>
        <p:txBody>
          <a:bodyPr>
            <a:normAutofit/>
          </a:bodyPr>
          <a:lstStyle/>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Creation’s Creative Purpose…</a:t>
            </a:r>
          </a:p>
          <a:p>
            <a:endPar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a:p>
            <a:pPr marL="0" indent="0" algn="ctr">
              <a:buNone/>
            </a:pPr>
            <a:r>
              <a:rPr lang="en-US" sz="125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To be a Servant</a:t>
            </a:r>
          </a:p>
        </p:txBody>
      </p:sp>
    </p:spTree>
    <p:extLst>
      <p:ext uri="{BB962C8B-B14F-4D97-AF65-F5344CB8AC3E}">
        <p14:creationId xmlns:p14="http://schemas.microsoft.com/office/powerpoint/2010/main" val="3657524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lvl="0"/>
            <a:r>
              <a:rPr lang="en-US" sz="66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God’s Revelation</a:t>
            </a:r>
            <a:endParaRPr lang="en-US" dirty="0">
              <a:ln w="6350">
                <a:solidFill>
                  <a:schemeClr val="tx1"/>
                </a:solidFill>
              </a:ln>
            </a:endParaRPr>
          </a:p>
        </p:txBody>
      </p:sp>
      <p:sp>
        <p:nvSpPr>
          <p:cNvPr id="5" name="Content Placeholder 4"/>
          <p:cNvSpPr>
            <a:spLocks noGrp="1"/>
          </p:cNvSpPr>
          <p:nvPr>
            <p:ph idx="1"/>
          </p:nvPr>
        </p:nvSpPr>
        <p:spPr>
          <a:xfrm>
            <a:off x="731520" y="1920240"/>
            <a:ext cx="13167360" cy="6004560"/>
          </a:xfrm>
        </p:spPr>
        <p:txBody>
          <a:bodyPr>
            <a:normAutofit/>
          </a:bodyPr>
          <a:lstStyle/>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Creation’s Creative Purpose</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To be a servant and to serve</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God is served by man</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Man is served by creation</a:t>
            </a:r>
          </a:p>
        </p:txBody>
      </p:sp>
    </p:spTree>
    <p:extLst>
      <p:ext uri="{BB962C8B-B14F-4D97-AF65-F5344CB8AC3E}">
        <p14:creationId xmlns:p14="http://schemas.microsoft.com/office/powerpoint/2010/main" val="3657524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lvl="0"/>
            <a:r>
              <a:rPr lang="en-US" sz="66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God’s Revelation</a:t>
            </a:r>
            <a:endParaRPr lang="en-US" dirty="0">
              <a:ln w="6350">
                <a:solidFill>
                  <a:schemeClr val="tx1"/>
                </a:solidFill>
              </a:ln>
            </a:endParaRPr>
          </a:p>
        </p:txBody>
      </p:sp>
      <p:sp>
        <p:nvSpPr>
          <p:cNvPr id="5" name="Content Placeholder 4"/>
          <p:cNvSpPr>
            <a:spLocks noGrp="1"/>
          </p:cNvSpPr>
          <p:nvPr>
            <p:ph idx="1"/>
          </p:nvPr>
        </p:nvSpPr>
        <p:spPr>
          <a:xfrm>
            <a:off x="731520" y="1920240"/>
            <a:ext cx="13167360" cy="6004560"/>
          </a:xfrm>
        </p:spPr>
        <p:txBody>
          <a:bodyPr>
            <a:normAutofit/>
          </a:bodyPr>
          <a:lstStyle/>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God’s Image…Lord</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“rule” – to have dominion over</a:t>
            </a:r>
          </a:p>
          <a:p>
            <a:pPr lvl="1"/>
            <a:r>
              <a:rPr lang="en-US" sz="48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E</a:t>
            </a:r>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xercise sovereignty</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Be lord of all creation</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In a manner which is consistent with God’s character</a:t>
            </a:r>
          </a:p>
        </p:txBody>
      </p:sp>
    </p:spTree>
    <p:extLst>
      <p:ext uri="{BB962C8B-B14F-4D97-AF65-F5344CB8AC3E}">
        <p14:creationId xmlns:p14="http://schemas.microsoft.com/office/powerpoint/2010/main" val="139191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lvl="0"/>
            <a:r>
              <a:rPr lang="en-US" sz="66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God’s Revelation</a:t>
            </a:r>
            <a:endParaRPr lang="en-US" dirty="0">
              <a:ln w="6350">
                <a:solidFill>
                  <a:schemeClr val="tx1"/>
                </a:solidFill>
              </a:ln>
            </a:endParaRPr>
          </a:p>
        </p:txBody>
      </p:sp>
      <p:sp>
        <p:nvSpPr>
          <p:cNvPr id="5" name="Content Placeholder 4"/>
          <p:cNvSpPr>
            <a:spLocks noGrp="1"/>
          </p:cNvSpPr>
          <p:nvPr>
            <p:ph idx="1"/>
          </p:nvPr>
        </p:nvSpPr>
        <p:spPr>
          <a:xfrm>
            <a:off x="731520" y="1920240"/>
            <a:ext cx="13167360" cy="6004560"/>
          </a:xfrm>
        </p:spPr>
        <p:txBody>
          <a:bodyPr>
            <a:normAutofit/>
          </a:bodyPr>
          <a:lstStyle/>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God’s Image…Creator</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“be fruitful and multiply”</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“fill the earth”</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“subdue it and rule the earth”</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In a manner which is consistent with God’s character</a:t>
            </a:r>
          </a:p>
          <a:p>
            <a:pPr lvl="1"/>
            <a:endPar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p:txBody>
      </p:sp>
    </p:spTree>
    <p:extLst>
      <p:ext uri="{BB962C8B-B14F-4D97-AF65-F5344CB8AC3E}">
        <p14:creationId xmlns:p14="http://schemas.microsoft.com/office/powerpoint/2010/main" val="146291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31520" y="39100"/>
            <a:ext cx="13167360" cy="1371600"/>
          </a:xfrm>
        </p:spPr>
        <p:txBody>
          <a:bodyPr>
            <a:normAutofit/>
          </a:bodyPr>
          <a:lstStyle/>
          <a:p>
            <a:pPr lvl="0"/>
            <a:r>
              <a:rPr lang="en-US" sz="66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A bit about Chapter 2</a:t>
            </a:r>
            <a:endParaRPr lang="en-US" dirty="0">
              <a:ln w="6350">
                <a:solidFill>
                  <a:schemeClr val="tx1"/>
                </a:solidFill>
              </a:ln>
            </a:endParaRPr>
          </a:p>
        </p:txBody>
      </p:sp>
      <p:sp>
        <p:nvSpPr>
          <p:cNvPr id="5" name="Content Placeholder 4"/>
          <p:cNvSpPr>
            <a:spLocks noGrp="1"/>
          </p:cNvSpPr>
          <p:nvPr>
            <p:ph idx="1"/>
          </p:nvPr>
        </p:nvSpPr>
        <p:spPr>
          <a:xfrm>
            <a:off x="731520" y="1371600"/>
            <a:ext cx="13167360" cy="6858000"/>
          </a:xfrm>
        </p:spPr>
        <p:txBody>
          <a:bodyPr>
            <a:normAutofit/>
          </a:bodyPr>
          <a:lstStyle/>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Not a secondary account</a:t>
            </a:r>
          </a:p>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Not a contradictory account</a:t>
            </a:r>
          </a:p>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Chapter 1</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Chronological actions</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Process</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Foundational purpose</a:t>
            </a:r>
          </a:p>
        </p:txBody>
      </p:sp>
    </p:spTree>
    <p:extLst>
      <p:ext uri="{BB962C8B-B14F-4D97-AF65-F5344CB8AC3E}">
        <p14:creationId xmlns:p14="http://schemas.microsoft.com/office/powerpoint/2010/main" val="2080708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31520" y="39100"/>
            <a:ext cx="13167360" cy="1371600"/>
          </a:xfrm>
        </p:spPr>
        <p:txBody>
          <a:bodyPr>
            <a:normAutofit/>
          </a:bodyPr>
          <a:lstStyle/>
          <a:p>
            <a:pPr lvl="0"/>
            <a:r>
              <a:rPr lang="en-US" sz="66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A bit about Chapter 2</a:t>
            </a:r>
            <a:endParaRPr lang="en-US" dirty="0">
              <a:ln w="6350">
                <a:solidFill>
                  <a:schemeClr val="tx1"/>
                </a:solidFill>
              </a:ln>
            </a:endParaRPr>
          </a:p>
        </p:txBody>
      </p:sp>
      <p:sp>
        <p:nvSpPr>
          <p:cNvPr id="5" name="Content Placeholder 4"/>
          <p:cNvSpPr>
            <a:spLocks noGrp="1"/>
          </p:cNvSpPr>
          <p:nvPr>
            <p:ph idx="1"/>
          </p:nvPr>
        </p:nvSpPr>
        <p:spPr>
          <a:xfrm>
            <a:off x="731520" y="1371600"/>
            <a:ext cx="13167360" cy="6858000"/>
          </a:xfrm>
        </p:spPr>
        <p:txBody>
          <a:bodyPr>
            <a:normAutofit/>
          </a:bodyPr>
          <a:lstStyle/>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Chapter 2</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Focused on Man’s place in creation</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Explanatory</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Relationship with Creator and creation</a:t>
            </a:r>
          </a:p>
        </p:txBody>
      </p:sp>
    </p:spTree>
    <p:extLst>
      <p:ext uri="{BB962C8B-B14F-4D97-AF65-F5344CB8AC3E}">
        <p14:creationId xmlns:p14="http://schemas.microsoft.com/office/powerpoint/2010/main" val="1586820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lvl="0"/>
            <a:r>
              <a:rPr lang="en-US" sz="66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God’s Image</a:t>
            </a:r>
            <a:endParaRPr lang="en-US" dirty="0">
              <a:ln w="6350">
                <a:solidFill>
                  <a:schemeClr val="tx1"/>
                </a:solidFill>
              </a:ln>
            </a:endParaRPr>
          </a:p>
        </p:txBody>
      </p:sp>
      <p:sp>
        <p:nvSpPr>
          <p:cNvPr id="5" name="Content Placeholder 4"/>
          <p:cNvSpPr>
            <a:spLocks noGrp="1"/>
          </p:cNvSpPr>
          <p:nvPr>
            <p:ph idx="1"/>
          </p:nvPr>
        </p:nvSpPr>
        <p:spPr>
          <a:xfrm>
            <a:off x="731520" y="1920240"/>
            <a:ext cx="13167360" cy="6004560"/>
          </a:xfrm>
        </p:spPr>
        <p:txBody>
          <a:bodyPr>
            <a:normAutofit/>
          </a:bodyPr>
          <a:lstStyle/>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Man’s creation…different</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Man…God formed and God breathed</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Other life…God spoke</a:t>
            </a:r>
          </a:p>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Man’s context…relationships</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To God…submit and obey</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To creation…rule, care, and provide</a:t>
            </a:r>
          </a:p>
          <a:p>
            <a:pPr lvl="1"/>
            <a:endPar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p:txBody>
      </p:sp>
    </p:spTree>
    <p:extLst>
      <p:ext uri="{BB962C8B-B14F-4D97-AF65-F5344CB8AC3E}">
        <p14:creationId xmlns:p14="http://schemas.microsoft.com/office/powerpoint/2010/main" val="267660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lvl="0"/>
            <a:r>
              <a:rPr lang="en-US" sz="66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God’s Image</a:t>
            </a:r>
            <a:endParaRPr lang="en-US" dirty="0">
              <a:ln w="6350">
                <a:solidFill>
                  <a:schemeClr val="tx1"/>
                </a:solidFill>
              </a:ln>
            </a:endParaRPr>
          </a:p>
        </p:txBody>
      </p:sp>
      <p:sp>
        <p:nvSpPr>
          <p:cNvPr id="5" name="Content Placeholder 4"/>
          <p:cNvSpPr>
            <a:spLocks noGrp="1"/>
          </p:cNvSpPr>
          <p:nvPr>
            <p:ph idx="1"/>
          </p:nvPr>
        </p:nvSpPr>
        <p:spPr>
          <a:xfrm>
            <a:off x="731520" y="1920240"/>
            <a:ext cx="13167360" cy="6004560"/>
          </a:xfrm>
        </p:spPr>
        <p:txBody>
          <a:bodyPr>
            <a:normAutofit/>
          </a:bodyPr>
          <a:lstStyle/>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God’s provision</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A place</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Physical needs</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Companionship</a:t>
            </a:r>
          </a:p>
          <a:p>
            <a:pPr lvl="1"/>
            <a:endPar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p:txBody>
      </p:sp>
    </p:spTree>
    <p:extLst>
      <p:ext uri="{BB962C8B-B14F-4D97-AF65-F5344CB8AC3E}">
        <p14:creationId xmlns:p14="http://schemas.microsoft.com/office/powerpoint/2010/main" val="760753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lvl="0"/>
            <a:r>
              <a:rPr lang="en-US" sz="66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The Headwaters</a:t>
            </a:r>
            <a:endParaRPr lang="en-US" dirty="0">
              <a:ln w="6350">
                <a:solidFill>
                  <a:schemeClr val="tx1"/>
                </a:solidFill>
              </a:ln>
            </a:endParaRPr>
          </a:p>
        </p:txBody>
      </p:sp>
      <p:sp>
        <p:nvSpPr>
          <p:cNvPr id="5" name="Content Placeholder 4"/>
          <p:cNvSpPr>
            <a:spLocks noGrp="1"/>
          </p:cNvSpPr>
          <p:nvPr>
            <p:ph idx="1"/>
          </p:nvPr>
        </p:nvSpPr>
        <p:spPr>
          <a:xfrm>
            <a:off x="731520" y="1920240"/>
            <a:ext cx="13167360" cy="6004560"/>
          </a:xfrm>
        </p:spPr>
        <p:txBody>
          <a:bodyPr>
            <a:normAutofit/>
          </a:bodyPr>
          <a:lstStyle/>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God created…</a:t>
            </a:r>
          </a:p>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A place</a:t>
            </a:r>
          </a:p>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A people</a:t>
            </a:r>
          </a:p>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To live in relationship with Him by serving Him</a:t>
            </a:r>
          </a:p>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That’s the story of history</a:t>
            </a:r>
            <a:endPar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p:txBody>
      </p:sp>
    </p:spTree>
    <p:extLst>
      <p:ext uri="{BB962C8B-B14F-4D97-AF65-F5344CB8AC3E}">
        <p14:creationId xmlns:p14="http://schemas.microsoft.com/office/powerpoint/2010/main" val="3048721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lvl="0"/>
            <a:r>
              <a:rPr lang="en-US" sz="66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The Headwaters</a:t>
            </a:r>
            <a:endParaRPr lang="en-US" dirty="0">
              <a:ln w="6350">
                <a:solidFill>
                  <a:schemeClr val="tx1"/>
                </a:solidFill>
              </a:ln>
            </a:endParaRPr>
          </a:p>
        </p:txBody>
      </p:sp>
      <p:sp>
        <p:nvSpPr>
          <p:cNvPr id="5" name="Content Placeholder 4"/>
          <p:cNvSpPr>
            <a:spLocks noGrp="1"/>
          </p:cNvSpPr>
          <p:nvPr>
            <p:ph idx="1"/>
          </p:nvPr>
        </p:nvSpPr>
        <p:spPr>
          <a:xfrm>
            <a:off x="731520" y="1920240"/>
            <a:ext cx="13167360" cy="6004560"/>
          </a:xfrm>
        </p:spPr>
        <p:txBody>
          <a:bodyPr>
            <a:normAutofit/>
          </a:bodyPr>
          <a:lstStyle/>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God’s revelation of Himself</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His character</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His attributes</a:t>
            </a:r>
          </a:p>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Not about proving but displaying</a:t>
            </a:r>
          </a:p>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God’s revelation of His image</a:t>
            </a:r>
          </a:p>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God’s revelation of purpose</a:t>
            </a:r>
            <a:endParaRPr lang="en-US" sz="5400" dirty="0"/>
          </a:p>
        </p:txBody>
      </p:sp>
    </p:spTree>
    <p:extLst>
      <p:ext uri="{BB962C8B-B14F-4D97-AF65-F5344CB8AC3E}">
        <p14:creationId xmlns:p14="http://schemas.microsoft.com/office/powerpoint/2010/main" val="413301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lvl="0"/>
            <a:r>
              <a:rPr lang="en-US" sz="66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Where do the waters flow?</a:t>
            </a:r>
            <a:endParaRPr lang="en-US" dirty="0">
              <a:ln w="6350">
                <a:solidFill>
                  <a:schemeClr val="tx1"/>
                </a:solidFill>
              </a:ln>
            </a:endParaRPr>
          </a:p>
        </p:txBody>
      </p:sp>
      <p:sp>
        <p:nvSpPr>
          <p:cNvPr id="5" name="Content Placeholder 4"/>
          <p:cNvSpPr>
            <a:spLocks noGrp="1"/>
          </p:cNvSpPr>
          <p:nvPr>
            <p:ph idx="1"/>
          </p:nvPr>
        </p:nvSpPr>
        <p:spPr>
          <a:xfrm>
            <a:off x="731520" y="1920240"/>
            <a:ext cx="13167360" cy="6004560"/>
          </a:xfrm>
        </p:spPr>
        <p:txBody>
          <a:bodyPr>
            <a:normAutofit/>
          </a:bodyPr>
          <a:lstStyle/>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We were created to serve and submit to our Creator</a:t>
            </a:r>
          </a:p>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We serve and submit by being His image in His manner</a:t>
            </a:r>
          </a:p>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We must not put the creation above the Creator</a:t>
            </a:r>
          </a:p>
        </p:txBody>
      </p:sp>
    </p:spTree>
    <p:extLst>
      <p:ext uri="{BB962C8B-B14F-4D97-AF65-F5344CB8AC3E}">
        <p14:creationId xmlns:p14="http://schemas.microsoft.com/office/powerpoint/2010/main" val="3187711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28600"/>
            <a:ext cx="14173200" cy="7772400"/>
          </a:xfrm>
        </p:spPr>
        <p:txBody>
          <a:bodyPr>
            <a:normAutofit/>
          </a:bodyPr>
          <a:lstStyle/>
          <a:p>
            <a:pPr marL="0" lvl="0" indent="0" defTabSz="1305942">
              <a:buNone/>
            </a:pP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Genesis 1:26-31</a:t>
            </a:r>
          </a:p>
          <a:p>
            <a:pPr marL="0" lvl="0" indent="0" defTabSz="1305942">
              <a:buNone/>
            </a:pP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Then God said, “Let Us make man in Our image, according to Our likeness; and let them rule over the fish of the sea and over the birds of the sky and over the cattle and over all the earth, and over every creeping thing that creeps on the earth.”</a:t>
            </a:r>
          </a:p>
          <a:p>
            <a:pPr marL="0" lvl="0" indent="0" defTabSz="1305942">
              <a:buNone/>
            </a:pPr>
            <a:endParaRPr lang="en-US" sz="5400" b="1" i="1" dirty="0" smtClean="0">
              <a:solidFill>
                <a:prstClr val="white"/>
              </a:solidFill>
              <a:effectLst>
                <a:outerShdw blurRad="38100" dist="38100" dir="2700000" algn="tl">
                  <a:prstClr val="black"/>
                </a:outerShdw>
              </a:effectLst>
              <a:latin typeface="Century Schoolbook" panose="02040604050505020304" pitchFamily="18" charset="0"/>
            </a:endParaRPr>
          </a:p>
          <a:p>
            <a:pPr marL="0" lvl="0" indent="0" defTabSz="1305942">
              <a:buNone/>
            </a:pPr>
            <a:endParaRPr lang="en-US" sz="5400" b="1" i="1" dirty="0">
              <a:solidFill>
                <a:prstClr val="white"/>
              </a:solidFill>
              <a:effectLst>
                <a:outerShdw blurRad="38100" dist="38100" dir="2700000" algn="tl">
                  <a:prstClr val="black"/>
                </a:outerShdw>
              </a:effectLst>
              <a:latin typeface="Century Schoolbook" panose="02040604050505020304" pitchFamily="18" charset="0"/>
            </a:endParaRPr>
          </a:p>
          <a:p>
            <a:pPr marL="0" indent="0">
              <a:buNone/>
            </a:pPr>
            <a:endParaRPr lang="en-US" dirty="0" smtClean="0"/>
          </a:p>
        </p:txBody>
      </p:sp>
    </p:spTree>
    <p:extLst>
      <p:ext uri="{BB962C8B-B14F-4D97-AF65-F5344CB8AC3E}">
        <p14:creationId xmlns:p14="http://schemas.microsoft.com/office/powerpoint/2010/main" val="27966825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28600"/>
            <a:ext cx="14173200" cy="7772400"/>
          </a:xfrm>
        </p:spPr>
        <p:txBody>
          <a:bodyPr>
            <a:normAutofit/>
          </a:bodyPr>
          <a:lstStyle/>
          <a:p>
            <a:pPr marL="0" lvl="0" indent="0" defTabSz="1305942">
              <a:buNone/>
            </a:pP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God created man in His own image, in the image of God He created him; male and female He created them. God blessed them; and God said to them, </a:t>
            </a:r>
            <a:endPar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a:p>
            <a:pPr marL="0" indent="0">
              <a:buNone/>
            </a:pPr>
            <a:endParaRPr lang="en-US" dirty="0" smtClean="0"/>
          </a:p>
        </p:txBody>
      </p:sp>
    </p:spTree>
    <p:extLst>
      <p:ext uri="{BB962C8B-B14F-4D97-AF65-F5344CB8AC3E}">
        <p14:creationId xmlns:p14="http://schemas.microsoft.com/office/powerpoint/2010/main" val="683319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28600"/>
            <a:ext cx="14173200" cy="7772400"/>
          </a:xfrm>
        </p:spPr>
        <p:txBody>
          <a:bodyPr>
            <a:normAutofit/>
          </a:bodyPr>
          <a:lstStyle/>
          <a:p>
            <a:pPr marL="0" lvl="0" indent="0" defTabSz="1305942">
              <a:buNone/>
            </a:pP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“Be fruitful and multiply, and fill the earth, and subdue it; and rule over the fish of the sea and over the birds of the sky and over every living thing that moves on the earth.”</a:t>
            </a:r>
          </a:p>
        </p:txBody>
      </p:sp>
    </p:spTree>
    <p:extLst>
      <p:ext uri="{BB962C8B-B14F-4D97-AF65-F5344CB8AC3E}">
        <p14:creationId xmlns:p14="http://schemas.microsoft.com/office/powerpoint/2010/main" val="4111396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28600"/>
            <a:ext cx="14173200" cy="7772400"/>
          </a:xfrm>
        </p:spPr>
        <p:txBody>
          <a:bodyPr>
            <a:normAutofit/>
          </a:bodyPr>
          <a:lstStyle/>
          <a:p>
            <a:pPr marL="0" lvl="0" indent="0" defTabSz="1305942">
              <a:buNone/>
            </a:pP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Then God said, “Behold, I have given you every plant yielding seed that is on the surface of all the earth, and every tree which has fruit yielding seed; it shall be food for you;</a:t>
            </a:r>
          </a:p>
        </p:txBody>
      </p:sp>
    </p:spTree>
    <p:extLst>
      <p:ext uri="{BB962C8B-B14F-4D97-AF65-F5344CB8AC3E}">
        <p14:creationId xmlns:p14="http://schemas.microsoft.com/office/powerpoint/2010/main" val="2976136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28600"/>
            <a:ext cx="14173200" cy="7772400"/>
          </a:xfrm>
        </p:spPr>
        <p:txBody>
          <a:bodyPr>
            <a:normAutofit/>
          </a:bodyPr>
          <a:lstStyle/>
          <a:p>
            <a:pPr marL="0" lvl="0" indent="0" defTabSz="1305942">
              <a:buNone/>
            </a:pP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and to every beast of the earth and to every bird of the sky and to every thing that moves on the earth which has life, I have given every green plant for food”; and it was so.</a:t>
            </a:r>
          </a:p>
        </p:txBody>
      </p:sp>
    </p:spTree>
    <p:extLst>
      <p:ext uri="{BB962C8B-B14F-4D97-AF65-F5344CB8AC3E}">
        <p14:creationId xmlns:p14="http://schemas.microsoft.com/office/powerpoint/2010/main" val="1545038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28600"/>
            <a:ext cx="14173200" cy="7772400"/>
          </a:xfrm>
        </p:spPr>
        <p:txBody>
          <a:bodyPr>
            <a:normAutofit/>
          </a:bodyPr>
          <a:lstStyle/>
          <a:p>
            <a:pPr marL="0" lvl="0" indent="0" defTabSz="1305942">
              <a:buNone/>
            </a:pP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God saw all that He had made, and behold, it was very good. And there was evening and there was morning, the sixth day.</a:t>
            </a:r>
          </a:p>
          <a:p>
            <a:pPr marL="0" lvl="0" indent="0" defTabSz="1305942">
              <a:buNone/>
            </a:pPr>
            <a:endPar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a:p>
            <a:pPr marL="0" lvl="0" indent="0" defTabSz="1305942">
              <a:buNone/>
            </a:pPr>
            <a:endPar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a:p>
            <a:pPr marL="0" lvl="0" indent="0" defTabSz="1305942">
              <a:buNone/>
            </a:pPr>
            <a:endParaRPr lang="en-US" sz="2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a:p>
            <a:pPr marL="0" lvl="0" indent="0" defTabSz="1305942">
              <a:buNone/>
            </a:pPr>
            <a:endParaRPr lang="en-US" sz="2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a:p>
            <a:pPr marL="0" lvl="0" indent="0" defTabSz="1305942">
              <a:buNone/>
            </a:pPr>
            <a:endParaRPr lang="en-US" sz="2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a:p>
            <a:pPr marL="0" lvl="0" indent="0" defTabSz="1305942">
              <a:buNone/>
            </a:pPr>
            <a:r>
              <a:rPr lang="en-US" sz="2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New American Standard Bible : 1995 Update. </a:t>
            </a:r>
            <a:r>
              <a:rPr lang="en-US" sz="2400" b="1" i="1" dirty="0" err="1"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LaHabra</a:t>
            </a:r>
            <a:r>
              <a:rPr lang="en-US" sz="2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 CA : The </a:t>
            </a:r>
            <a:r>
              <a:rPr lang="en-US" sz="2400" b="1" i="1" dirty="0" err="1"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Lockman</a:t>
            </a:r>
            <a:r>
              <a:rPr lang="en-US" sz="2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 Foundation, 1995</a:t>
            </a:r>
          </a:p>
        </p:txBody>
      </p:sp>
    </p:spTree>
    <p:extLst>
      <p:ext uri="{BB962C8B-B14F-4D97-AF65-F5344CB8AC3E}">
        <p14:creationId xmlns:p14="http://schemas.microsoft.com/office/powerpoint/2010/main" val="5970763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lvl="0"/>
            <a:r>
              <a:rPr lang="en-US" sz="66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God’s Revelation</a:t>
            </a:r>
            <a:endParaRPr lang="en-US" dirty="0">
              <a:ln w="6350">
                <a:solidFill>
                  <a:schemeClr val="tx1"/>
                </a:solidFill>
              </a:ln>
            </a:endParaRPr>
          </a:p>
        </p:txBody>
      </p:sp>
      <p:sp>
        <p:nvSpPr>
          <p:cNvPr id="5" name="Content Placeholder 4"/>
          <p:cNvSpPr>
            <a:spLocks noGrp="1"/>
          </p:cNvSpPr>
          <p:nvPr>
            <p:ph idx="1"/>
          </p:nvPr>
        </p:nvSpPr>
        <p:spPr>
          <a:xfrm>
            <a:off x="731520" y="1920240"/>
            <a:ext cx="13167360" cy="6004560"/>
          </a:xfrm>
        </p:spPr>
        <p:txBody>
          <a:bodyPr>
            <a:normAutofit/>
          </a:bodyPr>
          <a:lstStyle/>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His Image</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“in Our image”</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“according to Our likeness”</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Functional </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Active</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Visual</a:t>
            </a:r>
          </a:p>
        </p:txBody>
      </p:sp>
    </p:spTree>
    <p:extLst>
      <p:ext uri="{BB962C8B-B14F-4D97-AF65-F5344CB8AC3E}">
        <p14:creationId xmlns:p14="http://schemas.microsoft.com/office/powerpoint/2010/main" val="1395719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TotalTime>
  <Words>557</Words>
  <Application>Microsoft Office PowerPoint</Application>
  <PresentationFormat>Custom</PresentationFormat>
  <Paragraphs>84</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The Headwaters</vt:lpstr>
      <vt:lpstr>PowerPoint Presentation</vt:lpstr>
      <vt:lpstr>PowerPoint Presentation</vt:lpstr>
      <vt:lpstr>PowerPoint Presentation</vt:lpstr>
      <vt:lpstr>PowerPoint Presentation</vt:lpstr>
      <vt:lpstr>PowerPoint Presentation</vt:lpstr>
      <vt:lpstr>PowerPoint Presentation</vt:lpstr>
      <vt:lpstr>God’s Revelation</vt:lpstr>
      <vt:lpstr>PowerPoint Presentation</vt:lpstr>
      <vt:lpstr>God’s Revelation</vt:lpstr>
      <vt:lpstr>God’s Revelation</vt:lpstr>
      <vt:lpstr>God’s Revelation</vt:lpstr>
      <vt:lpstr>God’s Revelation</vt:lpstr>
      <vt:lpstr>A bit about Chapter 2</vt:lpstr>
      <vt:lpstr>A bit about Chapter 2</vt:lpstr>
      <vt:lpstr>God’s Image</vt:lpstr>
      <vt:lpstr>God’s Image</vt:lpstr>
      <vt:lpstr>The Headwaters</vt:lpstr>
      <vt:lpstr>Where do the waters flow?</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Smouse</dc:creator>
  <cp:lastModifiedBy>Dan Smouse</cp:lastModifiedBy>
  <cp:revision>21</cp:revision>
  <dcterms:created xsi:type="dcterms:W3CDTF">2019-03-17T14:30:48Z</dcterms:created>
  <dcterms:modified xsi:type="dcterms:W3CDTF">2019-03-17T16:32:11Z</dcterms:modified>
</cp:coreProperties>
</file>