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5" r:id="rId3"/>
    <p:sldId id="264" r:id="rId4"/>
    <p:sldId id="277" r:id="rId5"/>
    <p:sldId id="256" r:id="rId6"/>
    <p:sldId id="258" r:id="rId7"/>
    <p:sldId id="259" r:id="rId8"/>
    <p:sldId id="260" r:id="rId9"/>
    <p:sldId id="261" r:id="rId10"/>
    <p:sldId id="262" r:id="rId11"/>
    <p:sldId id="263" r:id="rId12"/>
    <p:sldId id="273" r:id="rId13"/>
    <p:sldId id="267" r:id="rId14"/>
    <p:sldId id="268" r:id="rId15"/>
    <p:sldId id="278" r:id="rId16"/>
    <p:sldId id="279" r:id="rId17"/>
    <p:sldId id="280" r:id="rId18"/>
    <p:sldId id="281" r:id="rId19"/>
    <p:sldId id="282" r:id="rId20"/>
  </p:sldIdLst>
  <p:sldSz cx="14630400" cy="82296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20" y="-78"/>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265375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159643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0942" y="396240"/>
            <a:ext cx="15557499"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93604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3/24/2019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0958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3/24/2019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0012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3/24/2019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5185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3/24/2019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1041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3/24/2019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7372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3/24/2019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5468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3/24/2019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4072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3/24/2019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7088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2729082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3/24/2019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3719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3/24/2019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5058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3/24/2019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5943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C19970-FFE3-4383-A002-A2EE33E23612}"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3142444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0941"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241"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C19970-FFE3-4383-A002-A2EE33E23612}" type="datetimeFigureOut">
              <a:rPr lang="en-US" smtClean="0"/>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7262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C19970-FFE3-4383-A002-A2EE33E23612}" type="datetimeFigureOut">
              <a:rPr lang="en-US" smtClean="0"/>
              <a:t>3/24/2019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591461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C19970-FFE3-4383-A002-A2EE33E23612}" type="datetimeFigureOut">
              <a:rPr lang="en-US" smtClean="0"/>
              <a:t>3/24/2019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315271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19970-FFE3-4383-A002-A2EE33E23612}" type="datetimeFigureOut">
              <a:rPr lang="en-US" smtClean="0"/>
              <a:t>3/24/2019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109774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19970-FFE3-4383-A002-A2EE33E23612}" type="datetimeFigureOut">
              <a:rPr lang="en-US" smtClean="0"/>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353324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19970-FFE3-4383-A002-A2EE33E23612}" type="datetimeFigureOut">
              <a:rPr lang="en-US" smtClean="0"/>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321422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46C19970-FFE3-4383-A002-A2EE33E23612}" type="datetimeFigureOut">
              <a:rPr lang="en-US" smtClean="0"/>
              <a:t>3/24/2019</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BA5CF5ED-842A-4D78-9763-9CDAB73602B9}" type="slidenum">
              <a:rPr lang="en-US" smtClean="0"/>
              <a:t>‹#›</a:t>
            </a:fld>
            <a:endParaRPr lang="en-US"/>
          </a:p>
        </p:txBody>
      </p:sp>
    </p:spTree>
    <p:extLst>
      <p:ext uri="{BB962C8B-B14F-4D97-AF65-F5344CB8AC3E}">
        <p14:creationId xmlns:p14="http://schemas.microsoft.com/office/powerpoint/2010/main" val="3234940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3/24/2019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56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3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God’s </a:t>
            </a:r>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Revelation in Creation</a:t>
            </a:r>
            <a:endParaRPr lang="en-US" dirty="0">
              <a:ln w="6350">
                <a:solidFill>
                  <a:schemeClr val="tx1"/>
                </a:solidFill>
              </a:ln>
            </a:endParaRPr>
          </a:p>
        </p:txBody>
      </p:sp>
      <p:sp>
        <p:nvSpPr>
          <p:cNvPr id="5" name="Content Placeholder 4"/>
          <p:cNvSpPr>
            <a:spLocks noGrp="1"/>
          </p:cNvSpPr>
          <p:nvPr>
            <p:ph idx="1"/>
          </p:nvPr>
        </p:nvSpPr>
        <p:spPr>
          <a:xfrm>
            <a:off x="731520" y="1920240"/>
            <a:ext cx="13167360" cy="60045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revealed Himself generally</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His attributes</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His divine power</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revealed Himself specifically</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His image as Sovereign Lord</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His image as Creator</a:t>
            </a:r>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139571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as Creator</a:t>
            </a:r>
            <a:endParaRPr lang="en-US" dirty="0">
              <a:ln w="6350">
                <a:solidFill>
                  <a:schemeClr val="tx1"/>
                </a:solidFill>
              </a:ln>
            </a:endParaRPr>
          </a:p>
        </p:txBody>
      </p:sp>
      <p:sp>
        <p:nvSpPr>
          <p:cNvPr id="5" name="Content Placeholder 4"/>
          <p:cNvSpPr>
            <a:spLocks noGrp="1"/>
          </p:cNvSpPr>
          <p:nvPr>
            <p:ph idx="1"/>
          </p:nvPr>
        </p:nvSpPr>
        <p:spPr>
          <a:xfrm>
            <a:off x="731520" y="1920240"/>
            <a:ext cx="13167360" cy="60045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He provides</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He cares</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He instructs and commands</a:t>
            </a:r>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365752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As His </a:t>
            </a:r>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Image</a:t>
            </a:r>
            <a:endParaRPr lang="en-US" dirty="0">
              <a:ln w="6350">
                <a:solidFill>
                  <a:schemeClr val="tx1"/>
                </a:solidFill>
              </a:ln>
            </a:endParaRPr>
          </a:p>
        </p:txBody>
      </p:sp>
      <p:sp>
        <p:nvSpPr>
          <p:cNvPr id="5" name="Content Placeholder 4"/>
          <p:cNvSpPr>
            <a:spLocks noGrp="1"/>
          </p:cNvSpPr>
          <p:nvPr>
            <p:ph idx="1"/>
          </p:nvPr>
        </p:nvSpPr>
        <p:spPr>
          <a:xfrm>
            <a:off x="731520" y="1920240"/>
            <a:ext cx="13167360" cy="60045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We are His servants</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We are to serve His will</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We are to serve His purposes</a:t>
            </a:r>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139191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As His Image</a:t>
            </a:r>
            <a:endParaRPr lang="en-US" dirty="0">
              <a:ln w="6350">
                <a:solidFill>
                  <a:schemeClr val="tx1"/>
                </a:solidFill>
              </a:ln>
            </a:endParaRPr>
          </a:p>
        </p:txBody>
      </p:sp>
      <p:sp>
        <p:nvSpPr>
          <p:cNvPr id="5" name="Content Placeholder 4"/>
          <p:cNvSpPr>
            <a:spLocks noGrp="1"/>
          </p:cNvSpPr>
          <p:nvPr>
            <p:ph idx="1"/>
          </p:nvPr>
        </p:nvSpPr>
        <p:spPr>
          <a:xfrm>
            <a:off x="731520" y="1920240"/>
            <a:ext cx="13167360" cy="60045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We are to provide for</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We are to give care to </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We are to fill the earth</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We are to bring into subjection</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All in relation to our Creator</a:t>
            </a:r>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lvl="1"/>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146291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 Distorted Image</a:t>
            </a:r>
            <a:endParaRPr lang="en-US" dirty="0">
              <a:ln w="6350">
                <a:solidFill>
                  <a:schemeClr val="tx1"/>
                </a:solidFill>
              </a:ln>
            </a:endParaRPr>
          </a:p>
        </p:txBody>
      </p:sp>
      <p:sp>
        <p:nvSpPr>
          <p:cNvPr id="5" name="Content Placeholder 4"/>
          <p:cNvSpPr>
            <a:spLocks noGrp="1"/>
          </p:cNvSpPr>
          <p:nvPr>
            <p:ph idx="1"/>
          </p:nvPr>
        </p:nvSpPr>
        <p:spPr>
          <a:xfrm>
            <a:off x="731520" y="1920240"/>
            <a:ext cx="13167360" cy="60045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Mankind rebelled against subjection to its Creator</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Mankind abandoned its purpose</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Mankind no longer functions as the image of God</a:t>
            </a:r>
          </a:p>
        </p:txBody>
      </p:sp>
    </p:spTree>
    <p:extLst>
      <p:ext uri="{BB962C8B-B14F-4D97-AF65-F5344CB8AC3E}">
        <p14:creationId xmlns:p14="http://schemas.microsoft.com/office/powerpoint/2010/main" val="182882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4406"/>
            <a:ext cx="14630400" cy="1371600"/>
          </a:xfrm>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Jesus Restores the Image of God</a:t>
            </a:r>
            <a:endParaRPr lang="en-US" dirty="0">
              <a:ln w="6350">
                <a:solidFill>
                  <a:schemeClr val="tx1"/>
                </a:solidFill>
              </a:ln>
            </a:endParaRPr>
          </a:p>
        </p:txBody>
      </p:sp>
      <p:sp>
        <p:nvSpPr>
          <p:cNvPr id="5" name="Content Placeholder 4"/>
          <p:cNvSpPr>
            <a:spLocks noGrp="1"/>
          </p:cNvSpPr>
          <p:nvPr>
            <p:ph idx="1"/>
          </p:nvPr>
        </p:nvSpPr>
        <p:spPr>
          <a:xfrm>
            <a:off x="731520" y="1371600"/>
            <a:ext cx="13167360" cy="685800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Jesus – God with us </a:t>
            </a:r>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(Matthew 1:23)</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Jesus – The Servant of the Lord</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Isaiah 42:1-4</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Isaiah 52:13-53:12</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Jesus – Fruitful and fills the earth</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Matthew 13:31-32</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Revelation 7:9</a:t>
            </a:r>
          </a:p>
        </p:txBody>
      </p:sp>
    </p:spTree>
    <p:extLst>
      <p:ext uri="{BB962C8B-B14F-4D97-AF65-F5344CB8AC3E}">
        <p14:creationId xmlns:p14="http://schemas.microsoft.com/office/powerpoint/2010/main" val="270786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62758"/>
            <a:ext cx="14630400" cy="1371600"/>
          </a:xfrm>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Jesus Restores the Image of God</a:t>
            </a:r>
            <a:endParaRPr lang="en-US" dirty="0">
              <a:ln w="6350">
                <a:solidFill>
                  <a:schemeClr val="tx1"/>
                </a:solidFill>
              </a:ln>
            </a:endParaRPr>
          </a:p>
        </p:txBody>
      </p:sp>
      <p:sp>
        <p:nvSpPr>
          <p:cNvPr id="5" name="Content Placeholder 4"/>
          <p:cNvSpPr>
            <a:spLocks noGrp="1"/>
          </p:cNvSpPr>
          <p:nvPr>
            <p:ph idx="1"/>
          </p:nvPr>
        </p:nvSpPr>
        <p:spPr>
          <a:xfrm>
            <a:off x="731520" y="2286000"/>
            <a:ext cx="13167360" cy="594360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Jesus, the second Adam, came to restore the image of God</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Jesus had to come in the image of man to restore man to the image of God</a:t>
            </a:r>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297216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0200" y="304800"/>
            <a:ext cx="9022080" cy="1371600"/>
          </a:xfrm>
          <a:noFill/>
          <a:ln w="28575">
            <a:noFill/>
          </a:ln>
        </p:spPr>
        <p:txBody>
          <a:bodyPr>
            <a:normAutofit/>
          </a:bodyPr>
          <a:lstStyle/>
          <a:p>
            <a:pPr lvl="0" defTabSz="1305942">
              <a:spcBef>
                <a:spcPct val="20000"/>
              </a:spcBef>
            </a:pPr>
            <a:r>
              <a:rPr lang="en-US" sz="6000" b="1" u="sng" dirty="0" smtClean="0">
                <a:solidFill>
                  <a:prstClr val="white"/>
                </a:solidFill>
                <a:effectLst>
                  <a:outerShdw blurRad="38100" dist="38100" dir="2700000" algn="tl">
                    <a:prstClr val="black"/>
                  </a:outerShdw>
                </a:effectLst>
                <a:latin typeface="Century Schoolbook" panose="02040604050505020304" pitchFamily="18" charset="0"/>
                <a:ea typeface="+mn-ea"/>
                <a:cs typeface="+mn-cs"/>
              </a:rPr>
              <a:t>The Bread</a:t>
            </a:r>
            <a:endParaRPr lang="en-US" sz="6000" b="1" u="sng"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600200"/>
            <a:ext cx="9022080" cy="6629400"/>
          </a:xfrm>
          <a:noFill/>
          <a:ln w="28575">
            <a:noFill/>
          </a:ln>
        </p:spPr>
        <p:txBody>
          <a:bodyPr>
            <a:normAutofit/>
          </a:bodyPr>
          <a:lstStyle/>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The Body of Jesus</a:t>
            </a:r>
          </a:p>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The faithful Servant</a:t>
            </a:r>
          </a:p>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Victor over sin</a:t>
            </a:r>
          </a:p>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He did what Adam could not</a:t>
            </a:r>
            <a:endParaRPr lang="en-US" sz="4800" b="1" i="1" dirty="0" smtClean="0">
              <a:solidFill>
                <a:prstClr val="white"/>
              </a:solidFill>
              <a:effectLst>
                <a:outerShdw blurRad="38100" dist="38100" dir="2700000" algn="tl">
                  <a:prstClr val="black"/>
                </a:outerShdw>
              </a:effectLst>
              <a:latin typeface="Century Schoolbook" panose="02040604050505020304" pitchFamily="18" charset="0"/>
            </a:endParaRPr>
          </a:p>
          <a:p>
            <a:endParaRPr lang="en-US" sz="5400" b="1" i="1" dirty="0" smtClean="0">
              <a:solidFill>
                <a:prstClr val="white"/>
              </a:solidFill>
              <a:effectLst>
                <a:outerShdw blurRad="38100" dist="38100" dir="2700000" algn="tl">
                  <a:prstClr val="black"/>
                </a:outerShdw>
              </a:effectLst>
              <a:latin typeface="Century Schoolbook" panose="02040604050505020304" pitchFamily="18" charset="0"/>
            </a:endParaRPr>
          </a:p>
          <a:p>
            <a:endParaRPr lang="en-US" sz="5400" b="1" i="1" dirty="0" smtClean="0">
              <a:solidFill>
                <a:prstClr val="white"/>
              </a:solidFill>
              <a:effectLst>
                <a:outerShdw blurRad="38100" dist="38100" dir="2700000" algn="tl">
                  <a:prstClr val="black"/>
                </a:outerShdw>
              </a:effectLst>
              <a:latin typeface="Century Schoolbook" panose="02040604050505020304" pitchFamily="18" charset="0"/>
            </a:endParaRPr>
          </a:p>
          <a:p>
            <a:endParaRPr lang="en-US" sz="4800" b="1" i="1" dirty="0" smtClean="0">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44489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0200" y="304800"/>
            <a:ext cx="9022080" cy="1371600"/>
          </a:xfrm>
          <a:noFill/>
          <a:ln w="28575">
            <a:noFill/>
          </a:ln>
        </p:spPr>
        <p:txBody>
          <a:bodyPr>
            <a:normAutofit/>
          </a:bodyPr>
          <a:lstStyle/>
          <a:p>
            <a:pPr lvl="0" defTabSz="1305942">
              <a:spcBef>
                <a:spcPct val="20000"/>
              </a:spcBef>
            </a:pPr>
            <a:r>
              <a:rPr lang="en-US" sz="6000" b="1" u="sng" dirty="0" smtClean="0">
                <a:solidFill>
                  <a:prstClr val="white"/>
                </a:solidFill>
                <a:effectLst>
                  <a:outerShdw blurRad="38100" dist="38100" dir="2700000" algn="tl">
                    <a:prstClr val="black"/>
                  </a:outerShdw>
                </a:effectLst>
                <a:latin typeface="Century Schoolbook" panose="02040604050505020304" pitchFamily="18" charset="0"/>
                <a:ea typeface="+mn-ea"/>
                <a:cs typeface="+mn-cs"/>
              </a:rPr>
              <a:t>The Cup</a:t>
            </a:r>
            <a:endParaRPr lang="en-US" sz="6000" b="1" u="sng"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600200"/>
            <a:ext cx="9022080" cy="6629400"/>
          </a:xfrm>
          <a:noFill/>
          <a:ln w="28575">
            <a:noFill/>
          </a:ln>
        </p:spPr>
        <p:txBody>
          <a:bodyPr>
            <a:normAutofit/>
          </a:bodyPr>
          <a:lstStyle/>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The New Covenant</a:t>
            </a:r>
          </a:p>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Jeremiah 31:33</a:t>
            </a:r>
            <a:endParaRPr lang="en-US" sz="5400" b="1" i="1" dirty="0" smtClean="0">
              <a:solidFill>
                <a:prstClr val="white"/>
              </a:solidFill>
              <a:effectLst>
                <a:outerShdw blurRad="38100" dist="38100" dir="2700000" algn="tl">
                  <a:prstClr val="black"/>
                </a:outerShdw>
              </a:effectLst>
              <a:latin typeface="Century Schoolbook" panose="02040604050505020304" pitchFamily="18" charset="0"/>
            </a:endParaRPr>
          </a:p>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Reconciles</a:t>
            </a:r>
          </a:p>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Forgiveness</a:t>
            </a:r>
          </a:p>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Law within us</a:t>
            </a:r>
            <a:endParaRPr lang="en-US" sz="4800" b="1" i="1" dirty="0" smtClean="0">
              <a:solidFill>
                <a:prstClr val="white"/>
              </a:solidFill>
              <a:effectLst>
                <a:outerShdw blurRad="38100" dist="38100" dir="2700000" algn="tl">
                  <a:prstClr val="black"/>
                </a:outerShdw>
              </a:effectLst>
              <a:latin typeface="Century Schoolbook" panose="02040604050505020304" pitchFamily="18" charset="0"/>
            </a:endParaRPr>
          </a:p>
          <a:p>
            <a:endParaRPr lang="en-US" sz="5400" b="1" i="1" dirty="0" smtClean="0">
              <a:solidFill>
                <a:prstClr val="white"/>
              </a:solidFill>
              <a:effectLst>
                <a:outerShdw blurRad="38100" dist="38100" dir="2700000" algn="tl">
                  <a:prstClr val="black"/>
                </a:outerShdw>
              </a:effectLst>
              <a:latin typeface="Century Schoolbook" panose="02040604050505020304" pitchFamily="18" charset="0"/>
            </a:endParaRPr>
          </a:p>
          <a:p>
            <a:endParaRPr lang="en-US" sz="5400" b="1" i="1" dirty="0" smtClean="0">
              <a:solidFill>
                <a:prstClr val="white"/>
              </a:solidFill>
              <a:effectLst>
                <a:outerShdw blurRad="38100" dist="38100" dir="2700000" algn="tl">
                  <a:prstClr val="black"/>
                </a:outerShdw>
              </a:effectLst>
              <a:latin typeface="Century Schoolbook" panose="02040604050505020304" pitchFamily="18" charset="0"/>
            </a:endParaRPr>
          </a:p>
          <a:p>
            <a:endParaRPr lang="en-US" sz="4800" b="1" i="1" dirty="0" smtClean="0">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214637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Headwaters</a:t>
            </a:r>
            <a:endParaRPr lang="en-US" dirty="0">
              <a:ln w="6350">
                <a:solidFill>
                  <a:schemeClr val="tx1"/>
                </a:solidFill>
              </a:ln>
            </a:endParaRPr>
          </a:p>
        </p:txBody>
      </p:sp>
      <p:sp>
        <p:nvSpPr>
          <p:cNvPr id="5" name="Content Placeholder 4"/>
          <p:cNvSpPr>
            <a:spLocks noGrp="1"/>
          </p:cNvSpPr>
          <p:nvPr>
            <p:ph idx="1"/>
          </p:nvPr>
        </p:nvSpPr>
        <p:spPr>
          <a:xfrm>
            <a:off x="731520" y="1920240"/>
            <a:ext cx="13167360" cy="60045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Have tremendous effect on stream integrity</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Instrumental in the chemical and biological stability</a:t>
            </a:r>
          </a:p>
        </p:txBody>
      </p:sp>
    </p:spTree>
    <p:extLst>
      <p:ext uri="{BB962C8B-B14F-4D97-AF65-F5344CB8AC3E}">
        <p14:creationId xmlns:p14="http://schemas.microsoft.com/office/powerpoint/2010/main" val="413301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Headwaters</a:t>
            </a:r>
            <a:endParaRPr lang="en-US" dirty="0">
              <a:ln w="6350">
                <a:solidFill>
                  <a:schemeClr val="tx1"/>
                </a:solidFill>
              </a:ln>
            </a:endParaRPr>
          </a:p>
        </p:txBody>
      </p:sp>
      <p:sp>
        <p:nvSpPr>
          <p:cNvPr id="5" name="Content Placeholder 4"/>
          <p:cNvSpPr>
            <a:spLocks noGrp="1"/>
          </p:cNvSpPr>
          <p:nvPr>
            <p:ph idx="1"/>
          </p:nvPr>
        </p:nvSpPr>
        <p:spPr>
          <a:xfrm>
            <a:off x="731520" y="1920240"/>
            <a:ext cx="13167360" cy="6004560"/>
          </a:xfrm>
        </p:spPr>
        <p:txBody>
          <a:bodyPr>
            <a:normAutofit/>
          </a:bodyPr>
          <a:lstStyle/>
          <a:p>
            <a:pPr marL="0" indent="0">
              <a:buNone/>
            </a:pP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account opens with a clear, concise statement about the Creator and the Creation. Its simplicity belies the depth of its content. </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These…are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foundation of all that is to follow in the Bible.” </a:t>
            </a:r>
            <a:r>
              <a:rPr lang="en-US" sz="3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t>
            </a:r>
            <a:r>
              <a:rPr lang="en-US" sz="3600" b="1" i="1" dirty="0" err="1"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Sailhammer</a:t>
            </a:r>
            <a:r>
              <a:rPr lang="en-US" sz="3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 Expositor’s</a:t>
            </a:r>
            <a:r>
              <a:rPr lang="en-US" sz="36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t>
            </a:r>
            <a:endParaRPr lang="en-US" sz="3600" dirty="0"/>
          </a:p>
        </p:txBody>
      </p:sp>
    </p:spTree>
    <p:extLst>
      <p:ext uri="{BB962C8B-B14F-4D97-AF65-F5344CB8AC3E}">
        <p14:creationId xmlns:p14="http://schemas.microsoft.com/office/powerpoint/2010/main" val="3347326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Genesis 1:26-31</a:t>
            </a:r>
          </a:p>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Then God said, “Let Us make man in Our image, according to Our likeness; and let them rule over the fish of the sea and over the birds of the sky and over the cattle and over all the earth, and over every creeping thing that creeps on the earth.”</a:t>
            </a:r>
          </a:p>
          <a:p>
            <a:pPr marL="0" lvl="0" indent="0" defTabSz="1305942">
              <a:buNone/>
            </a:pPr>
            <a:endParaRPr lang="en-US" sz="5400" b="1" i="1" dirty="0" smtClean="0">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endParaRPr lang="en-US" sz="5400" b="1" i="1" dirty="0">
              <a:solidFill>
                <a:prstClr val="white"/>
              </a:solidFill>
              <a:effectLst>
                <a:outerShdw blurRad="38100" dist="38100" dir="2700000" algn="tl">
                  <a:prstClr val="black"/>
                </a:outerShdw>
              </a:effectLst>
              <a:latin typeface="Century Schoolbook" panose="02040604050505020304" pitchFamily="18" charset="0"/>
            </a:endParaRPr>
          </a:p>
          <a:p>
            <a:pPr marL="0" indent="0">
              <a:buNone/>
            </a:pPr>
            <a:endParaRPr lang="en-US" dirty="0" smtClean="0"/>
          </a:p>
        </p:txBody>
      </p:sp>
    </p:spTree>
    <p:extLst>
      <p:ext uri="{BB962C8B-B14F-4D97-AF65-F5344CB8AC3E}">
        <p14:creationId xmlns:p14="http://schemas.microsoft.com/office/powerpoint/2010/main" val="2796682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created man in His own image, in the image of God He created him; male and female He created them. God blessed them; and God said to them, </a:t>
            </a: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indent="0">
              <a:buNone/>
            </a:pPr>
            <a:endParaRPr lang="en-US" dirty="0" smtClean="0"/>
          </a:p>
        </p:txBody>
      </p:sp>
    </p:spTree>
    <p:extLst>
      <p:ext uri="{BB962C8B-B14F-4D97-AF65-F5344CB8AC3E}">
        <p14:creationId xmlns:p14="http://schemas.microsoft.com/office/powerpoint/2010/main" val="683319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4111396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Then God said, “Behold, I have given you every plant yielding seed that is on the surface of all the earth, and every tree which has fruit yielding seed; it shall be food for you;</a:t>
            </a:r>
          </a:p>
        </p:txBody>
      </p:sp>
    </p:spTree>
    <p:extLst>
      <p:ext uri="{BB962C8B-B14F-4D97-AF65-F5344CB8AC3E}">
        <p14:creationId xmlns:p14="http://schemas.microsoft.com/office/powerpoint/2010/main" val="2976136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and to every beast of the earth and to every bird of the sky and to every thing that moves on the earth which has life, I have given every green plant for food”; and it was so.</a:t>
            </a:r>
          </a:p>
        </p:txBody>
      </p:sp>
    </p:spTree>
    <p:extLst>
      <p:ext uri="{BB962C8B-B14F-4D97-AF65-F5344CB8AC3E}">
        <p14:creationId xmlns:p14="http://schemas.microsoft.com/office/powerpoint/2010/main" val="1545038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saw all that He had made, and behold, it was very good. And there was evening and there was morning, the sixth day.</a:t>
            </a:r>
          </a:p>
          <a:p>
            <a:pPr marL="0" lvl="0" indent="0" defTabSz="1305942">
              <a:buNone/>
            </a:pPr>
            <a:endPar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endPar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endParaRPr lang="en-US" sz="2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endParaRPr lang="en-US" sz="2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endParaRPr lang="en-US" sz="2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r>
              <a:rPr lang="en-US" sz="2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New American Standard Bible : 1995 Update. </a:t>
            </a:r>
            <a:r>
              <a:rPr lang="en-US" sz="2400" b="1" i="1" dirty="0" err="1"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LaHabra</a:t>
            </a:r>
            <a:r>
              <a:rPr lang="en-US" sz="2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 CA : The </a:t>
            </a:r>
            <a:r>
              <a:rPr lang="en-US" sz="2400" b="1" i="1" dirty="0" err="1"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Lockman</a:t>
            </a:r>
            <a:r>
              <a:rPr lang="en-US" sz="2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 Foundation, 1995</a:t>
            </a:r>
          </a:p>
        </p:txBody>
      </p:sp>
    </p:spTree>
    <p:extLst>
      <p:ext uri="{BB962C8B-B14F-4D97-AF65-F5344CB8AC3E}">
        <p14:creationId xmlns:p14="http://schemas.microsoft.com/office/powerpoint/2010/main" val="597076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536</Words>
  <Application>Microsoft Office PowerPoint</Application>
  <PresentationFormat>Custom</PresentationFormat>
  <Paragraphs>68</Paragraphs>
  <Slides>18</Slides>
  <Notes>0</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3_Office Theme</vt:lpstr>
      <vt:lpstr>PowerPoint Presentation</vt:lpstr>
      <vt:lpstr>The Headwaters</vt:lpstr>
      <vt:lpstr>The Headwaters</vt:lpstr>
      <vt:lpstr>PowerPoint Presentation</vt:lpstr>
      <vt:lpstr>PowerPoint Presentation</vt:lpstr>
      <vt:lpstr>PowerPoint Presentation</vt:lpstr>
      <vt:lpstr>PowerPoint Presentation</vt:lpstr>
      <vt:lpstr>PowerPoint Presentation</vt:lpstr>
      <vt:lpstr>PowerPoint Presentation</vt:lpstr>
      <vt:lpstr>God’s Revelation in Creation</vt:lpstr>
      <vt:lpstr>God as Creator</vt:lpstr>
      <vt:lpstr>As His Image</vt:lpstr>
      <vt:lpstr>As His Image</vt:lpstr>
      <vt:lpstr>A Distorted Image</vt:lpstr>
      <vt:lpstr>Jesus Restores the Image of God</vt:lpstr>
      <vt:lpstr>Jesus Restores the Image of God</vt:lpstr>
      <vt:lpstr>The Bread</vt:lpstr>
      <vt:lpstr>The Cup</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36</cp:revision>
  <dcterms:created xsi:type="dcterms:W3CDTF">2019-03-17T14:30:48Z</dcterms:created>
  <dcterms:modified xsi:type="dcterms:W3CDTF">2019-03-24T15:23:26Z</dcterms:modified>
</cp:coreProperties>
</file>