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65" r:id="rId2"/>
    <p:sldId id="264" r:id="rId3"/>
    <p:sldId id="256" r:id="rId4"/>
    <p:sldId id="262" r:id="rId5"/>
    <p:sldId id="280" r:id="rId6"/>
    <p:sldId id="281" r:id="rId7"/>
    <p:sldId id="279" r:id="rId8"/>
    <p:sldId id="263" r:id="rId9"/>
    <p:sldId id="284" r:id="rId10"/>
    <p:sldId id="287" r:id="rId11"/>
    <p:sldId id="288" r:id="rId12"/>
    <p:sldId id="289" r:id="rId13"/>
    <p:sldId id="285" r:id="rId14"/>
    <p:sldId id="290" r:id="rId15"/>
    <p:sldId id="291" r:id="rId16"/>
    <p:sldId id="266" r:id="rId17"/>
    <p:sldId id="283" r:id="rId18"/>
    <p:sldId id="292" r:id="rId19"/>
    <p:sldId id="276" r:id="rId20"/>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630" y="-10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14"/>
          </a:xfrm>
          <a:prstGeom prst="rect">
            <a:avLst/>
          </a:prstGeom>
        </p:spPr>
        <p:txBody>
          <a:bodyPr vert="horz" lIns="91440" tIns="45720" rIns="91440" bIns="45720" rtlCol="0"/>
          <a:lstStyle>
            <a:lvl1pPr algn="r">
              <a:defRPr sz="1200"/>
            </a:lvl1pPr>
          </a:lstStyle>
          <a:p>
            <a:fld id="{CA94C076-708B-4338-88FD-7A5B82D621F4}" type="datetimeFigureOut">
              <a:rPr lang="en-US" smtClean="0"/>
              <a:t>4/7/2019</a:t>
            </a:fld>
            <a:endParaRPr lang="en-US"/>
          </a:p>
        </p:txBody>
      </p:sp>
      <p:sp>
        <p:nvSpPr>
          <p:cNvPr id="4" name="Footer Placeholder 3"/>
          <p:cNvSpPr>
            <a:spLocks noGrp="1"/>
          </p:cNvSpPr>
          <p:nvPr>
            <p:ph type="ftr" sz="quarter" idx="2"/>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045"/>
            <a:ext cx="2971800" cy="465614"/>
          </a:xfrm>
          <a:prstGeom prst="rect">
            <a:avLst/>
          </a:prstGeom>
        </p:spPr>
        <p:txBody>
          <a:bodyPr vert="horz" lIns="91440" tIns="45720" rIns="91440" bIns="45720" rtlCol="0" anchor="b"/>
          <a:lstStyle>
            <a:lvl1pPr algn="r">
              <a:defRPr sz="1200"/>
            </a:lvl1pPr>
          </a:lstStyle>
          <a:p>
            <a:fld id="{4F35A112-3FE5-44A9-9254-0765F119D1C8}" type="slidenum">
              <a:rPr lang="en-US" smtClean="0"/>
              <a:t>‹#›</a:t>
            </a:fld>
            <a:endParaRPr lang="en-US"/>
          </a:p>
        </p:txBody>
      </p:sp>
    </p:spTree>
    <p:extLst>
      <p:ext uri="{BB962C8B-B14F-4D97-AF65-F5344CB8AC3E}">
        <p14:creationId xmlns:p14="http://schemas.microsoft.com/office/powerpoint/2010/main" val="22777552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26537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15964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9360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2729082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19970-FFE3-4383-A002-A2EE33E23612}"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14244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1"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C19970-FFE3-4383-A002-A2EE33E23612}" type="datetimeFigureOut">
              <a:rPr lang="en-US" smtClean="0"/>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726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19970-FFE3-4383-A002-A2EE33E23612}" type="datetimeFigureOut">
              <a:rPr lang="en-US" smtClean="0"/>
              <a:t>4/7/2019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59146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19970-FFE3-4383-A002-A2EE33E23612}" type="datetimeFigureOut">
              <a:rPr lang="en-US" smtClean="0"/>
              <a:t>4/7/2019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15271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19970-FFE3-4383-A002-A2EE33E23612}" type="datetimeFigureOut">
              <a:rPr lang="en-US" smtClean="0"/>
              <a:t>4/7/2019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10977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53324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32142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46C19970-FFE3-4383-A002-A2EE33E23612}" type="datetimeFigureOut">
              <a:rPr lang="en-US" smtClean="0"/>
              <a:t>4/7/2019</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BA5CF5ED-842A-4D78-9763-9CDAB73602B9}" type="slidenum">
              <a:rPr lang="en-US" smtClean="0"/>
              <a:t>‹#›</a:t>
            </a:fld>
            <a:endParaRPr lang="en-US"/>
          </a:p>
        </p:txBody>
      </p:sp>
    </p:spTree>
    <p:extLst>
      <p:ext uri="{BB962C8B-B14F-4D97-AF65-F5344CB8AC3E}">
        <p14:creationId xmlns:p14="http://schemas.microsoft.com/office/powerpoint/2010/main" val="323494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Question</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Only one, but the key question</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“Did God say…”</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Simple and seemingly innocent</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Designed to introduce doubt</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Doubt clarity</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Doubt our ability</a:t>
            </a:r>
          </a:p>
          <a:p>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51382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p:cTn id="3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5">
                                            <p:txEl>
                                              <p:pRg st="4" end="4"/>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p:cTn id="3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Two Declarations</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“You will not die!”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cannot be trusted</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is a liar</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knows…you will be like Him”</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withholds what is good for you</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is not good</a:t>
            </a:r>
          </a:p>
          <a:p>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191972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5">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5">
                                            <p:txEl>
                                              <p:pRg st="4" end="4"/>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Two Declarations</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serpent was wise indeed</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Questions can disarm and distract</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Questions can make the indigestible, palatable</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Twisted truth is no longer truth</a:t>
            </a:r>
          </a:p>
          <a:p>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87513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Displacement</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Eve “saw…the tree…was good”</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Her desire was for more than God gave her</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Doubt gave way to prideful desire</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original “original sin” – pride, wanting to be God (Isaiah 14:13-14)</a:t>
            </a:r>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45884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Displacement</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creation displaced the image of God</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Eve displaced the Creator</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image of God displaced God</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Satan became like God, re-creating man in his image</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423856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Disaster</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eyes of both…were opened…”</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They got what they wanted </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They didn’t know what they were getting</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Shame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Separation</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247780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5">
                                            <p:txEl>
                                              <p:pRg st="3" end="3"/>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1920240"/>
            <a:ext cx="13167360" cy="6004560"/>
          </a:xfrm>
        </p:spPr>
        <p:txBody>
          <a:bodyPr>
            <a:normAutofit/>
          </a:bodyPr>
          <a:lstStyle/>
          <a:p>
            <a:pPr marL="0" indent="0" algn="ctr">
              <a:buNone/>
            </a:pPr>
            <a:r>
              <a:rPr lang="en-US" sz="60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“Here is one of the saddest anticlimaxes of history: they eat, they expect marvelous results, they wait…</a:t>
            </a:r>
            <a:endPar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536642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1920240"/>
            <a:ext cx="13167360" cy="6004560"/>
          </a:xfrm>
        </p:spPr>
        <p:txBody>
          <a:bodyPr>
            <a:normAutofit/>
          </a:bodyPr>
          <a:lstStyle/>
          <a:p>
            <a:pPr marL="0" indent="0" algn="ctr">
              <a:buNone/>
            </a:pPr>
            <a:r>
              <a:rPr lang="en-US" sz="60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…and there grows on them the sense of shame” </a:t>
            </a:r>
            <a:r>
              <a:rPr lang="en-US" sz="3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r>
              <a:rPr lang="en-US" sz="3600" b="1" i="1" dirty="0" err="1"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Leupold</a:t>
            </a:r>
            <a:r>
              <a:rPr lang="en-US" sz="3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pp. </a:t>
            </a:r>
            <a:r>
              <a:rPr lang="en-US" sz="36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1</a:t>
            </a:r>
            <a:r>
              <a:rPr lang="en-US" sz="3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54</a:t>
            </a:r>
            <a:r>
              <a:rPr lang="en-US" sz="3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p>
        </p:txBody>
      </p:sp>
    </p:spTree>
    <p:extLst>
      <p:ext uri="{BB962C8B-B14F-4D97-AF65-F5344CB8AC3E}">
        <p14:creationId xmlns:p14="http://schemas.microsoft.com/office/powerpoint/2010/main" val="106918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Disaster</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Sin achieved its goal</a:t>
            </a:r>
            <a:endParaRPr lang="en-US" sz="48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Autonomy from God</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Separation</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As Satan experienced, so did the image of God</a:t>
            </a:r>
          </a:p>
        </p:txBody>
      </p:sp>
    </p:spTree>
    <p:extLst>
      <p:ext uri="{BB962C8B-B14F-4D97-AF65-F5344CB8AC3E}">
        <p14:creationId xmlns:p14="http://schemas.microsoft.com/office/powerpoint/2010/main" val="62975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Where do the waters flow?</a:t>
            </a:r>
            <a:endParaRPr lang="en-US" dirty="0">
              <a:ln w="6350">
                <a:solidFill>
                  <a:schemeClr val="tx1"/>
                </a:solidFill>
              </a:ln>
            </a:endParaRPr>
          </a:p>
        </p:txBody>
      </p:sp>
      <p:sp>
        <p:nvSpPr>
          <p:cNvPr id="5" name="Content Placeholder 4"/>
          <p:cNvSpPr>
            <a:spLocks noGrp="1"/>
          </p:cNvSpPr>
          <p:nvPr>
            <p:ph idx="1"/>
          </p:nvPr>
        </p:nvSpPr>
        <p:spPr>
          <a:xfrm>
            <a:off x="731520" y="1920240"/>
            <a:ext cx="13898880" cy="63093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goal of Satan (and sin) is separation.</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key of doubt opens and unlocks the door to sin and death</a:t>
            </a:r>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Wrongful elevation results in disastrous descent.</a:t>
            </a:r>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18771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How did we get here?</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0045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Great question!</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Makes for a great story</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Makes for a great testimony</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Provides insight, clarity, and understanding</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It is part of our Headwaters…</a:t>
            </a:r>
            <a:endParaRPr lang="en-US" sz="5400" dirty="0"/>
          </a:p>
        </p:txBody>
      </p:sp>
    </p:spTree>
    <p:extLst>
      <p:ext uri="{BB962C8B-B14F-4D97-AF65-F5344CB8AC3E}">
        <p14:creationId xmlns:p14="http://schemas.microsoft.com/office/powerpoint/2010/main" val="413301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Genesis 3:1-7</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Now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serpent was more crafty than any beast of the field which the Lord God had made. And he said to the woman, “Indeed, has God said, ‘You shall not eat from any tree of the garden’?”</a:t>
            </a:r>
          </a:p>
          <a:p>
            <a:pPr marL="0" indent="0">
              <a:buNone/>
            </a:pPr>
            <a:endParaRPr lang="en-US" dirty="0" smtClean="0"/>
          </a:p>
        </p:txBody>
      </p:sp>
    </p:spTree>
    <p:extLst>
      <p:ext uri="{BB962C8B-B14F-4D97-AF65-F5344CB8AC3E}">
        <p14:creationId xmlns:p14="http://schemas.microsoft.com/office/powerpoint/2010/main" val="2796682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woman said to the serpent, “From the fruit of the trees of the garden we may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eat; but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from the fruit of the tree which is in the middle of the garden, God has said, ‘You shall not eat from it or touch it, or you will die.’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597076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serpent said to the woman, “You surely will not die</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“For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knows that in the day you eat from it your eyes will be opened, and you will be like God, knowing good and evil</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70619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When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woman saw that the tree was good for food, and that it was a delight to the eyes, and that the tree was desirable to make one wise, she took from its fruit and ate; and she gave also to her husband with her, and he ate</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462124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lnSpcReduction="10000"/>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Then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eyes of both of them were opened, and they knew that they were naked; and they sewed fig leaves together and made themselves loin coverings</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r>
              <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New American Standard Bible : 1995 Update. </a:t>
            </a:r>
            <a:r>
              <a:rPr lang="en-US" sz="2400" b="1" i="1" dirty="0" err="1"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LaHabra</a:t>
            </a:r>
            <a:r>
              <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CA : The </a:t>
            </a:r>
            <a:r>
              <a:rPr lang="en-US" sz="2400" b="1" i="1" dirty="0" err="1"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Lockman</a:t>
            </a:r>
            <a:r>
              <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Foundation, 1995</a:t>
            </a:r>
          </a:p>
        </p:txBody>
      </p:sp>
    </p:spTree>
    <p:extLst>
      <p:ext uri="{BB962C8B-B14F-4D97-AF65-F5344CB8AC3E}">
        <p14:creationId xmlns:p14="http://schemas.microsoft.com/office/powerpoint/2010/main" val="2900864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Some preliminaries…</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309360"/>
          </a:xfrm>
        </p:spPr>
        <p:txBody>
          <a:bodyPr>
            <a:normAutofit lnSpcReduction="10000"/>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Snakes talk?!</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Where was Adam?</a:t>
            </a:r>
          </a:p>
          <a:p>
            <a:r>
              <a:rPr lang="en-US" sz="5400" b="1" i="1"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‘Su</a:t>
            </a:r>
            <a:r>
              <a:rPr lang="en-US" sz="5400" b="1" i="1"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p</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Eve? </a:t>
            </a:r>
            <a:r>
              <a:rPr lang="en-US" sz="4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(weird flex, answer’s </a:t>
            </a:r>
            <a:r>
              <a:rPr lang="en-US" sz="4400" b="1" i="1" dirty="0" err="1">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a:t>
            </a:r>
            <a:r>
              <a:rPr lang="en-US" sz="4400" b="1" i="1" dirty="0" err="1"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rippin</a:t>
            </a:r>
            <a:r>
              <a:rPr lang="en-US" sz="4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Legitmate questions for sure!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But not now</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Don’t be distracted.</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139571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p:cTn id="3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5">
                                            <p:txEl>
                                              <p:pRg st="4" end="4"/>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p:cTn id="3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Questioner</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Serpent</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Simply presented as a serpent</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Later revelation illuminates</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Crafty…wise or insightful</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Presents itself the paragon of wisdom</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200470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614</Words>
  <Application>Microsoft Office PowerPoint</Application>
  <PresentationFormat>Custom</PresentationFormat>
  <Paragraphs>79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How did we get here?</vt:lpstr>
      <vt:lpstr>PowerPoint Presentation</vt:lpstr>
      <vt:lpstr>PowerPoint Presentation</vt:lpstr>
      <vt:lpstr>PowerPoint Presentation</vt:lpstr>
      <vt:lpstr>PowerPoint Presentation</vt:lpstr>
      <vt:lpstr>PowerPoint Presentation</vt:lpstr>
      <vt:lpstr>Some preliminaries…</vt:lpstr>
      <vt:lpstr>The Questioner</vt:lpstr>
      <vt:lpstr>The Question</vt:lpstr>
      <vt:lpstr>Two Declarations</vt:lpstr>
      <vt:lpstr>Two Declarations</vt:lpstr>
      <vt:lpstr>The Displacement</vt:lpstr>
      <vt:lpstr>The Displacement</vt:lpstr>
      <vt:lpstr>The Disaster</vt:lpstr>
      <vt:lpstr>PowerPoint Presentation</vt:lpstr>
      <vt:lpstr>PowerPoint Presentation</vt:lpstr>
      <vt:lpstr>The Disaster</vt:lpstr>
      <vt:lpstr>Where do the waters flow?</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79</cp:revision>
  <cp:lastPrinted>2019-04-07T16:03:17Z</cp:lastPrinted>
  <dcterms:created xsi:type="dcterms:W3CDTF">2019-03-17T14:30:48Z</dcterms:created>
  <dcterms:modified xsi:type="dcterms:W3CDTF">2019-04-07T16:05:37Z</dcterms:modified>
</cp:coreProperties>
</file>