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65" r:id="rId2"/>
    <p:sldId id="256" r:id="rId3"/>
    <p:sldId id="305" r:id="rId4"/>
    <p:sldId id="306" r:id="rId5"/>
    <p:sldId id="307" r:id="rId6"/>
    <p:sldId id="280" r:id="rId7"/>
    <p:sldId id="284" r:id="rId8"/>
    <p:sldId id="308" r:id="rId9"/>
    <p:sldId id="309" r:id="rId10"/>
    <p:sldId id="310" r:id="rId11"/>
    <p:sldId id="312" r:id="rId12"/>
    <p:sldId id="311" r:id="rId13"/>
    <p:sldId id="276" r:id="rId14"/>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630" y="-10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a:lvl1pPr>
          </a:lstStyle>
          <a:p>
            <a:fld id="{CA94C076-708B-4338-88FD-7A5B82D621F4}" type="datetimeFigureOut">
              <a:rPr lang="en-US" smtClean="0"/>
              <a:t>5/5/2019</a:t>
            </a:fld>
            <a:endParaRPr lang="en-US"/>
          </a:p>
        </p:txBody>
      </p:sp>
      <p:sp>
        <p:nvSpPr>
          <p:cNvPr id="4" name="Footer Placeholder 3"/>
          <p:cNvSpPr>
            <a:spLocks noGrp="1"/>
          </p:cNvSpPr>
          <p:nvPr>
            <p:ph type="ftr" sz="quarter" idx="2"/>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045"/>
            <a:ext cx="2971800" cy="465614"/>
          </a:xfrm>
          <a:prstGeom prst="rect">
            <a:avLst/>
          </a:prstGeom>
        </p:spPr>
        <p:txBody>
          <a:bodyPr vert="horz" lIns="91440" tIns="45720" rIns="91440" bIns="45720" rtlCol="0" anchor="b"/>
          <a:lstStyle>
            <a:lvl1pPr algn="r">
              <a:defRPr sz="1200"/>
            </a:lvl1pPr>
          </a:lstStyle>
          <a:p>
            <a:fld id="{4F35A112-3FE5-44A9-9254-0765F119D1C8}" type="slidenum">
              <a:rPr lang="en-US" smtClean="0"/>
              <a:t>‹#›</a:t>
            </a:fld>
            <a:endParaRPr lang="en-US"/>
          </a:p>
        </p:txBody>
      </p:sp>
    </p:spTree>
    <p:extLst>
      <p:ext uri="{BB962C8B-B14F-4D97-AF65-F5344CB8AC3E}">
        <p14:creationId xmlns:p14="http://schemas.microsoft.com/office/powerpoint/2010/main" val="22777552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26537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15964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9360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2729082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19970-FFE3-4383-A002-A2EE33E23612}"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14244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19970-FFE3-4383-A002-A2EE33E23612}"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726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19970-FFE3-4383-A002-A2EE33E23612}" type="datetimeFigureOut">
              <a:rPr lang="en-US" smtClean="0"/>
              <a:t>5/5/2019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59146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19970-FFE3-4383-A002-A2EE33E23612}" type="datetimeFigureOut">
              <a:rPr lang="en-US" smtClean="0"/>
              <a:t>5/5/2019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1527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19970-FFE3-4383-A002-A2EE33E23612}" type="datetimeFigureOut">
              <a:rPr lang="en-US" smtClean="0"/>
              <a:t>5/5/2019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10977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53324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32142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46C19970-FFE3-4383-A002-A2EE33E23612}" type="datetimeFigureOut">
              <a:rPr lang="en-US" smtClean="0"/>
              <a:t>5/5/2019</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BA5CF5ED-842A-4D78-9763-9CDAB73602B9}" type="slidenum">
              <a:rPr lang="en-US" smtClean="0"/>
              <a:t>‹#›</a:t>
            </a:fld>
            <a:endParaRPr lang="en-US"/>
          </a:p>
        </p:txBody>
      </p:sp>
    </p:spTree>
    <p:extLst>
      <p:ext uri="{BB962C8B-B14F-4D97-AF65-F5344CB8AC3E}">
        <p14:creationId xmlns:p14="http://schemas.microsoft.com/office/powerpoint/2010/main" val="323494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What we do know</a:t>
            </a:r>
            <a:endParaRPr lang="en-US" dirty="0">
              <a:ln w="6350">
                <a:solidFill>
                  <a:schemeClr val="tx1"/>
                </a:solidFill>
              </a:ln>
            </a:endParaRPr>
          </a:p>
        </p:txBody>
      </p:sp>
      <p:sp>
        <p:nvSpPr>
          <p:cNvPr id="5" name="Content Placeholder 4"/>
          <p:cNvSpPr>
            <a:spLocks noGrp="1"/>
          </p:cNvSpPr>
          <p:nvPr>
            <p:ph idx="1"/>
          </p:nvPr>
        </p:nvSpPr>
        <p:spPr>
          <a:xfrm>
            <a:off x="731520" y="1920240"/>
            <a:ext cx="1344168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Mankind as a whole was evil</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Wicked to the core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Their intentions</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Their thoughts</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It defined their existence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Thoroughly corrupt</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8563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5">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p:cTn id="3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Here comes the Flood!</a:t>
            </a:r>
            <a:endParaRPr lang="en-US" dirty="0">
              <a:ln w="6350">
                <a:solidFill>
                  <a:schemeClr val="tx1"/>
                </a:solidFill>
              </a:ln>
            </a:endParaRPr>
          </a:p>
        </p:txBody>
      </p:sp>
      <p:sp>
        <p:nvSpPr>
          <p:cNvPr id="5" name="Content Placeholder 4"/>
          <p:cNvSpPr>
            <a:spLocks noGrp="1"/>
          </p:cNvSpPr>
          <p:nvPr>
            <p:ph idx="1"/>
          </p:nvPr>
        </p:nvSpPr>
        <p:spPr>
          <a:xfrm>
            <a:off x="731520" y="1920240"/>
            <a:ext cx="1389888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grief, though not regret </a:t>
            </a:r>
            <a:r>
              <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(cf. 1</a:t>
            </a:r>
            <a:r>
              <a:rPr lang="en-US" sz="3600" b="1" i="1" baseline="30000"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st</a:t>
            </a:r>
            <a:r>
              <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Peter 1:17-20)</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response to man’s self-willed wickedness</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Thorough</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Complete</a:t>
            </a:r>
          </a:p>
          <a:p>
            <a:pPr lvl="1"/>
            <a:r>
              <a:rPr lang="en-US" sz="48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a:t>
            </a:r>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udden </a:t>
            </a:r>
            <a:r>
              <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(cf. Matthew 24:37-39)</a:t>
            </a:r>
            <a:endPar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60840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60616"/>
            <a:ext cx="13167360" cy="1371600"/>
          </a:xfrm>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Here comes the Flood!</a:t>
            </a:r>
            <a:endParaRPr lang="en-US" dirty="0">
              <a:ln w="6350">
                <a:solidFill>
                  <a:schemeClr val="tx1"/>
                </a:solidFill>
              </a:ln>
            </a:endParaRPr>
          </a:p>
        </p:txBody>
      </p:sp>
      <p:sp>
        <p:nvSpPr>
          <p:cNvPr id="5" name="Content Placeholder 4"/>
          <p:cNvSpPr>
            <a:spLocks noGrp="1"/>
          </p:cNvSpPr>
          <p:nvPr>
            <p:ph idx="1"/>
          </p:nvPr>
        </p:nvSpPr>
        <p:spPr>
          <a:xfrm>
            <a:off x="731520" y="1600200"/>
            <a:ext cx="13898880" cy="66294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Judgement seasoned with grace</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Judgement colored with redemption</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“But…the Lord…”</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chose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promised</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saved</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redeems and re-creates</a:t>
            </a:r>
          </a:p>
        </p:txBody>
      </p:sp>
    </p:spTree>
    <p:extLst>
      <p:ext uri="{BB962C8B-B14F-4D97-AF65-F5344CB8AC3E}">
        <p14:creationId xmlns:p14="http://schemas.microsoft.com/office/powerpoint/2010/main" val="203657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125164"/>
            <a:ext cx="13167360" cy="1371600"/>
          </a:xfrm>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Where do the waters flow?</a:t>
            </a:r>
            <a:endParaRPr lang="en-US" dirty="0">
              <a:ln w="6350">
                <a:solidFill>
                  <a:schemeClr val="tx1"/>
                </a:solidFill>
              </a:ln>
            </a:endParaRPr>
          </a:p>
        </p:txBody>
      </p:sp>
      <p:sp>
        <p:nvSpPr>
          <p:cNvPr id="5" name="Content Placeholder 4"/>
          <p:cNvSpPr>
            <a:spLocks noGrp="1"/>
          </p:cNvSpPr>
          <p:nvPr>
            <p:ph idx="1"/>
          </p:nvPr>
        </p:nvSpPr>
        <p:spPr>
          <a:xfrm>
            <a:off x="731520" y="1524000"/>
            <a:ext cx="13898880" cy="67056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2</a:t>
            </a:r>
            <a:r>
              <a:rPr lang="en-US" sz="5400" b="1" i="1" baseline="30000"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nd</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Peter 3</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reminder to believers</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warning to sinners</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 call to repentance</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1877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Genesis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6</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:1-8</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Now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it came about, when men began to multiply on the face of the land, and daughters were born to them,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that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sons of God saw that the daughters of men were beautiful; and they took wives for themselves, whomever they chose.</a:t>
            </a:r>
          </a:p>
          <a:p>
            <a:pPr marL="0" lvl="0" indent="0" defTabSz="1305942">
              <a:buNone/>
            </a:pP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796682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Then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Lord said, “My Spirit shall not strive with man forever, because he also is flesh; nevertheless his days shall be one hundred and twenty years</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473658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Nephilim were on the earth in those days, and also afterward, when the sons of God came in to the daughters of men, and they bore children to them. Those were the mighty men who were of old, men of renown</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862175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Then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Lord saw that the wickedness of man was great on the earth, and that every intent of the thoughts of his heart was only evil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continually. The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Lord was sorry that He had made man on the earth, and He was grieved in His heart</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581086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lnSpcReduction="10000"/>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Lord said, “I will blot out man whom I have created from the face of the land, from man to animals to creeping things and to birds of the sky; for I am sorry that I have made them.”</a:t>
            </a:r>
          </a:p>
          <a:p>
            <a:pPr marL="0" lvl="0" indent="0" defTabSz="1305942">
              <a:buNone/>
            </a:pP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But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Noah found favor in the eyes of the Lord.</a:t>
            </a:r>
          </a:p>
          <a:p>
            <a:pPr marL="0" lvl="0" indent="0" defTabSz="1305942">
              <a:buNone/>
            </a:pPr>
            <a:endPar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r>
              <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New </a:t>
            </a:r>
            <a:r>
              <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American Standard Bible : 1995 Update. </a:t>
            </a:r>
            <a:r>
              <a:rPr lang="en-US" sz="2400" b="1" i="1" dirty="0" err="1">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LaHabra</a:t>
            </a:r>
            <a:r>
              <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CA : The </a:t>
            </a:r>
            <a:r>
              <a:rPr lang="en-US" sz="2400" b="1" i="1" dirty="0" err="1">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Lockman</a:t>
            </a:r>
            <a:r>
              <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Foundation, </a:t>
            </a:r>
            <a:r>
              <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1995</a:t>
            </a:r>
            <a:endPar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70619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Who are these people?!</a:t>
            </a:r>
            <a:endParaRPr lang="en-US" dirty="0">
              <a:ln w="6350">
                <a:solidFill>
                  <a:schemeClr val="tx1"/>
                </a:solidFill>
              </a:ln>
            </a:endParaRPr>
          </a:p>
        </p:txBody>
      </p:sp>
      <p:sp>
        <p:nvSpPr>
          <p:cNvPr id="5" name="Content Placeholder 4"/>
          <p:cNvSpPr>
            <a:spLocks noGrp="1"/>
          </p:cNvSpPr>
          <p:nvPr>
            <p:ph idx="1"/>
          </p:nvPr>
        </p:nvSpPr>
        <p:spPr>
          <a:xfrm>
            <a:off x="731520" y="1920240"/>
            <a:ext cx="1344168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“Sons of God”</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Nothing in the preceding chapters</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Rest of Old Testament…angelic beings</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Nephilim</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Not a race (cf. Numbers 13:33)</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Speaks of character and reputation</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00470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5">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5">
                                            <p:txEl>
                                              <p:pRg st="4" end="4"/>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What is going on?!</a:t>
            </a:r>
            <a:endParaRPr lang="en-US" dirty="0">
              <a:ln w="6350">
                <a:solidFill>
                  <a:schemeClr val="tx1"/>
                </a:solidFill>
              </a:ln>
            </a:endParaRPr>
          </a:p>
        </p:txBody>
      </p:sp>
      <p:sp>
        <p:nvSpPr>
          <p:cNvPr id="5" name="Content Placeholder 4"/>
          <p:cNvSpPr>
            <a:spLocks noGrp="1"/>
          </p:cNvSpPr>
          <p:nvPr>
            <p:ph idx="1"/>
          </p:nvPr>
        </p:nvSpPr>
        <p:spPr>
          <a:xfrm>
            <a:off x="731520" y="1920240"/>
            <a:ext cx="1344168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Not a clue!</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Seriously…</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Too much ambiguity</a:t>
            </a:r>
          </a:p>
          <a:p>
            <a:pPr marL="0" indent="0">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“…controversy…has resulted in no consensus…because decisive evidence does not exist.” </a:t>
            </a:r>
            <a:r>
              <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(Davis, pg. 110)</a:t>
            </a:r>
            <a:endParaRPr lang="en-US" sz="3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46955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What we do know</a:t>
            </a:r>
            <a:endParaRPr lang="en-US" dirty="0">
              <a:ln w="6350">
                <a:solidFill>
                  <a:schemeClr val="tx1"/>
                </a:solidFill>
              </a:ln>
            </a:endParaRPr>
          </a:p>
        </p:txBody>
      </p:sp>
      <p:sp>
        <p:nvSpPr>
          <p:cNvPr id="5" name="Content Placeholder 4"/>
          <p:cNvSpPr>
            <a:spLocks noGrp="1"/>
          </p:cNvSpPr>
          <p:nvPr>
            <p:ph idx="1"/>
          </p:nvPr>
        </p:nvSpPr>
        <p:spPr>
          <a:xfrm>
            <a:off x="731520" y="1920240"/>
            <a:ext cx="13441680" cy="630936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There was something uniquely sinful going on</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Mentioned twice</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Both times identified with God’s displeasure</a:t>
            </a:r>
          </a:p>
          <a:p>
            <a:pPr lvl="1"/>
            <a:r>
              <a:rPr lang="en-US" sz="4800" b="1" i="1"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Both involved </a:t>
            </a:r>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women and children</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was specifically acting against</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24467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1830</TotalTime>
  <Words>457</Words>
  <Application>Microsoft Office PowerPoint</Application>
  <PresentationFormat>Custom</PresentationFormat>
  <Paragraphs>54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Who are these people?!</vt:lpstr>
      <vt:lpstr>What is going on?!</vt:lpstr>
      <vt:lpstr>What we do know</vt:lpstr>
      <vt:lpstr>What we do know</vt:lpstr>
      <vt:lpstr>Here comes the Flood!</vt:lpstr>
      <vt:lpstr>Here comes the Flood!</vt:lpstr>
      <vt:lpstr>Where do the waters flow?</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141</cp:revision>
  <cp:lastPrinted>2019-04-07T16:03:17Z</cp:lastPrinted>
  <dcterms:created xsi:type="dcterms:W3CDTF">2019-03-17T14:30:48Z</dcterms:created>
  <dcterms:modified xsi:type="dcterms:W3CDTF">2019-05-05T15:54:42Z</dcterms:modified>
</cp:coreProperties>
</file>