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65" r:id="rId2"/>
    <p:sldId id="264" r:id="rId3"/>
    <p:sldId id="299" r:id="rId4"/>
    <p:sldId id="300" r:id="rId5"/>
    <p:sldId id="256" r:id="rId6"/>
    <p:sldId id="262" r:id="rId7"/>
    <p:sldId id="298" r:id="rId8"/>
    <p:sldId id="280" r:id="rId9"/>
    <p:sldId id="284" r:id="rId10"/>
    <p:sldId id="303" r:id="rId11"/>
    <p:sldId id="301" r:id="rId12"/>
    <p:sldId id="302" r:id="rId13"/>
    <p:sldId id="294" r:id="rId14"/>
    <p:sldId id="287" r:id="rId15"/>
    <p:sldId id="288" r:id="rId16"/>
    <p:sldId id="304" r:id="rId17"/>
    <p:sldId id="276" r:id="rId18"/>
    <p:sldId id="297" r:id="rId19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3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C076-708B-4338-88FD-7A5B82D621F4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5A112-3FE5-44A9-9254-0765F119D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5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5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4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8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4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6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1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7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4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2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19970-FFE3-4383-A002-A2EE33E23612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4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3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Fruit of Depravity…Murder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441680" cy="63093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Context…Worship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Cain rejected God’s will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 rejected Cain’s offering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Cain rejected God’s call to repentance</a:t>
            </a:r>
            <a:endParaRPr lang="en-US" sz="48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9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920240"/>
            <a:ext cx="14630400" cy="6309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“…sin distorts reason unbelievably and produces irrational acts.” </a:t>
            </a:r>
            <a:r>
              <a:rPr lang="en-US" sz="3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(Davis, pg. 100)</a:t>
            </a:r>
            <a:endParaRPr lang="en-US" sz="36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Fruit of Depravity…Murder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441680" cy="63093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Relationship…family</a:t>
            </a:r>
          </a:p>
          <a:p>
            <a:pPr lvl="1"/>
            <a:r>
              <a:rPr lang="en-US" sz="48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B</a:t>
            </a:r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rother to brother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</a:t>
            </a:r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elf-love above all other love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Jealousy and pride</a:t>
            </a:r>
            <a:endParaRPr lang="en-US" sz="48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33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920240"/>
            <a:ext cx="14630400" cy="6309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“Unable to accept graciously God’s decision on the matter, Cain gives way to sulking and anger, and eventually kills his own brother.” </a:t>
            </a:r>
            <a:r>
              <a:rPr lang="en-US" sz="36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(Hamilton, Handbook, pg. 58)</a:t>
            </a:r>
            <a:endParaRPr lang="en-US" sz="36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72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Fruit of </a:t>
            </a:r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Depravity…Mayhem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Self-driven relationships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Self-driven justice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Arrogance and pride</a:t>
            </a:r>
            <a:endParaRPr lang="en-US" sz="54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82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Hope Amid Hopelessness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Depravity sought to eliminate the worship of God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 provided a line of worshippers</a:t>
            </a:r>
          </a:p>
        </p:txBody>
      </p:sp>
    </p:spTree>
    <p:extLst>
      <p:ext uri="{BB962C8B-B14F-4D97-AF65-F5344CB8AC3E}">
        <p14:creationId xmlns:p14="http://schemas.microsoft.com/office/powerpoint/2010/main" val="191972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Hope Amid Hopelessness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gospel defeats depravity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Purified for sincere love </a:t>
            </a:r>
            <a:r>
              <a:rPr lang="en-US" sz="3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(1</a:t>
            </a:r>
            <a:r>
              <a:rPr lang="en-US" sz="3600" b="1" i="1" baseline="30000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st</a:t>
            </a:r>
            <a:r>
              <a:rPr lang="en-US" sz="3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 Peter 1:22-2:3)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Commandment </a:t>
            </a:r>
            <a:r>
              <a:rPr lang="en-US" sz="3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(Matthew 22:36-40)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Forgiveness </a:t>
            </a:r>
            <a:r>
              <a:rPr lang="en-US" sz="3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(Matthew 18:21-22)</a:t>
            </a:r>
          </a:p>
          <a:p>
            <a:pPr lvl="1"/>
            <a:endParaRPr lang="en-US" sz="48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72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520" y="125164"/>
            <a:ext cx="13167360" cy="1371600"/>
          </a:xfrm>
        </p:spPr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Where do the waters flow?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524000"/>
            <a:ext cx="13898880" cy="670560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God’s word is true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God’s promise is sure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reality of Christ in us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is Christ lived through us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Love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Forgiveness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Humility</a:t>
            </a:r>
            <a:endParaRPr lang="en-US" sz="48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71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1828800"/>
            <a:ext cx="121920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While Abel’s blood cried out for justice, Christ’s blood “…cries out to God for the sinner’s redemption.” </a:t>
            </a:r>
            <a:r>
              <a:rPr lang="en-US" sz="32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(</a:t>
            </a:r>
            <a:r>
              <a:rPr lang="en-US" sz="32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Davis</a:t>
            </a:r>
            <a:r>
              <a:rPr lang="en-US" sz="32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, </a:t>
            </a:r>
            <a:r>
              <a:rPr lang="en-US" sz="32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pg. </a:t>
            </a:r>
            <a:r>
              <a:rPr lang="en-US" sz="32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100)</a:t>
            </a:r>
            <a:endParaRPr lang="en-US" sz="32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endParaRPr lang="en-US" sz="32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04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520" y="103648"/>
            <a:ext cx="13167360" cy="1371600"/>
          </a:xfrm>
        </p:spPr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What have we seen so far?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676400"/>
            <a:ext cx="13167360" cy="6553200"/>
          </a:xfrm>
        </p:spPr>
        <p:txBody>
          <a:bodyPr>
            <a:normAutofit lnSpcReduction="10000"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as sovereign Lord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as the Creator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God’s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miraculous power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God’s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goodness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Mankind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as the image of God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Mankind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created to serve the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Creator</a:t>
            </a:r>
            <a:endParaRPr lang="en-US" sz="5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1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520" y="103648"/>
            <a:ext cx="13167360" cy="1371600"/>
          </a:xfrm>
        </p:spPr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What have we seen so far?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676400"/>
            <a:ext cx="13167360" cy="655320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Sin begins with doubting God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Sin comes from pride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Sin’s goal is autonomy from God</a:t>
            </a:r>
          </a:p>
          <a:p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God’s word is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true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Sin brings death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Sin brings judgment</a:t>
            </a:r>
            <a:endParaRPr lang="en-US" sz="48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5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Chapters 4 and 5…A Summary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517880" cy="63093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Death…nothing but death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full effects of depravity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On our worship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On human relationships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Murder and mayhem are mainstream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Hope amid harrowing hopelessness</a:t>
            </a:r>
            <a:endParaRPr lang="en-US" sz="48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1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14173200" cy="7772400"/>
          </a:xfrm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Genesis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4:3-8</a:t>
            </a:r>
            <a:endParaRPr lang="en-US" sz="5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So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it came about in the course of time that Cain brought an offering to the Lord of the fruit of the ground.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Then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Lord said to Cain, “Where is Abel your brother?” And he said, “I do not know. Am I my brother’s keeper?”</a:t>
            </a:r>
          </a:p>
          <a:p>
            <a:pPr marL="0" lvl="0" indent="0" defTabSz="1305942">
              <a:buNone/>
            </a:pPr>
            <a:endParaRPr lang="en-US" sz="5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5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8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14173200" cy="7772400"/>
          </a:xfrm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but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for Cain and for his offering He had no regard. So Cain became very angry and his countenance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fell. Then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Lord said to Cain, “Why are you angry? And why has your countenance fallen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?</a:t>
            </a:r>
            <a:endParaRPr lang="en-US" sz="5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0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14173200" cy="7772400"/>
          </a:xfrm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If you do well, will not your countenance be lifted up? And if you do not do well, sin is crouching at the door; and its desire is for you, but you must master it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.”</a:t>
            </a:r>
            <a:endParaRPr lang="en-US" sz="5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14173200" cy="7772400"/>
          </a:xfrm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Then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Lord said to Cain, “Where is Abel your brother?” And he said, “I do not know. Am I my brother’s keeper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?”</a:t>
            </a:r>
            <a:endParaRPr lang="en-US" sz="5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5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6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6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6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6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6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New </a:t>
            </a:r>
            <a:r>
              <a:rPr lang="en-US" sz="2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2400" b="1" i="1" dirty="0" err="1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LaHabra</a:t>
            </a:r>
            <a:r>
              <a:rPr lang="en-US" sz="2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, CA : The </a:t>
            </a:r>
            <a:r>
              <a:rPr lang="en-US" sz="2400" b="1" i="1" dirty="0" err="1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Lockman</a:t>
            </a:r>
            <a:r>
              <a:rPr lang="en-US" sz="2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 Foundation, </a:t>
            </a:r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1995</a:t>
            </a:r>
            <a:endParaRPr lang="en-US" sz="2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Contextual Reminders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441680" cy="63093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Compressed Chronology…few words, many years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Purity of the gene pool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Incest was later condemned </a:t>
            </a:r>
            <a:r>
              <a:rPr lang="en-US" sz="3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(Leviticus 18 and 20)</a:t>
            </a:r>
          </a:p>
        </p:txBody>
      </p:sp>
    </p:spTree>
    <p:extLst>
      <p:ext uri="{BB962C8B-B14F-4D97-AF65-F5344CB8AC3E}">
        <p14:creationId xmlns:p14="http://schemas.microsoft.com/office/powerpoint/2010/main" val="200470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496</Words>
  <Application>Microsoft Office PowerPoint</Application>
  <PresentationFormat>Custom</PresentationFormat>
  <Paragraphs>70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What have we seen so far?</vt:lpstr>
      <vt:lpstr>What have we seen so far?</vt:lpstr>
      <vt:lpstr>Chapters 4 and 5…A Summary</vt:lpstr>
      <vt:lpstr>PowerPoint Presentation</vt:lpstr>
      <vt:lpstr>PowerPoint Presentation</vt:lpstr>
      <vt:lpstr>PowerPoint Presentation</vt:lpstr>
      <vt:lpstr>PowerPoint Presentation</vt:lpstr>
      <vt:lpstr>Contextual Reminders</vt:lpstr>
      <vt:lpstr>Fruit of Depravity…Murder</vt:lpstr>
      <vt:lpstr>PowerPoint Presentation</vt:lpstr>
      <vt:lpstr>Fruit of Depravity…Murder</vt:lpstr>
      <vt:lpstr>PowerPoint Presentation</vt:lpstr>
      <vt:lpstr>Fruit of Depravity…Mayhem</vt:lpstr>
      <vt:lpstr>Hope Amid Hopelessness</vt:lpstr>
      <vt:lpstr>Hope Amid Hopelessness</vt:lpstr>
      <vt:lpstr>Where do the waters flow?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121</cp:revision>
  <cp:lastPrinted>2019-04-07T16:03:17Z</cp:lastPrinted>
  <dcterms:created xsi:type="dcterms:W3CDTF">2019-03-17T14:30:48Z</dcterms:created>
  <dcterms:modified xsi:type="dcterms:W3CDTF">2019-04-28T15:40:46Z</dcterms:modified>
</cp:coreProperties>
</file>