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65" r:id="rId2"/>
    <p:sldId id="256" r:id="rId3"/>
    <p:sldId id="305" r:id="rId4"/>
    <p:sldId id="306" r:id="rId5"/>
    <p:sldId id="307" r:id="rId6"/>
    <p:sldId id="313" r:id="rId7"/>
    <p:sldId id="314" r:id="rId8"/>
    <p:sldId id="318" r:id="rId9"/>
    <p:sldId id="324" r:id="rId10"/>
    <p:sldId id="317" r:id="rId11"/>
    <p:sldId id="326" r:id="rId12"/>
    <p:sldId id="327" r:id="rId13"/>
    <p:sldId id="325" r:id="rId14"/>
    <p:sldId id="328" r:id="rId15"/>
    <p:sldId id="330" r:id="rId16"/>
    <p:sldId id="329" r:id="rId17"/>
    <p:sldId id="276" r:id="rId18"/>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CA94C076-708B-4338-88FD-7A5B82D621F4}" type="datetimeFigureOut">
              <a:rPr lang="en-US" smtClean="0"/>
              <a:t>6/2/2019</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4F35A112-3FE5-44A9-9254-0765F119D1C8}" type="slidenum">
              <a:rPr lang="en-US" smtClean="0"/>
              <a:t>‹#›</a:t>
            </a:fld>
            <a:endParaRPr lang="en-US"/>
          </a:p>
        </p:txBody>
      </p:sp>
    </p:spTree>
    <p:extLst>
      <p:ext uri="{BB962C8B-B14F-4D97-AF65-F5344CB8AC3E}">
        <p14:creationId xmlns:p14="http://schemas.microsoft.com/office/powerpoint/2010/main" val="2277755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6537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596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9360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72908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424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72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t>6/2/2019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5914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t>6/2/2019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527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t>6/2/2019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0977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533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3214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t>6/2/2019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t>‹#›</a:t>
            </a:fld>
            <a:endParaRPr lang="en-US"/>
          </a:p>
        </p:txBody>
      </p:sp>
    </p:spTree>
    <p:extLst>
      <p:ext uri="{BB962C8B-B14F-4D97-AF65-F5344CB8AC3E}">
        <p14:creationId xmlns:p14="http://schemas.microsoft.com/office/powerpoint/2010/main" val="32349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Human Ambition</a:t>
            </a:r>
            <a:endParaRPr lang="en-US" dirty="0">
              <a:ln w="6350">
                <a:solidFill>
                  <a:schemeClr val="tx1"/>
                </a:solidFill>
              </a:ln>
            </a:endParaRPr>
          </a:p>
        </p:txBody>
      </p:sp>
      <p:sp>
        <p:nvSpPr>
          <p:cNvPr id="5" name="Content Placeholder 4"/>
          <p:cNvSpPr>
            <a:spLocks noGrp="1"/>
          </p:cNvSpPr>
          <p:nvPr>
            <p:ph idx="1"/>
          </p:nvPr>
        </p:nvSpPr>
        <p:spPr>
          <a:xfrm>
            <a:off x="731520" y="1920240"/>
            <a:ext cx="138988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Don’t be distracted by the tower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concern isn’t with such trivial matters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concern is with the desires of the heart</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9685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Human Ambition</a:t>
            </a:r>
            <a:endParaRPr lang="en-US" dirty="0">
              <a:ln w="6350">
                <a:solidFill>
                  <a:schemeClr val="tx1"/>
                </a:solidFill>
              </a:ln>
            </a:endParaRPr>
          </a:p>
        </p:txBody>
      </p:sp>
      <p:sp>
        <p:nvSpPr>
          <p:cNvPr id="5" name="Content Placeholder 4"/>
          <p:cNvSpPr>
            <a:spLocks noGrp="1"/>
          </p:cNvSpPr>
          <p:nvPr>
            <p:ph idx="1"/>
          </p:nvPr>
        </p:nvSpPr>
        <p:spPr>
          <a:xfrm>
            <a:off x="731520" y="1920240"/>
            <a:ext cx="138988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Ambition of the collective “self”</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Self-promotion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Self-glorification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Ambition of defiance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powerful combination</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2742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920240"/>
            <a:ext cx="14706600" cy="6309360"/>
          </a:xfrm>
        </p:spPr>
        <p:txBody>
          <a:bodyPr>
            <a:normAutofit/>
          </a:bodyPr>
          <a:lstStyle/>
          <a:p>
            <a:pPr marL="0" indent="0" algn="ctr">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Self-driven society has no room for any glory other than its own. Intrinsic to the human story is mankind’s innate desire for a godless, self-achieving glory.</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297925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Intervention</a:t>
            </a:r>
            <a:endParaRPr lang="en-US" dirty="0">
              <a:ln w="6350">
                <a:solidFill>
                  <a:schemeClr val="tx1"/>
                </a:solidFill>
              </a:ln>
            </a:endParaRPr>
          </a:p>
        </p:txBody>
      </p:sp>
      <p:sp>
        <p:nvSpPr>
          <p:cNvPr id="5" name="Content Placeholder 4"/>
          <p:cNvSpPr>
            <a:spLocks noGrp="1"/>
          </p:cNvSpPr>
          <p:nvPr>
            <p:ph idx="1"/>
          </p:nvPr>
        </p:nvSpPr>
        <p:spPr>
          <a:xfrm>
            <a:off x="731520" y="1920240"/>
            <a:ext cx="138988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 ironic picture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fearful picture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sees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knows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understands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an active Lord</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02807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Intervention</a:t>
            </a:r>
            <a:endParaRPr lang="en-US" dirty="0">
              <a:ln w="6350">
                <a:solidFill>
                  <a:schemeClr val="tx1"/>
                </a:solidFill>
              </a:ln>
            </a:endParaRPr>
          </a:p>
        </p:txBody>
      </p:sp>
      <p:sp>
        <p:nvSpPr>
          <p:cNvPr id="5" name="Content Placeholder 4"/>
          <p:cNvSpPr>
            <a:spLocks noGrp="1"/>
          </p:cNvSpPr>
          <p:nvPr>
            <p:ph idx="1"/>
          </p:nvPr>
        </p:nvSpPr>
        <p:spPr>
          <a:xfrm>
            <a:off x="731520" y="1920240"/>
            <a:ext cx="138988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judged their idolatrous defiance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Brought chaos into the community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Divided their unity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Broke their solidarity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Turned mankind against itself</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8524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6909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multiplicity of languages upon the face of the earth is a monument not to human ingenuity but to human sin” </a:t>
            </a:r>
            <a:r>
              <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r>
              <a:rPr lang="en-US" sz="36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Leupold</a:t>
            </a:r>
            <a:r>
              <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pg. 382)</a:t>
            </a:r>
          </a:p>
        </p:txBody>
      </p:sp>
    </p:spTree>
    <p:extLst>
      <p:ext uri="{BB962C8B-B14F-4D97-AF65-F5344CB8AC3E}">
        <p14:creationId xmlns:p14="http://schemas.microsoft.com/office/powerpoint/2010/main" val="1357264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Intervention</a:t>
            </a:r>
            <a:endParaRPr lang="en-US" dirty="0">
              <a:ln w="6350">
                <a:solidFill>
                  <a:schemeClr val="tx1"/>
                </a:solidFill>
              </a:ln>
            </a:endParaRPr>
          </a:p>
        </p:txBody>
      </p:sp>
      <p:sp>
        <p:nvSpPr>
          <p:cNvPr id="5" name="Content Placeholder 4"/>
          <p:cNvSpPr>
            <a:spLocks noGrp="1"/>
          </p:cNvSpPr>
          <p:nvPr>
            <p:ph idx="1"/>
          </p:nvPr>
        </p:nvSpPr>
        <p:spPr>
          <a:xfrm>
            <a:off x="731520" y="1920240"/>
            <a:ext cx="138988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accomplished His purpose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filled the earth</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In spite of human defiance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gave them their heart’s desire</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54780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125164"/>
            <a:ext cx="1316736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do the waters flow?</a:t>
            </a:r>
            <a:endParaRPr lang="en-US" dirty="0">
              <a:ln w="6350">
                <a:solidFill>
                  <a:schemeClr val="tx1"/>
                </a:solidFill>
              </a:ln>
            </a:endParaRPr>
          </a:p>
        </p:txBody>
      </p:sp>
      <p:sp>
        <p:nvSpPr>
          <p:cNvPr id="5" name="Content Placeholder 4"/>
          <p:cNvSpPr>
            <a:spLocks noGrp="1"/>
          </p:cNvSpPr>
          <p:nvPr>
            <p:ph idx="1"/>
          </p:nvPr>
        </p:nvSpPr>
        <p:spPr>
          <a:xfrm>
            <a:off x="731520" y="1524000"/>
            <a:ext cx="13898880" cy="67056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Mankind is fully depraved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sovereignly omnipotent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does not tolerate the promotion of “self”</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gospel redeems </a:t>
            </a:r>
          </a:p>
          <a:p>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187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11:1-9</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Now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whole earth used the same language and the same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words. It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came about as they journeyed east, that they found a plain in the land of Shinar and settled there</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79668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They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said to one another, “Come, let us make bricks and burn them thoroughly.” And they used brick for stone, and they used tar for mortar</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73658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They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said, “Come, let us build for ourselves a city, and a tower whose top will reach into heaven, and let us make for ourselves a name, otherwise we will be scattered abroad over the face of the whole earth.”</a:t>
            </a: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86217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Lord came down to see the city and the tower which the sons of men had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built. 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Lord said, “Behold, they are one people, and they all have the same language. And this is what they began to do, and now nothing which they purpose to do will be impossible for them</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58108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Come, let Us go down and there confuse their language, so that they will not understand one another’s speech</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So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Lord scattered them abroad from there over the face of the whole earth; and they stopped building the city</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989404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Therefore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its name was called Babel, because there the Lord confused the language of the whole earth; and from there the Lord scattered them abroad over the face of the whole earth.</a:t>
            </a: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American Standard Bible : 1995 Update.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endPar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980308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are we at?</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About 100 years after the flood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10</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Historical overview</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Tracks the</a:t>
            </a:r>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spread of humanity</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Apart from any moral or spiritual evaluation</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12781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are we at?</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11</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divine catalyst</a:t>
            </a:r>
          </a:p>
          <a:p>
            <a:pPr lvl="1"/>
            <a:r>
              <a:rPr lang="en-US" sz="48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a:t>
            </a:r>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divine asterisk</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Societal rather than personal evil</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foundation of the evil of our day</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62907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TotalTime>
  <Words>518</Words>
  <Application>Microsoft Office PowerPoint</Application>
  <PresentationFormat>Custom</PresentationFormat>
  <Paragraphs>57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we at?</vt:lpstr>
      <vt:lpstr>Where are we at?</vt:lpstr>
      <vt:lpstr>Human Ambition</vt:lpstr>
      <vt:lpstr>Human Ambition</vt:lpstr>
      <vt:lpstr>PowerPoint Presentation</vt:lpstr>
      <vt:lpstr>God’s Intervention</vt:lpstr>
      <vt:lpstr>God’s Intervention</vt:lpstr>
      <vt:lpstr>“The multiplicity of languages upon the face of the earth is a monument not to human ingenuity but to human sin” (Leupold, pg. 382)</vt:lpstr>
      <vt:lpstr>God’s Intervention</vt:lpstr>
      <vt:lpstr>Where do the waters flow?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189</cp:revision>
  <cp:lastPrinted>2019-05-19T15:48:27Z</cp:lastPrinted>
  <dcterms:created xsi:type="dcterms:W3CDTF">2019-03-17T14:30:48Z</dcterms:created>
  <dcterms:modified xsi:type="dcterms:W3CDTF">2019-06-02T15:52:09Z</dcterms:modified>
</cp:coreProperties>
</file>