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68" r:id="rId2"/>
    <p:sldId id="328" r:id="rId3"/>
    <p:sldId id="341" r:id="rId4"/>
    <p:sldId id="259" r:id="rId5"/>
    <p:sldId id="257" r:id="rId6"/>
    <p:sldId id="347" r:id="rId7"/>
    <p:sldId id="348" r:id="rId8"/>
    <p:sldId id="315" r:id="rId9"/>
    <p:sldId id="344" r:id="rId10"/>
    <p:sldId id="349" r:id="rId11"/>
    <p:sldId id="343" r:id="rId12"/>
    <p:sldId id="350" r:id="rId13"/>
    <p:sldId id="351" r:id="rId14"/>
    <p:sldId id="342" r:id="rId15"/>
    <p:sldId id="354" r:id="rId16"/>
    <p:sldId id="356" r:id="rId17"/>
    <p:sldId id="352" r:id="rId18"/>
    <p:sldId id="353" r:id="rId19"/>
    <p:sldId id="355" r:id="rId20"/>
  </p:sldIdLst>
  <p:sldSz cx="14630400" cy="8229600"/>
  <p:notesSz cx="6858000" cy="9312275"/>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20" y="-78"/>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14"/>
          </a:xfrm>
          <a:prstGeom prst="rect">
            <a:avLst/>
          </a:prstGeom>
        </p:spPr>
        <p:txBody>
          <a:bodyPr vert="horz" lIns="91440" tIns="45720" rIns="91440" bIns="45720" rtlCol="0"/>
          <a:lstStyle>
            <a:lvl1pPr algn="r">
              <a:defRPr sz="1200"/>
            </a:lvl1pPr>
          </a:lstStyle>
          <a:p>
            <a:fld id="{686445A4-E35F-49A5-9A32-2E5ED934424A}" type="datetimeFigureOut">
              <a:rPr lang="en-US" smtClean="0"/>
              <a:t>9/22/2019</a:t>
            </a:fld>
            <a:endParaRPr lang="en-US"/>
          </a:p>
        </p:txBody>
      </p:sp>
      <p:sp>
        <p:nvSpPr>
          <p:cNvPr id="4" name="Footer Placeholder 3"/>
          <p:cNvSpPr>
            <a:spLocks noGrp="1"/>
          </p:cNvSpPr>
          <p:nvPr>
            <p:ph type="ftr" sz="quarter" idx="2"/>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5045"/>
            <a:ext cx="2971800" cy="465614"/>
          </a:xfrm>
          <a:prstGeom prst="rect">
            <a:avLst/>
          </a:prstGeom>
        </p:spPr>
        <p:txBody>
          <a:bodyPr vert="horz" lIns="91440" tIns="45720" rIns="91440" bIns="45720" rtlCol="0" anchor="b"/>
          <a:lstStyle>
            <a:lvl1pPr algn="r">
              <a:defRPr sz="1200"/>
            </a:lvl1pPr>
          </a:lstStyle>
          <a:p>
            <a:fld id="{DF059B8C-FE0C-467F-B131-473DB044FA3B}" type="slidenum">
              <a:rPr lang="en-US" smtClean="0"/>
              <a:t>‹#›</a:t>
            </a:fld>
            <a:endParaRPr lang="en-US"/>
          </a:p>
        </p:txBody>
      </p:sp>
    </p:spTree>
    <p:extLst>
      <p:ext uri="{BB962C8B-B14F-4D97-AF65-F5344CB8AC3E}">
        <p14:creationId xmlns:p14="http://schemas.microsoft.com/office/powerpoint/2010/main" val="32493599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E9EF86-9829-49B9-9D06-B6DF2048AEAE}"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325D0-95DC-493E-93CC-31146A13788F}" type="slidenum">
              <a:rPr lang="en-US" smtClean="0"/>
              <a:t>‹#›</a:t>
            </a:fld>
            <a:endParaRPr lang="en-US"/>
          </a:p>
        </p:txBody>
      </p:sp>
    </p:spTree>
    <p:extLst>
      <p:ext uri="{BB962C8B-B14F-4D97-AF65-F5344CB8AC3E}">
        <p14:creationId xmlns:p14="http://schemas.microsoft.com/office/powerpoint/2010/main" val="2465290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E9EF86-9829-49B9-9D06-B6DF2048AEAE}"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325D0-95DC-493E-93CC-31146A13788F}" type="slidenum">
              <a:rPr lang="en-US" smtClean="0"/>
              <a:t>‹#›</a:t>
            </a:fld>
            <a:endParaRPr lang="en-US"/>
          </a:p>
        </p:txBody>
      </p:sp>
    </p:spTree>
    <p:extLst>
      <p:ext uri="{BB962C8B-B14F-4D97-AF65-F5344CB8AC3E}">
        <p14:creationId xmlns:p14="http://schemas.microsoft.com/office/powerpoint/2010/main" val="2413314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E9EF86-9829-49B9-9D06-B6DF2048AEAE}"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325D0-95DC-493E-93CC-31146A13788F}" type="slidenum">
              <a:rPr lang="en-US" smtClean="0"/>
              <a:t>‹#›</a:t>
            </a:fld>
            <a:endParaRPr lang="en-US"/>
          </a:p>
        </p:txBody>
      </p:sp>
    </p:spTree>
    <p:extLst>
      <p:ext uri="{BB962C8B-B14F-4D97-AF65-F5344CB8AC3E}">
        <p14:creationId xmlns:p14="http://schemas.microsoft.com/office/powerpoint/2010/main" val="97409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E9EF86-9829-49B9-9D06-B6DF2048AEAE}"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325D0-95DC-493E-93CC-31146A13788F}" type="slidenum">
              <a:rPr lang="en-US" smtClean="0"/>
              <a:t>‹#›</a:t>
            </a:fld>
            <a:endParaRPr lang="en-US"/>
          </a:p>
        </p:txBody>
      </p:sp>
    </p:spTree>
    <p:extLst>
      <p:ext uri="{BB962C8B-B14F-4D97-AF65-F5344CB8AC3E}">
        <p14:creationId xmlns:p14="http://schemas.microsoft.com/office/powerpoint/2010/main" val="3292290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E9EF86-9829-49B9-9D06-B6DF2048AEAE}"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325D0-95DC-493E-93CC-31146A13788F}" type="slidenum">
              <a:rPr lang="en-US" smtClean="0"/>
              <a:t>‹#›</a:t>
            </a:fld>
            <a:endParaRPr lang="en-US"/>
          </a:p>
        </p:txBody>
      </p:sp>
    </p:spTree>
    <p:extLst>
      <p:ext uri="{BB962C8B-B14F-4D97-AF65-F5344CB8AC3E}">
        <p14:creationId xmlns:p14="http://schemas.microsoft.com/office/powerpoint/2010/main" val="4095248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E9EF86-9829-49B9-9D06-B6DF2048AEAE}" type="datetimeFigureOut">
              <a:rPr lang="en-US" smtClean="0"/>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325D0-95DC-493E-93CC-31146A13788F}" type="slidenum">
              <a:rPr lang="en-US" smtClean="0"/>
              <a:t>‹#›</a:t>
            </a:fld>
            <a:endParaRPr lang="en-US"/>
          </a:p>
        </p:txBody>
      </p:sp>
    </p:spTree>
    <p:extLst>
      <p:ext uri="{BB962C8B-B14F-4D97-AF65-F5344CB8AC3E}">
        <p14:creationId xmlns:p14="http://schemas.microsoft.com/office/powerpoint/2010/main" val="4199144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E9EF86-9829-49B9-9D06-B6DF2048AEAE}" type="datetimeFigureOut">
              <a:rPr lang="en-US" smtClean="0"/>
              <a:t>9/22/2019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6325D0-95DC-493E-93CC-31146A13788F}" type="slidenum">
              <a:rPr lang="en-US" smtClean="0"/>
              <a:t>‹#›</a:t>
            </a:fld>
            <a:endParaRPr lang="en-US"/>
          </a:p>
        </p:txBody>
      </p:sp>
    </p:spTree>
    <p:extLst>
      <p:ext uri="{BB962C8B-B14F-4D97-AF65-F5344CB8AC3E}">
        <p14:creationId xmlns:p14="http://schemas.microsoft.com/office/powerpoint/2010/main" val="754701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E9EF86-9829-49B9-9D06-B6DF2048AEAE}" type="datetimeFigureOut">
              <a:rPr lang="en-US" smtClean="0"/>
              <a:t>9/22/2019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6325D0-95DC-493E-93CC-31146A13788F}" type="slidenum">
              <a:rPr lang="en-US" smtClean="0"/>
              <a:t>‹#›</a:t>
            </a:fld>
            <a:endParaRPr lang="en-US"/>
          </a:p>
        </p:txBody>
      </p:sp>
    </p:spTree>
    <p:extLst>
      <p:ext uri="{BB962C8B-B14F-4D97-AF65-F5344CB8AC3E}">
        <p14:creationId xmlns:p14="http://schemas.microsoft.com/office/powerpoint/2010/main" val="2245460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E9EF86-9829-49B9-9D06-B6DF2048AEAE}" type="datetimeFigureOut">
              <a:rPr lang="en-US" smtClean="0"/>
              <a:t>9/22/2019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6325D0-95DC-493E-93CC-31146A13788F}" type="slidenum">
              <a:rPr lang="en-US" smtClean="0"/>
              <a:t>‹#›</a:t>
            </a:fld>
            <a:endParaRPr lang="en-US"/>
          </a:p>
        </p:txBody>
      </p:sp>
    </p:spTree>
    <p:extLst>
      <p:ext uri="{BB962C8B-B14F-4D97-AF65-F5344CB8AC3E}">
        <p14:creationId xmlns:p14="http://schemas.microsoft.com/office/powerpoint/2010/main" val="2512345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E9EF86-9829-49B9-9D06-B6DF2048AEAE}" type="datetimeFigureOut">
              <a:rPr lang="en-US" smtClean="0"/>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325D0-95DC-493E-93CC-31146A13788F}" type="slidenum">
              <a:rPr lang="en-US" smtClean="0"/>
              <a:t>‹#›</a:t>
            </a:fld>
            <a:endParaRPr lang="en-US"/>
          </a:p>
        </p:txBody>
      </p:sp>
    </p:spTree>
    <p:extLst>
      <p:ext uri="{BB962C8B-B14F-4D97-AF65-F5344CB8AC3E}">
        <p14:creationId xmlns:p14="http://schemas.microsoft.com/office/powerpoint/2010/main" val="3170507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E9EF86-9829-49B9-9D06-B6DF2048AEAE}" type="datetimeFigureOut">
              <a:rPr lang="en-US" smtClean="0"/>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325D0-95DC-493E-93CC-31146A13788F}" type="slidenum">
              <a:rPr lang="en-US" smtClean="0"/>
              <a:t>‹#›</a:t>
            </a:fld>
            <a:endParaRPr lang="en-US"/>
          </a:p>
        </p:txBody>
      </p:sp>
    </p:spTree>
    <p:extLst>
      <p:ext uri="{BB962C8B-B14F-4D97-AF65-F5344CB8AC3E}">
        <p14:creationId xmlns:p14="http://schemas.microsoft.com/office/powerpoint/2010/main" val="3648811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89E9EF86-9829-49B9-9D06-B6DF2048AEAE}" type="datetimeFigureOut">
              <a:rPr lang="en-US" smtClean="0"/>
              <a:t>9/22/2019</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566325D0-95DC-493E-93CC-31146A13788F}" type="slidenum">
              <a:rPr lang="en-US" smtClean="0"/>
              <a:t>‹#›</a:t>
            </a:fld>
            <a:endParaRPr lang="en-US"/>
          </a:p>
        </p:txBody>
      </p:sp>
    </p:spTree>
    <p:extLst>
      <p:ext uri="{BB962C8B-B14F-4D97-AF65-F5344CB8AC3E}">
        <p14:creationId xmlns:p14="http://schemas.microsoft.com/office/powerpoint/2010/main" val="3208113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lvl="0">
              <a:spcBef>
                <a:spcPct val="20000"/>
              </a:spcBef>
            </a:pPr>
            <a:r>
              <a:rPr lang="en-US" sz="7200" b="1" i="1" dirty="0" smtClean="0">
                <a:ln w="6350">
                  <a:solidFill>
                    <a:prstClr val="black"/>
                  </a:solidFill>
                </a:ln>
                <a:effectLst>
                  <a:outerShdw blurRad="50800" dist="50800" dir="5400000" algn="ctr" rotWithShape="0">
                    <a:schemeClr val="bg1">
                      <a:lumMod val="85000"/>
                    </a:schemeClr>
                  </a:outerShdw>
                </a:effectLst>
                <a:latin typeface="Century Schoolbook" panose="02040604050505020304" pitchFamily="18" charset="0"/>
                <a:ea typeface="+mn-ea"/>
                <a:cs typeface="+mn-cs"/>
              </a:rPr>
              <a:t>Let’s Review…</a:t>
            </a:r>
            <a:endParaRPr lang="en-US" sz="7200" dirty="0">
              <a:effectLst>
                <a:outerShdw blurRad="50800" dist="50800" dir="5400000" algn="ctr" rotWithShape="0">
                  <a:schemeClr val="bg1">
                    <a:lumMod val="85000"/>
                  </a:schemeClr>
                </a:outerShdw>
              </a:effectLst>
            </a:endParaRPr>
          </a:p>
        </p:txBody>
      </p:sp>
      <p:sp>
        <p:nvSpPr>
          <p:cNvPr id="5" name="Content Placeholder 4"/>
          <p:cNvSpPr>
            <a:spLocks noGrp="1"/>
          </p:cNvSpPr>
          <p:nvPr>
            <p:ph idx="1"/>
          </p:nvPr>
        </p:nvSpPr>
        <p:spPr>
          <a:xfrm>
            <a:off x="5181600" y="1920240"/>
            <a:ext cx="9448800" cy="6309360"/>
          </a:xfrm>
        </p:spPr>
        <p:txBody>
          <a:bodyPr>
            <a:normAutofit/>
          </a:bodyPr>
          <a:lstStyle/>
          <a:p>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Christians pray</a:t>
            </a:r>
          </a:p>
          <a:p>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To have fellowship</a:t>
            </a:r>
          </a:p>
          <a:p>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To be dependent</a:t>
            </a:r>
          </a:p>
          <a:p>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To confess sin</a:t>
            </a:r>
          </a:p>
          <a:p>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To care for others</a:t>
            </a:r>
            <a:endParaRPr lang="en-US" sz="48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a:p>
            <a:pPr lvl="1"/>
            <a:endParaRPr lang="en-US" sz="48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p:txBody>
      </p:sp>
    </p:spTree>
    <p:extLst>
      <p:ext uri="{BB962C8B-B14F-4D97-AF65-F5344CB8AC3E}">
        <p14:creationId xmlns:p14="http://schemas.microsoft.com/office/powerpoint/2010/main" val="247511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60616"/>
            <a:ext cx="14630400" cy="1371600"/>
          </a:xfrm>
        </p:spPr>
        <p:txBody>
          <a:bodyPr>
            <a:noAutofit/>
          </a:bodyPr>
          <a:lstStyle/>
          <a:p>
            <a:pPr lvl="0">
              <a:spcBef>
                <a:spcPct val="20000"/>
              </a:spcBef>
            </a:pPr>
            <a:r>
              <a:rPr lang="en-US" sz="6600" b="1" i="1" dirty="0" smtClean="0">
                <a:ln w="6350">
                  <a:solidFill>
                    <a:prstClr val="black"/>
                  </a:solidFill>
                </a:ln>
                <a:effectLst>
                  <a:outerShdw blurRad="50800" dist="50800" dir="5400000" algn="ctr" rotWithShape="0">
                    <a:schemeClr val="bg1">
                      <a:lumMod val="85000"/>
                    </a:schemeClr>
                  </a:outerShdw>
                </a:effectLst>
                <a:latin typeface="Century Schoolbook" panose="02040604050505020304" pitchFamily="18" charset="0"/>
                <a:ea typeface="+mn-ea"/>
                <a:cs typeface="+mn-cs"/>
              </a:rPr>
              <a:t>What got Paul on his knees?</a:t>
            </a:r>
            <a:endParaRPr lang="en-US" sz="6600" dirty="0">
              <a:effectLst>
                <a:outerShdw blurRad="50800" dist="50800" dir="5400000" algn="ctr" rotWithShape="0">
                  <a:schemeClr val="bg1">
                    <a:lumMod val="85000"/>
                  </a:schemeClr>
                </a:outerShdw>
              </a:effectLst>
            </a:endParaRPr>
          </a:p>
        </p:txBody>
      </p:sp>
      <p:sp>
        <p:nvSpPr>
          <p:cNvPr id="5" name="Content Placeholder 4"/>
          <p:cNvSpPr>
            <a:spLocks noGrp="1"/>
          </p:cNvSpPr>
          <p:nvPr>
            <p:ph idx="1"/>
          </p:nvPr>
        </p:nvSpPr>
        <p:spPr>
          <a:xfrm>
            <a:off x="6019800" y="1371600"/>
            <a:ext cx="8610600" cy="6858000"/>
          </a:xfrm>
        </p:spPr>
        <p:txBody>
          <a:bodyPr>
            <a:normAutofit/>
          </a:bodyPr>
          <a:lstStyle/>
          <a:p>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“For this reason…”</a:t>
            </a:r>
          </a:p>
          <a:p>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The work of God</a:t>
            </a:r>
          </a:p>
          <a:p>
            <a:pPr lvl="1"/>
            <a:r>
              <a:rPr lang="en-US" sz="48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Elective work </a:t>
            </a:r>
            <a:r>
              <a:rPr lang="en-US" sz="32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(1:3-6)</a:t>
            </a:r>
          </a:p>
          <a:p>
            <a:pPr lvl="1"/>
            <a:r>
              <a:rPr lang="en-US" sz="48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Redemptive work </a:t>
            </a:r>
            <a:r>
              <a:rPr lang="en-US" sz="35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(1:7-9)</a:t>
            </a:r>
          </a:p>
          <a:p>
            <a:pPr lvl="1"/>
            <a:r>
              <a:rPr lang="en-US" sz="48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Promised work </a:t>
            </a:r>
            <a:r>
              <a:rPr lang="en-US" sz="35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(1:11-14)</a:t>
            </a:r>
          </a:p>
          <a:p>
            <a:pPr lvl="1"/>
            <a:r>
              <a:rPr lang="en-US" sz="48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In his </a:t>
            </a:r>
            <a:r>
              <a:rPr lang="en-US" sz="48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readers</a:t>
            </a:r>
            <a:endParaRPr lang="en-US" sz="48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a:p>
            <a:r>
              <a:rPr lang="en-US" sz="54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P</a:t>
            </a:r>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artnership with God</a:t>
            </a:r>
            <a:endPar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p:txBody>
      </p:sp>
    </p:spTree>
    <p:extLst>
      <p:ext uri="{BB962C8B-B14F-4D97-AF65-F5344CB8AC3E}">
        <p14:creationId xmlns:p14="http://schemas.microsoft.com/office/powerpoint/2010/main" val="60428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60616"/>
            <a:ext cx="14630400" cy="1371600"/>
          </a:xfrm>
        </p:spPr>
        <p:txBody>
          <a:bodyPr>
            <a:noAutofit/>
          </a:bodyPr>
          <a:lstStyle/>
          <a:p>
            <a:pPr lvl="0">
              <a:spcBef>
                <a:spcPct val="20000"/>
              </a:spcBef>
            </a:pPr>
            <a:r>
              <a:rPr lang="en-US" sz="6600" b="1" i="1" dirty="0" smtClean="0">
                <a:ln w="6350">
                  <a:solidFill>
                    <a:prstClr val="black"/>
                  </a:solidFill>
                </a:ln>
                <a:effectLst>
                  <a:outerShdw blurRad="50800" dist="50800" dir="5400000" algn="ctr" rotWithShape="0">
                    <a:schemeClr val="bg1">
                      <a:lumMod val="85000"/>
                    </a:schemeClr>
                  </a:outerShdw>
                </a:effectLst>
                <a:latin typeface="Century Schoolbook" panose="02040604050505020304" pitchFamily="18" charset="0"/>
                <a:ea typeface="+mn-ea"/>
                <a:cs typeface="+mn-cs"/>
              </a:rPr>
              <a:t>How do we pray?</a:t>
            </a:r>
            <a:endParaRPr lang="en-US" sz="6600" dirty="0">
              <a:effectLst>
                <a:outerShdw blurRad="50800" dist="50800" dir="5400000" algn="ctr" rotWithShape="0">
                  <a:schemeClr val="bg1">
                    <a:lumMod val="85000"/>
                  </a:schemeClr>
                </a:outerShdw>
              </a:effectLst>
            </a:endParaRPr>
          </a:p>
        </p:txBody>
      </p:sp>
      <p:sp>
        <p:nvSpPr>
          <p:cNvPr id="5" name="Content Placeholder 4"/>
          <p:cNvSpPr>
            <a:spLocks noGrp="1"/>
          </p:cNvSpPr>
          <p:nvPr>
            <p:ph idx="1"/>
          </p:nvPr>
        </p:nvSpPr>
        <p:spPr>
          <a:xfrm>
            <a:off x="6019800" y="1371600"/>
            <a:ext cx="8610600" cy="6858000"/>
          </a:xfrm>
        </p:spPr>
        <p:txBody>
          <a:bodyPr>
            <a:normAutofit/>
          </a:bodyPr>
          <a:lstStyle/>
          <a:p>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Give thanks</a:t>
            </a:r>
          </a:p>
          <a:p>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God’s work to grow</a:t>
            </a:r>
          </a:p>
          <a:p>
            <a:pPr lvl="1"/>
            <a:r>
              <a:rPr lang="en-US" sz="48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Insight</a:t>
            </a:r>
          </a:p>
          <a:p>
            <a:pPr lvl="1"/>
            <a:r>
              <a:rPr lang="en-US" sz="48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Understanding</a:t>
            </a:r>
          </a:p>
          <a:p>
            <a:pPr lvl="1"/>
            <a:r>
              <a:rPr lang="en-US" sz="48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In connection to Jesus</a:t>
            </a:r>
          </a:p>
          <a:p>
            <a:pPr lvl="1"/>
            <a:r>
              <a:rPr lang="en-US" sz="48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In the light He has given</a:t>
            </a:r>
            <a:endParaRPr lang="en-US" sz="48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p:txBody>
      </p:sp>
    </p:spTree>
    <p:extLst>
      <p:ext uri="{BB962C8B-B14F-4D97-AF65-F5344CB8AC3E}">
        <p14:creationId xmlns:p14="http://schemas.microsoft.com/office/powerpoint/2010/main" val="168773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181600" y="381000"/>
            <a:ext cx="9448800" cy="7772400"/>
          </a:xfrm>
        </p:spPr>
        <p:txBody>
          <a:bodyPr>
            <a:normAutofit/>
          </a:bodyPr>
          <a:lstStyle/>
          <a:p>
            <a:pPr marL="653110" lvl="1" indent="0" algn="ctr">
              <a:buNone/>
            </a:pPr>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“It is tragic that many believers become entangled in a quest for something more in the Christian life, for something special, something extra that the ordinary Christian does not have.</a:t>
            </a:r>
            <a:endParaRPr lang="en-US" sz="32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p:txBody>
      </p:sp>
    </p:spTree>
    <p:extLst>
      <p:ext uri="{BB962C8B-B14F-4D97-AF65-F5344CB8AC3E}">
        <p14:creationId xmlns:p14="http://schemas.microsoft.com/office/powerpoint/2010/main" val="3959749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181600" y="381000"/>
            <a:ext cx="9448800" cy="7772400"/>
          </a:xfrm>
        </p:spPr>
        <p:txBody>
          <a:bodyPr>
            <a:normAutofit/>
          </a:bodyPr>
          <a:lstStyle/>
          <a:p>
            <a:pPr marL="653110" lvl="1" indent="0" algn="ctr">
              <a:buNone/>
            </a:pPr>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They talk of getting more of Jesus…the Holy Spirit…more power, more blessings, a higher life, a deeper life, as if the resources of God were doled out one at a time.” </a:t>
            </a:r>
            <a:r>
              <a:rPr lang="en-US" sz="32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(MacArthur, pg. 41)</a:t>
            </a:r>
            <a:endParaRPr lang="en-US" sz="32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p:txBody>
      </p:sp>
    </p:spTree>
    <p:extLst>
      <p:ext uri="{BB962C8B-B14F-4D97-AF65-F5344CB8AC3E}">
        <p14:creationId xmlns:p14="http://schemas.microsoft.com/office/powerpoint/2010/main" val="2045348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60616"/>
            <a:ext cx="14630400" cy="1371600"/>
          </a:xfrm>
        </p:spPr>
        <p:txBody>
          <a:bodyPr>
            <a:noAutofit/>
          </a:bodyPr>
          <a:lstStyle/>
          <a:p>
            <a:pPr lvl="0">
              <a:spcBef>
                <a:spcPct val="20000"/>
              </a:spcBef>
            </a:pPr>
            <a:r>
              <a:rPr lang="en-US" sz="6600" b="1" i="1" dirty="0" smtClean="0">
                <a:ln w="6350">
                  <a:solidFill>
                    <a:prstClr val="black"/>
                  </a:solidFill>
                </a:ln>
                <a:effectLst>
                  <a:outerShdw blurRad="50800" dist="50800" dir="5400000" algn="ctr" rotWithShape="0">
                    <a:schemeClr val="bg1">
                      <a:lumMod val="85000"/>
                    </a:schemeClr>
                  </a:outerShdw>
                </a:effectLst>
                <a:latin typeface="Century Schoolbook" panose="02040604050505020304" pitchFamily="18" charset="0"/>
                <a:ea typeface="+mn-ea"/>
                <a:cs typeface="+mn-cs"/>
              </a:rPr>
              <a:t>How do we pray?</a:t>
            </a:r>
            <a:endParaRPr lang="en-US" sz="6600" dirty="0">
              <a:effectLst>
                <a:outerShdw blurRad="50800" dist="50800" dir="5400000" algn="ctr" rotWithShape="0">
                  <a:schemeClr val="bg1">
                    <a:lumMod val="85000"/>
                  </a:schemeClr>
                </a:outerShdw>
              </a:effectLst>
            </a:endParaRPr>
          </a:p>
        </p:txBody>
      </p:sp>
      <p:sp>
        <p:nvSpPr>
          <p:cNvPr id="5" name="Content Placeholder 4"/>
          <p:cNvSpPr>
            <a:spLocks noGrp="1"/>
          </p:cNvSpPr>
          <p:nvPr>
            <p:ph idx="1"/>
          </p:nvPr>
        </p:nvSpPr>
        <p:spPr>
          <a:xfrm>
            <a:off x="6019800" y="1371600"/>
            <a:ext cx="8610600" cy="6858000"/>
          </a:xfrm>
        </p:spPr>
        <p:txBody>
          <a:bodyPr>
            <a:normAutofit/>
          </a:bodyPr>
          <a:lstStyle/>
          <a:p>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For them to know</a:t>
            </a:r>
          </a:p>
          <a:p>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For them to know</a:t>
            </a:r>
          </a:p>
          <a:p>
            <a:pPr lvl="1"/>
            <a:r>
              <a:rPr lang="en-US" sz="48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Their hope</a:t>
            </a:r>
          </a:p>
          <a:p>
            <a:pPr lvl="1"/>
            <a:r>
              <a:rPr lang="en-US" sz="48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Their inheritance</a:t>
            </a:r>
          </a:p>
          <a:p>
            <a:pPr lvl="1"/>
            <a:r>
              <a:rPr lang="en-US" sz="48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The power at </a:t>
            </a:r>
            <a:r>
              <a:rPr lang="en-US" sz="48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work</a:t>
            </a:r>
          </a:p>
        </p:txBody>
      </p:sp>
    </p:spTree>
    <p:extLst>
      <p:ext uri="{BB962C8B-B14F-4D97-AF65-F5344CB8AC3E}">
        <p14:creationId xmlns:p14="http://schemas.microsoft.com/office/powerpoint/2010/main" val="159035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181600" y="1478316"/>
            <a:ext cx="9448800" cy="6172200"/>
          </a:xfrm>
        </p:spPr>
        <p:txBody>
          <a:bodyPr>
            <a:normAutofit/>
          </a:bodyPr>
          <a:lstStyle/>
          <a:p>
            <a:pPr marL="653110" lvl="1" indent="0" algn="ctr">
              <a:buNone/>
            </a:pPr>
            <a:r>
              <a:rPr lang="en-US" sz="54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“…full knowledge is not merely a set of theological propositions to be learned, but is an ever growing experience of the truth about God.” </a:t>
            </a:r>
            <a:r>
              <a:rPr lang="en-US" sz="32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(Kent, pp. 29-30)</a:t>
            </a:r>
            <a:endParaRPr lang="en-US" sz="32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p:txBody>
      </p:sp>
    </p:spTree>
    <p:extLst>
      <p:ext uri="{BB962C8B-B14F-4D97-AF65-F5344CB8AC3E}">
        <p14:creationId xmlns:p14="http://schemas.microsoft.com/office/powerpoint/2010/main" val="187608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60616"/>
            <a:ext cx="14630400" cy="1371600"/>
          </a:xfrm>
        </p:spPr>
        <p:txBody>
          <a:bodyPr>
            <a:noAutofit/>
          </a:bodyPr>
          <a:lstStyle/>
          <a:p>
            <a:pPr lvl="0">
              <a:spcBef>
                <a:spcPct val="20000"/>
              </a:spcBef>
            </a:pPr>
            <a:r>
              <a:rPr lang="en-US" sz="6600" b="1" i="1" dirty="0" smtClean="0">
                <a:ln w="6350">
                  <a:solidFill>
                    <a:prstClr val="black"/>
                  </a:solidFill>
                </a:ln>
                <a:effectLst>
                  <a:outerShdw blurRad="50800" dist="50800" dir="5400000" algn="ctr" rotWithShape="0">
                    <a:schemeClr val="bg1">
                      <a:lumMod val="85000"/>
                    </a:schemeClr>
                  </a:outerShdw>
                </a:effectLst>
                <a:latin typeface="Century Schoolbook" panose="02040604050505020304" pitchFamily="18" charset="0"/>
                <a:ea typeface="+mn-ea"/>
                <a:cs typeface="+mn-cs"/>
              </a:rPr>
              <a:t>How do we pray?</a:t>
            </a:r>
            <a:endParaRPr lang="en-US" sz="6600" dirty="0">
              <a:effectLst>
                <a:outerShdw blurRad="50800" dist="50800" dir="5400000" algn="ctr" rotWithShape="0">
                  <a:schemeClr val="bg1">
                    <a:lumMod val="85000"/>
                  </a:schemeClr>
                </a:outerShdw>
              </a:effectLst>
            </a:endParaRPr>
          </a:p>
        </p:txBody>
      </p:sp>
      <p:sp>
        <p:nvSpPr>
          <p:cNvPr id="5" name="Content Placeholder 4"/>
          <p:cNvSpPr>
            <a:spLocks noGrp="1"/>
          </p:cNvSpPr>
          <p:nvPr>
            <p:ph idx="1"/>
          </p:nvPr>
        </p:nvSpPr>
        <p:spPr>
          <a:xfrm>
            <a:off x="6019800" y="1371600"/>
            <a:ext cx="8610600" cy="6858000"/>
          </a:xfrm>
        </p:spPr>
        <p:txBody>
          <a:bodyPr>
            <a:normAutofit/>
          </a:bodyPr>
          <a:lstStyle/>
          <a:p>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For them to be assured</a:t>
            </a:r>
          </a:p>
          <a:p>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Assurance comes from the risen and ascended Savior</a:t>
            </a:r>
            <a:endParaRPr lang="en-US" sz="42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p:txBody>
      </p:sp>
    </p:spTree>
    <p:extLst>
      <p:ext uri="{BB962C8B-B14F-4D97-AF65-F5344CB8AC3E}">
        <p14:creationId xmlns:p14="http://schemas.microsoft.com/office/powerpoint/2010/main" val="43346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60616"/>
            <a:ext cx="14630400" cy="1371600"/>
          </a:xfrm>
        </p:spPr>
        <p:txBody>
          <a:bodyPr>
            <a:noAutofit/>
          </a:bodyPr>
          <a:lstStyle/>
          <a:p>
            <a:pPr lvl="0">
              <a:spcBef>
                <a:spcPct val="20000"/>
              </a:spcBef>
            </a:pPr>
            <a:r>
              <a:rPr lang="en-US" sz="6600" b="1" i="1" dirty="0" smtClean="0">
                <a:ln w="6350">
                  <a:solidFill>
                    <a:prstClr val="black"/>
                  </a:solidFill>
                </a:ln>
                <a:effectLst>
                  <a:outerShdw blurRad="50800" dist="50800" dir="5400000" algn="ctr" rotWithShape="0">
                    <a:schemeClr val="bg1">
                      <a:lumMod val="85000"/>
                    </a:schemeClr>
                  </a:outerShdw>
                </a:effectLst>
                <a:latin typeface="Century Schoolbook" panose="02040604050505020304" pitchFamily="18" charset="0"/>
                <a:ea typeface="+mn-ea"/>
                <a:cs typeface="+mn-cs"/>
              </a:rPr>
              <a:t>What are we praying for?</a:t>
            </a:r>
            <a:endParaRPr lang="en-US" sz="6600" dirty="0">
              <a:effectLst>
                <a:outerShdw blurRad="50800" dist="50800" dir="5400000" algn="ctr" rotWithShape="0">
                  <a:schemeClr val="bg1">
                    <a:lumMod val="85000"/>
                  </a:schemeClr>
                </a:outerShdw>
              </a:effectLst>
            </a:endParaRPr>
          </a:p>
        </p:txBody>
      </p:sp>
      <p:sp>
        <p:nvSpPr>
          <p:cNvPr id="5" name="Content Placeholder 4"/>
          <p:cNvSpPr>
            <a:spLocks noGrp="1"/>
          </p:cNvSpPr>
          <p:nvPr>
            <p:ph idx="1"/>
          </p:nvPr>
        </p:nvSpPr>
        <p:spPr>
          <a:xfrm>
            <a:off x="6019800" y="1371600"/>
            <a:ext cx="8610600" cy="6858000"/>
          </a:xfrm>
        </p:spPr>
        <p:txBody>
          <a:bodyPr>
            <a:normAutofit/>
          </a:bodyPr>
          <a:lstStyle/>
          <a:p>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“They” will</a:t>
            </a:r>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 know God better</a:t>
            </a:r>
          </a:p>
          <a:p>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“They” will trust Him more</a:t>
            </a:r>
          </a:p>
          <a:p>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“They” will be steadfast in Him</a:t>
            </a:r>
            <a:endParaRPr lang="en-US" sz="42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p:txBody>
      </p:sp>
    </p:spTree>
    <p:extLst>
      <p:ext uri="{BB962C8B-B14F-4D97-AF65-F5344CB8AC3E}">
        <p14:creationId xmlns:p14="http://schemas.microsoft.com/office/powerpoint/2010/main" val="1091939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181600" y="381000"/>
            <a:ext cx="9448800" cy="7772400"/>
          </a:xfrm>
        </p:spPr>
        <p:txBody>
          <a:bodyPr>
            <a:normAutofit/>
          </a:bodyPr>
          <a:lstStyle/>
          <a:p>
            <a:pPr marL="653110" lvl="1" indent="0" algn="ctr">
              <a:buNone/>
            </a:pPr>
            <a:r>
              <a:rPr lang="en-US" sz="54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“We will never grow in the knowledge of God the way we ought if we do not ask God for such things as these. They are fundamental to all Christian experience and maturation. </a:t>
            </a:r>
            <a:endParaRPr lang="en-US" sz="32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p:txBody>
      </p:sp>
    </p:spTree>
    <p:extLst>
      <p:ext uri="{BB962C8B-B14F-4D97-AF65-F5344CB8AC3E}">
        <p14:creationId xmlns:p14="http://schemas.microsoft.com/office/powerpoint/2010/main" val="187608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181600" y="381000"/>
            <a:ext cx="9448800" cy="7772400"/>
          </a:xfrm>
        </p:spPr>
        <p:txBody>
          <a:bodyPr>
            <a:normAutofit/>
          </a:bodyPr>
          <a:lstStyle/>
          <a:p>
            <a:pPr marL="653110" lvl="1" indent="0" algn="ctr">
              <a:buNone/>
            </a:pPr>
            <a:r>
              <a:rPr lang="en-US" sz="54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If they are omitted, everything else we do is little more than playing religious games.” </a:t>
            </a:r>
            <a:r>
              <a:rPr lang="en-US" sz="32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(Carson, pg. 152)</a:t>
            </a:r>
          </a:p>
        </p:txBody>
      </p:sp>
    </p:spTree>
    <p:extLst>
      <p:ext uri="{BB962C8B-B14F-4D97-AF65-F5344CB8AC3E}">
        <p14:creationId xmlns:p14="http://schemas.microsoft.com/office/powerpoint/2010/main" val="1466452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181600" y="1264002"/>
            <a:ext cx="9448800" cy="6309360"/>
          </a:xfrm>
        </p:spPr>
        <p:txBody>
          <a:bodyPr>
            <a:normAutofit/>
          </a:bodyPr>
          <a:lstStyle/>
          <a:p>
            <a:pPr marL="653110" lvl="1" indent="0" algn="ctr">
              <a:buNone/>
            </a:pPr>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a:t>
            </a:r>
            <a:r>
              <a:rPr lang="en-US" sz="54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One of the remarkable characteristics of Paul’s prayers is the large proportion of space devoted to praying for others.” </a:t>
            </a:r>
            <a:r>
              <a:rPr lang="en-US" sz="32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(Carson, pg. 48)</a:t>
            </a:r>
            <a:endParaRPr lang="en-US" sz="32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p:txBody>
      </p:sp>
    </p:spTree>
    <p:extLst>
      <p:ext uri="{BB962C8B-B14F-4D97-AF65-F5344CB8AC3E}">
        <p14:creationId xmlns:p14="http://schemas.microsoft.com/office/powerpoint/2010/main" val="1391985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181600" y="1920240"/>
            <a:ext cx="9448800" cy="6309360"/>
          </a:xfrm>
        </p:spPr>
        <p:txBody>
          <a:bodyPr>
            <a:normAutofit/>
          </a:bodyPr>
          <a:lstStyle/>
          <a:p>
            <a:pPr marL="0" indent="0" algn="ctr">
              <a:buNone/>
            </a:pPr>
            <a:r>
              <a:rPr lang="en-US" sz="60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So we ask, </a:t>
            </a:r>
          </a:p>
          <a:p>
            <a:pPr marL="0" indent="0" algn="ctr">
              <a:buNone/>
            </a:pPr>
            <a:r>
              <a:rPr lang="en-US" sz="6000" b="1" i="1"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“H</a:t>
            </a:r>
            <a:r>
              <a:rPr lang="en-US" sz="6000" b="1" i="1"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ow </a:t>
            </a:r>
            <a:r>
              <a:rPr lang="en-US" sz="60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should we pray for </a:t>
            </a:r>
            <a:r>
              <a:rPr lang="en-US" sz="6000" b="1" i="1"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others</a:t>
            </a:r>
            <a:r>
              <a:rPr lang="en-US" sz="6000" b="1" i="1"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a:t>
            </a:r>
            <a:endParaRPr lang="en-US" sz="60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p:txBody>
      </p:sp>
    </p:spTree>
    <p:extLst>
      <p:ext uri="{BB962C8B-B14F-4D97-AF65-F5344CB8AC3E}">
        <p14:creationId xmlns:p14="http://schemas.microsoft.com/office/powerpoint/2010/main" val="1307601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6000" y="304800"/>
            <a:ext cx="8534400" cy="7924800"/>
          </a:xfrm>
        </p:spPr>
        <p:txBody>
          <a:bodyPr>
            <a:normAutofit/>
          </a:bodyPr>
          <a:lstStyle/>
          <a:p>
            <a:pPr marL="0" indent="0">
              <a:buNone/>
            </a:pPr>
            <a:r>
              <a:rPr lang="en-US" sz="5400" b="1" u="sng" dirty="0" smtClean="0">
                <a:ln w="6350">
                  <a:noFill/>
                </a:ln>
                <a:effectLst>
                  <a:outerShdw blurRad="38100" dist="38100" dir="2700000" algn="tl">
                    <a:schemeClr val="bg1">
                      <a:lumMod val="75000"/>
                    </a:schemeClr>
                  </a:outerShdw>
                </a:effectLst>
                <a:latin typeface="Century Schoolbook" panose="02040604050505020304" pitchFamily="18" charset="0"/>
                <a:ea typeface="+mj-ea"/>
                <a:cs typeface="+mj-cs"/>
              </a:rPr>
              <a:t>Ephesians 1:15-19</a:t>
            </a:r>
            <a:endParaRPr lang="en-US" sz="5400" b="1" u="sng" dirty="0" smtClean="0">
              <a:ln w="6350">
                <a:noFill/>
              </a:ln>
              <a:effectLst>
                <a:outerShdw blurRad="38100" dist="38100" dir="2700000" algn="tl">
                  <a:schemeClr val="bg1">
                    <a:lumMod val="75000"/>
                  </a:schemeClr>
                </a:outerShdw>
              </a:effectLst>
              <a:latin typeface="Century Schoolbook" panose="02040604050505020304" pitchFamily="18" charset="0"/>
              <a:ea typeface="+mj-ea"/>
              <a:cs typeface="+mj-cs"/>
            </a:endParaRPr>
          </a:p>
          <a:p>
            <a:pPr marL="0" indent="0">
              <a:buNone/>
            </a:pPr>
            <a:r>
              <a:rPr lang="en-US" sz="5400" b="1" i="1" dirty="0" smtClean="0">
                <a:ln w="6350">
                  <a:noFill/>
                </a:ln>
                <a:effectLst>
                  <a:outerShdw blurRad="38100" dist="38100" dir="2700000" algn="tl">
                    <a:schemeClr val="bg1">
                      <a:lumMod val="75000"/>
                    </a:schemeClr>
                  </a:outerShdw>
                </a:effectLst>
                <a:latin typeface="Century Schoolbook" panose="02040604050505020304" pitchFamily="18" charset="0"/>
                <a:ea typeface="+mj-ea"/>
                <a:cs typeface="+mj-cs"/>
              </a:rPr>
              <a:t>For </a:t>
            </a:r>
            <a:r>
              <a:rPr lang="en-US" sz="5400" b="1" i="1" dirty="0">
                <a:ln w="6350">
                  <a:noFill/>
                </a:ln>
                <a:effectLst>
                  <a:outerShdw blurRad="38100" dist="38100" dir="2700000" algn="tl">
                    <a:schemeClr val="bg1">
                      <a:lumMod val="75000"/>
                    </a:schemeClr>
                  </a:outerShdw>
                </a:effectLst>
                <a:latin typeface="Century Schoolbook" panose="02040604050505020304" pitchFamily="18" charset="0"/>
                <a:ea typeface="+mj-ea"/>
                <a:cs typeface="+mj-cs"/>
              </a:rPr>
              <a:t>this reason I too, having heard of the faith in the Lord Jesus which exists among you and your love for all the saints</a:t>
            </a:r>
            <a:r>
              <a:rPr lang="en-US" sz="5400" b="1" i="1" dirty="0" smtClean="0">
                <a:ln w="6350">
                  <a:noFill/>
                </a:ln>
                <a:effectLst>
                  <a:outerShdw blurRad="38100" dist="38100" dir="2700000" algn="tl">
                    <a:schemeClr val="bg1">
                      <a:lumMod val="75000"/>
                    </a:schemeClr>
                  </a:outerShdw>
                </a:effectLst>
                <a:latin typeface="Century Schoolbook" panose="02040604050505020304" pitchFamily="18" charset="0"/>
                <a:ea typeface="+mj-ea"/>
                <a:cs typeface="+mj-cs"/>
              </a:rPr>
              <a:t>,</a:t>
            </a:r>
            <a:endParaRPr lang="en-US" sz="5400" b="1" i="1" dirty="0">
              <a:ln w="6350">
                <a:noFill/>
              </a:ln>
              <a:effectLst>
                <a:outerShdw blurRad="38100" dist="38100" dir="2700000" algn="tl">
                  <a:schemeClr val="bg1">
                    <a:lumMod val="75000"/>
                  </a:schemeClr>
                </a:outerShdw>
              </a:effectLst>
              <a:latin typeface="Century Schoolbook" panose="02040604050505020304" pitchFamily="18" charset="0"/>
              <a:ea typeface="+mj-ea"/>
              <a:cs typeface="+mj-cs"/>
            </a:endParaRPr>
          </a:p>
        </p:txBody>
      </p:sp>
    </p:spTree>
    <p:extLst>
      <p:ext uri="{BB962C8B-B14F-4D97-AF65-F5344CB8AC3E}">
        <p14:creationId xmlns:p14="http://schemas.microsoft.com/office/powerpoint/2010/main" val="3054868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6000" y="304800"/>
            <a:ext cx="8534400" cy="7924800"/>
          </a:xfrm>
        </p:spPr>
        <p:txBody>
          <a:bodyPr>
            <a:normAutofit/>
          </a:bodyPr>
          <a:lstStyle/>
          <a:p>
            <a:pPr marL="0" indent="0">
              <a:buNone/>
            </a:pPr>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do </a:t>
            </a:r>
            <a:r>
              <a:rPr lang="en-US" sz="54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not cease giving thanks for you, while making mention of you in my prayers</a:t>
            </a:r>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a:t>
            </a:r>
            <a:endParaRPr lang="en-US" sz="54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p:txBody>
      </p:sp>
    </p:spTree>
    <p:extLst>
      <p:ext uri="{BB962C8B-B14F-4D97-AF65-F5344CB8AC3E}">
        <p14:creationId xmlns:p14="http://schemas.microsoft.com/office/powerpoint/2010/main" val="3445972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6000" y="304800"/>
            <a:ext cx="8534400" cy="7924800"/>
          </a:xfrm>
        </p:spPr>
        <p:txBody>
          <a:bodyPr>
            <a:normAutofit/>
          </a:bodyPr>
          <a:lstStyle/>
          <a:p>
            <a:pPr marL="0" indent="0">
              <a:buNone/>
            </a:pPr>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that </a:t>
            </a:r>
            <a:r>
              <a:rPr lang="en-US" sz="54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the God of our Lord Jesus Christ, the Father of glory, may give to you a spirit of wisdom and of revelation in the knowledge of Him.</a:t>
            </a:r>
          </a:p>
        </p:txBody>
      </p:sp>
    </p:spTree>
    <p:extLst>
      <p:ext uri="{BB962C8B-B14F-4D97-AF65-F5344CB8AC3E}">
        <p14:creationId xmlns:p14="http://schemas.microsoft.com/office/powerpoint/2010/main" val="4138967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6000" y="304800"/>
            <a:ext cx="8534400" cy="7924800"/>
          </a:xfrm>
        </p:spPr>
        <p:txBody>
          <a:bodyPr>
            <a:normAutofit/>
          </a:bodyPr>
          <a:lstStyle/>
          <a:p>
            <a:pPr marL="0" indent="0">
              <a:buNone/>
            </a:pPr>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I </a:t>
            </a:r>
            <a:r>
              <a:rPr lang="en-US" sz="54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pray that the eyes of your heart may be enlightened, so that you will know what is the hope of His calling, what are the riches of the glory of His inheritance in the saints</a:t>
            </a:r>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a:t>
            </a:r>
            <a:endParaRPr lang="en-US" sz="54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p:txBody>
      </p:sp>
    </p:spTree>
    <p:extLst>
      <p:ext uri="{BB962C8B-B14F-4D97-AF65-F5344CB8AC3E}">
        <p14:creationId xmlns:p14="http://schemas.microsoft.com/office/powerpoint/2010/main" val="1338552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6000" y="304800"/>
            <a:ext cx="8534400" cy="7924800"/>
          </a:xfrm>
        </p:spPr>
        <p:txBody>
          <a:bodyPr>
            <a:normAutofit/>
          </a:bodyPr>
          <a:lstStyle/>
          <a:p>
            <a:pPr marL="0" indent="0">
              <a:buNone/>
            </a:pPr>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and </a:t>
            </a:r>
            <a:r>
              <a:rPr lang="en-US" sz="54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what is the surpassing greatness of His power toward us who </a:t>
            </a:r>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believe.</a:t>
            </a:r>
            <a:endParaRPr lang="en-US" sz="2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a:p>
            <a:pPr marL="0" indent="0">
              <a:buNone/>
            </a:pPr>
            <a:endParaRPr lang="en-US" sz="24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a:p>
            <a:pPr marL="0" indent="0">
              <a:buNone/>
            </a:pPr>
            <a:endParaRPr lang="en-US" sz="2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a:p>
            <a:pPr marL="0" indent="0">
              <a:buNone/>
            </a:pPr>
            <a:endParaRPr lang="en-US" sz="24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a:p>
            <a:pPr marL="0" indent="0">
              <a:buNone/>
            </a:pPr>
            <a:endParaRPr lang="en-US" sz="2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a:p>
            <a:pPr marL="0" indent="0">
              <a:buNone/>
            </a:pPr>
            <a:endParaRPr lang="en-US" sz="24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a:p>
            <a:pPr marL="0" indent="0">
              <a:buNone/>
            </a:pPr>
            <a:endParaRPr lang="en-US" sz="2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a:p>
            <a:pPr marL="0" indent="0">
              <a:buNone/>
            </a:pPr>
            <a:endParaRPr lang="en-US" sz="24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a:p>
            <a:pPr marL="0" indent="0">
              <a:buNone/>
            </a:pPr>
            <a:r>
              <a:rPr lang="en-US" sz="2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New </a:t>
            </a:r>
            <a:r>
              <a:rPr lang="en-US" sz="24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American Standard Bible : 1995 Update. </a:t>
            </a:r>
            <a:r>
              <a:rPr lang="en-US" sz="2400" b="1" i="1" dirty="0" err="1">
                <a:ln w="6350">
                  <a:noFill/>
                </a:ln>
                <a:effectLst>
                  <a:outerShdw blurRad="38100" dist="38100" dir="2700000" algn="tl">
                    <a:schemeClr val="bg1">
                      <a:lumMod val="85000"/>
                    </a:schemeClr>
                  </a:outerShdw>
                </a:effectLst>
                <a:latin typeface="Century Schoolbook" panose="02040604050505020304" pitchFamily="18" charset="0"/>
                <a:ea typeface="+mj-ea"/>
                <a:cs typeface="+mj-cs"/>
              </a:rPr>
              <a:t>LaHabra</a:t>
            </a:r>
            <a:r>
              <a:rPr lang="en-US" sz="24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 CA : The </a:t>
            </a:r>
            <a:r>
              <a:rPr lang="en-US" sz="2400" b="1" i="1" dirty="0" err="1">
                <a:ln w="6350">
                  <a:noFill/>
                </a:ln>
                <a:effectLst>
                  <a:outerShdw blurRad="38100" dist="38100" dir="2700000" algn="tl">
                    <a:schemeClr val="bg1">
                      <a:lumMod val="85000"/>
                    </a:schemeClr>
                  </a:outerShdw>
                </a:effectLst>
                <a:latin typeface="Century Schoolbook" panose="02040604050505020304" pitchFamily="18" charset="0"/>
                <a:ea typeface="+mj-ea"/>
                <a:cs typeface="+mj-cs"/>
              </a:rPr>
              <a:t>Lockman</a:t>
            </a:r>
            <a:r>
              <a:rPr lang="en-US" sz="2400" b="1" i="1" dirty="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 Foundation, 1995</a:t>
            </a:r>
          </a:p>
        </p:txBody>
      </p:sp>
    </p:spTree>
    <p:extLst>
      <p:ext uri="{BB962C8B-B14F-4D97-AF65-F5344CB8AC3E}">
        <p14:creationId xmlns:p14="http://schemas.microsoft.com/office/powerpoint/2010/main" val="1212054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60616"/>
            <a:ext cx="14630400" cy="1371600"/>
          </a:xfrm>
        </p:spPr>
        <p:txBody>
          <a:bodyPr>
            <a:noAutofit/>
          </a:bodyPr>
          <a:lstStyle/>
          <a:p>
            <a:pPr lvl="0">
              <a:spcBef>
                <a:spcPct val="20000"/>
              </a:spcBef>
            </a:pPr>
            <a:r>
              <a:rPr lang="en-US" sz="6600" b="1" i="1" dirty="0" smtClean="0">
                <a:ln w="6350">
                  <a:solidFill>
                    <a:prstClr val="black"/>
                  </a:solidFill>
                </a:ln>
                <a:effectLst>
                  <a:outerShdw blurRad="50800" dist="50800" dir="5400000" algn="ctr" rotWithShape="0">
                    <a:schemeClr val="bg1">
                      <a:lumMod val="85000"/>
                    </a:schemeClr>
                  </a:outerShdw>
                </a:effectLst>
                <a:latin typeface="Century Schoolbook" panose="02040604050505020304" pitchFamily="18" charset="0"/>
                <a:ea typeface="+mn-ea"/>
                <a:cs typeface="+mn-cs"/>
              </a:rPr>
              <a:t>What gets you on your knees?</a:t>
            </a:r>
            <a:endParaRPr lang="en-US" sz="6600" dirty="0">
              <a:effectLst>
                <a:outerShdw blurRad="50800" dist="50800" dir="5400000" algn="ctr" rotWithShape="0">
                  <a:schemeClr val="bg1">
                    <a:lumMod val="85000"/>
                  </a:schemeClr>
                </a:outerShdw>
              </a:effectLst>
            </a:endParaRPr>
          </a:p>
        </p:txBody>
      </p:sp>
      <p:sp>
        <p:nvSpPr>
          <p:cNvPr id="5" name="Content Placeholder 4"/>
          <p:cNvSpPr>
            <a:spLocks noGrp="1"/>
          </p:cNvSpPr>
          <p:nvPr>
            <p:ph idx="1"/>
          </p:nvPr>
        </p:nvSpPr>
        <p:spPr>
          <a:xfrm>
            <a:off x="6019800" y="1371600"/>
            <a:ext cx="8610600" cy="6858000"/>
          </a:xfrm>
        </p:spPr>
        <p:txBody>
          <a:bodyPr>
            <a:normAutofit/>
          </a:bodyPr>
          <a:lstStyle/>
          <a:p>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Desperation?</a:t>
            </a:r>
          </a:p>
          <a:p>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Pain?</a:t>
            </a:r>
          </a:p>
          <a:p>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Concern?</a:t>
            </a:r>
          </a:p>
          <a:p>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Desire?</a:t>
            </a:r>
          </a:p>
          <a:p>
            <a:r>
              <a:rPr lang="en-US" sz="54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rPr>
              <a:t>Counsel?</a:t>
            </a:r>
            <a:endParaRPr lang="en-US" sz="48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a:p>
            <a:endParaRPr lang="en-US" sz="4800" b="1" i="1" dirty="0" smtClean="0">
              <a:ln w="6350">
                <a:noFill/>
              </a:ln>
              <a:effectLst>
                <a:outerShdw blurRad="38100" dist="38100" dir="2700000" algn="tl">
                  <a:schemeClr val="bg1">
                    <a:lumMod val="85000"/>
                  </a:schemeClr>
                </a:outerShdw>
              </a:effectLst>
              <a:latin typeface="Century Schoolbook" panose="02040604050505020304" pitchFamily="18" charset="0"/>
              <a:ea typeface="+mj-ea"/>
              <a:cs typeface="+mj-cs"/>
            </a:endParaRPr>
          </a:p>
        </p:txBody>
      </p:sp>
    </p:spTree>
    <p:extLst>
      <p:ext uri="{BB962C8B-B14F-4D97-AF65-F5344CB8AC3E}">
        <p14:creationId xmlns:p14="http://schemas.microsoft.com/office/powerpoint/2010/main" val="1294598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1211</TotalTime>
  <Words>520</Words>
  <Application>Microsoft Office PowerPoint</Application>
  <PresentationFormat>Custom</PresentationFormat>
  <Paragraphs>62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Let’s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gets you on your knees?</vt:lpstr>
      <vt:lpstr>What got Paul on his knees?</vt:lpstr>
      <vt:lpstr>How do we pray?</vt:lpstr>
      <vt:lpstr>PowerPoint Presentation</vt:lpstr>
      <vt:lpstr>PowerPoint Presentation</vt:lpstr>
      <vt:lpstr>How do we pray?</vt:lpstr>
      <vt:lpstr>PowerPoint Presentation</vt:lpstr>
      <vt:lpstr>How do we pray?</vt:lpstr>
      <vt:lpstr>What are we praying for?</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Smouse</dc:creator>
  <cp:lastModifiedBy>Dan Smouse</cp:lastModifiedBy>
  <cp:revision>174</cp:revision>
  <cp:lastPrinted>2019-09-01T15:43:05Z</cp:lastPrinted>
  <dcterms:created xsi:type="dcterms:W3CDTF">2019-07-28T14:07:24Z</dcterms:created>
  <dcterms:modified xsi:type="dcterms:W3CDTF">2019-09-22T15:45:43Z</dcterms:modified>
</cp:coreProperties>
</file>