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handoutMasterIdLst>
    <p:handoutMasterId r:id="rId44"/>
  </p:handoutMasterIdLst>
  <p:sldIdLst>
    <p:sldId id="256" r:id="rId9"/>
    <p:sldId id="286" r:id="rId10"/>
    <p:sldId id="260" r:id="rId11"/>
    <p:sldId id="277" r:id="rId12"/>
    <p:sldId id="261" r:id="rId13"/>
    <p:sldId id="262" r:id="rId14"/>
    <p:sldId id="312" r:id="rId15"/>
    <p:sldId id="313" r:id="rId16"/>
    <p:sldId id="314" r:id="rId17"/>
    <p:sldId id="315" r:id="rId18"/>
    <p:sldId id="264" r:id="rId19"/>
    <p:sldId id="265" r:id="rId20"/>
    <p:sldId id="300" r:id="rId21"/>
    <p:sldId id="316" r:id="rId22"/>
    <p:sldId id="280" r:id="rId23"/>
    <p:sldId id="301" r:id="rId24"/>
    <p:sldId id="302" r:id="rId25"/>
    <p:sldId id="304" r:id="rId26"/>
    <p:sldId id="317" r:id="rId27"/>
    <p:sldId id="288" r:id="rId28"/>
    <p:sldId id="310" r:id="rId29"/>
    <p:sldId id="311" r:id="rId30"/>
    <p:sldId id="318" r:id="rId31"/>
    <p:sldId id="319" r:id="rId32"/>
    <p:sldId id="309" r:id="rId33"/>
    <p:sldId id="307" r:id="rId34"/>
    <p:sldId id="321" r:id="rId35"/>
    <p:sldId id="326" r:id="rId36"/>
    <p:sldId id="325" r:id="rId37"/>
    <p:sldId id="322" r:id="rId38"/>
    <p:sldId id="324" r:id="rId39"/>
    <p:sldId id="327" r:id="rId40"/>
    <p:sldId id="297" r:id="rId41"/>
    <p:sldId id="308" r:id="rId42"/>
    <p:sldId id="323" r:id="rId43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37E9C-6EAA-478D-AF4F-0622FBCF2863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7C0CE-37D8-4901-B975-877F7435C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6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7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6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27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08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52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28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96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68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54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55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9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77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55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15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11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69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135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74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097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66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58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4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34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90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8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62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31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52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54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79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162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41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2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34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720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683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980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834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087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945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690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269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730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0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94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714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147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536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61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09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33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114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162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171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8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598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039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83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427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935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502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939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032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235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8286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9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899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503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260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678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2025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892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892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638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927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7935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5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328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154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732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446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933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964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15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075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30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C8AC-7C8E-4B0A-BA1D-3F434C5EE9B3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57A9-2299-4E3B-BD8C-3C6A1B186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4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1C8AC-7C8E-4B0A-BA1D-3F434C5EE9B3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57A9-2299-4E3B-BD8C-3C6A1B186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1C8AC-7C8E-4B0A-BA1D-3F434C5EE9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57A9-2299-4E3B-BD8C-3C6A1B18685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0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1C8AC-7C8E-4B0A-BA1D-3F434C5EE9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57A9-2299-4E3B-BD8C-3C6A1B18685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8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3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4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5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1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1C8AC-7C8E-4B0A-BA1D-3F434C5EE9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57A9-2299-4E3B-BD8C-3C6A1B186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8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7583486"/>
            <a:ext cx="3810000" cy="50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28600"/>
            <a:ext cx="8610600" cy="777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He who has an ear, let him hear what the Spirit says to the churches. To him who overcomes, to him I will give some of the hidden manna, </a:t>
            </a:r>
          </a:p>
        </p:txBody>
      </p:sp>
    </p:spTree>
    <p:extLst>
      <p:ext uri="{BB962C8B-B14F-4D97-AF65-F5344CB8AC3E}">
        <p14:creationId xmlns:p14="http://schemas.microsoft.com/office/powerpoint/2010/main" val="18086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28600"/>
            <a:ext cx="8610600" cy="777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and I will give him a white stone, and a new name written on the stone which no one knows but he who receives it</a:t>
            </a:r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.’”</a:t>
            </a:r>
            <a:endParaRPr lang="en-US" sz="24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2400" b="1" i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2400" b="1" i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en-US" sz="24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2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New American Standard Bible : 1995 Update. </a:t>
            </a:r>
            <a:r>
              <a:rPr lang="en-US" sz="24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4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40440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" y="103648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schemeClr val="tx1">
                      <a:alpha val="80000"/>
                    </a:schemeClr>
                  </a:outerShdw>
                </a:effectLst>
                <a:latin typeface="Baskerville Old Face" panose="02020602080505020303" pitchFamily="18" charset="0"/>
              </a:rPr>
              <a:t>Location of the Church</a:t>
            </a:r>
            <a:endParaRPr lang="en-US" sz="80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schemeClr val="tx1">
                    <a:alpha val="8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47800"/>
            <a:ext cx="10058400" cy="6858000"/>
          </a:xfrm>
        </p:spPr>
        <p:txBody>
          <a:bodyPr>
            <a:normAutofit/>
          </a:bodyPr>
          <a:lstStyle/>
          <a:p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First official Roman administrative center in Asia Minor</a:t>
            </a:r>
          </a:p>
          <a:p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First city to build a temple dedicated to the worship of a living ruler.</a:t>
            </a:r>
            <a:endParaRPr lang="en-US" sz="54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6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" y="103648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schemeClr val="tx1">
                      <a:alpha val="80000"/>
                    </a:schemeClr>
                  </a:outerShdw>
                </a:effectLst>
                <a:latin typeface="Baskerville Old Face" panose="02020602080505020303" pitchFamily="18" charset="0"/>
              </a:rPr>
              <a:t>Location of the Church</a:t>
            </a:r>
            <a:endParaRPr lang="en-US" sz="80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schemeClr val="tx1">
                    <a:alpha val="8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47800"/>
            <a:ext cx="10896600" cy="6858000"/>
          </a:xfrm>
        </p:spPr>
        <p:txBody>
          <a:bodyPr>
            <a:normAutofit/>
          </a:bodyPr>
          <a:lstStyle/>
          <a:p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Became the center of Emperor worship in the province.</a:t>
            </a:r>
          </a:p>
          <a:p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Religious Center with a focus on “healing”</a:t>
            </a:r>
          </a:p>
        </p:txBody>
      </p:sp>
    </p:spTree>
    <p:extLst>
      <p:ext uri="{BB962C8B-B14F-4D97-AF65-F5344CB8AC3E}">
        <p14:creationId xmlns:p14="http://schemas.microsoft.com/office/powerpoint/2010/main" val="215814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" y="103648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schemeClr val="tx1">
                      <a:alpha val="80000"/>
                    </a:schemeClr>
                  </a:outerShdw>
                </a:effectLst>
                <a:latin typeface="Baskerville Old Face" panose="02020602080505020303" pitchFamily="18" charset="0"/>
              </a:rPr>
              <a:t>Location of the Church</a:t>
            </a:r>
            <a:endParaRPr lang="en-US" sz="80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schemeClr val="tx1">
                    <a:alpha val="8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47800"/>
            <a:ext cx="10896600" cy="6858000"/>
          </a:xfrm>
        </p:spPr>
        <p:txBody>
          <a:bodyPr>
            <a:normAutofit/>
          </a:bodyPr>
          <a:lstStyle/>
          <a:p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Educational Center</a:t>
            </a:r>
          </a:p>
          <a:p>
            <a:pPr lvl="1"/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University</a:t>
            </a:r>
          </a:p>
          <a:p>
            <a:pPr lvl="1"/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Library that rivaled </a:t>
            </a:r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the greatest in the world</a:t>
            </a:r>
            <a:endParaRPr lang="en-US" sz="4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schemeClr val="tx1">
                      <a:alpha val="80000"/>
                    </a:schemeClr>
                  </a:outerShdw>
                </a:effectLst>
                <a:latin typeface="Baskerville Old Face" panose="02020602080505020303" pitchFamily="18" charset="0"/>
              </a:rPr>
              <a:t>The Lord of the Church</a:t>
            </a:r>
            <a:endParaRPr lang="en-US" sz="80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schemeClr val="tx1">
                    <a:alpha val="8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920240"/>
            <a:ext cx="9448800" cy="60807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Introductions</a:t>
            </a:r>
          </a:p>
          <a:p>
            <a:pPr lvl="1"/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Not random</a:t>
            </a:r>
          </a:p>
          <a:p>
            <a:pPr lvl="1"/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Not filler</a:t>
            </a:r>
          </a:p>
          <a:p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Introductions</a:t>
            </a:r>
          </a:p>
          <a:p>
            <a:pPr lvl="1"/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Specific truth</a:t>
            </a:r>
          </a:p>
          <a:p>
            <a:pPr lvl="1"/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Unites theology with life</a:t>
            </a:r>
            <a:endParaRPr lang="en-US" sz="4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0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18170"/>
            <a:ext cx="8382000" cy="55446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Theology is never abstract trivia but, rather, </a:t>
            </a:r>
            <a:r>
              <a:rPr lang="en-US" sz="60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unmistakably pragmatic.</a:t>
            </a:r>
            <a:endParaRPr lang="en-US" sz="60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schemeClr val="tx1">
                      <a:alpha val="80000"/>
                    </a:schemeClr>
                  </a:outerShdw>
                </a:effectLst>
                <a:latin typeface="Baskerville Old Face" panose="02020602080505020303" pitchFamily="18" charset="0"/>
              </a:rPr>
              <a:t>The Lord of the Church</a:t>
            </a:r>
            <a:endParaRPr lang="en-US" sz="80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schemeClr val="tx1">
                    <a:alpha val="8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920240"/>
            <a:ext cx="9448800" cy="6080760"/>
          </a:xfrm>
        </p:spPr>
        <p:txBody>
          <a:bodyPr>
            <a:normAutofit/>
          </a:bodyPr>
          <a:lstStyle/>
          <a:p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He is </a:t>
            </a:r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Ruler and Judge</a:t>
            </a:r>
            <a:endParaRPr lang="en-US" sz="54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Socially…symbol of Rome’s rule</a:t>
            </a:r>
          </a:p>
          <a:p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Biblically…symbol of  Christ’s </a:t>
            </a:r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Lordship</a:t>
            </a:r>
          </a:p>
          <a:p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Poignant picture</a:t>
            </a:r>
            <a:endParaRPr lang="en-US" sz="54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5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6781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“This tells the Church that it is the exalted Christ, not Roman officials, who is the true judge.</a:t>
            </a:r>
          </a:p>
        </p:txBody>
      </p:sp>
    </p:spTree>
    <p:extLst>
      <p:ext uri="{BB962C8B-B14F-4D97-AF65-F5344CB8AC3E}">
        <p14:creationId xmlns:p14="http://schemas.microsoft.com/office/powerpoint/2010/main" val="231906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6781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The ultimate power belongs to God and nothing the [world] can do will change that.” </a:t>
            </a:r>
            <a:r>
              <a:rPr lang="en-US" sz="32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(Osborne, pg. 140)</a:t>
            </a:r>
          </a:p>
        </p:txBody>
      </p:sp>
    </p:spTree>
    <p:extLst>
      <p:ext uri="{BB962C8B-B14F-4D97-AF65-F5344CB8AC3E}">
        <p14:creationId xmlns:p14="http://schemas.microsoft.com/office/powerpoint/2010/main" val="14545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schemeClr val="tx1">
                      <a:alpha val="80000"/>
                    </a:schemeClr>
                  </a:outerShdw>
                </a:effectLst>
                <a:latin typeface="Baskerville Old Face" panose="02020602080505020303" pitchFamily="18" charset="0"/>
              </a:rPr>
              <a:t>The Local Church</a:t>
            </a:r>
            <a:endParaRPr lang="en-US" sz="80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schemeClr val="tx1">
                    <a:alpha val="8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586742"/>
            <a:ext cx="8031480" cy="5928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Are stars in the hand of the Savior</a:t>
            </a:r>
          </a:p>
          <a:p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Are integral to His redemptive purpose</a:t>
            </a:r>
            <a:endParaRPr lang="en-US" sz="5400" b="1" i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Has mail from the Master…</a:t>
            </a:r>
          </a:p>
        </p:txBody>
      </p:sp>
    </p:spTree>
    <p:extLst>
      <p:ext uri="{BB962C8B-B14F-4D97-AF65-F5344CB8AC3E}">
        <p14:creationId xmlns:p14="http://schemas.microsoft.com/office/powerpoint/2010/main" val="362401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schemeClr val="tx1">
                      <a:alpha val="80000"/>
                    </a:schemeClr>
                  </a:outerShdw>
                </a:effectLst>
                <a:latin typeface="Baskerville Old Face" panose="02020602080505020303" pitchFamily="18" charset="0"/>
              </a:rPr>
              <a:t>What you will find if you attend</a:t>
            </a:r>
            <a:endParaRPr lang="en-US" sz="80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schemeClr val="tx1">
                    <a:alpha val="8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20240"/>
            <a:ext cx="998220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Strength</a:t>
            </a:r>
            <a:endParaRPr lang="en-US" sz="54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Strength in the face of opposition</a:t>
            </a:r>
          </a:p>
          <a:p>
            <a:pPr lvl="1"/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Strength to cling</a:t>
            </a:r>
          </a:p>
          <a:p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Faithfulness</a:t>
            </a:r>
          </a:p>
          <a:p>
            <a:pPr lvl="1"/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Faithful to their testimony</a:t>
            </a:r>
          </a:p>
          <a:p>
            <a:pPr lvl="1"/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Faithful in spite of death</a:t>
            </a:r>
            <a:endParaRPr lang="en-US" sz="4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5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69114"/>
            <a:ext cx="8382000" cy="66508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“Instead of 200,000 or more volumes in the Pergamum library, they came only with the Scriptures.</a:t>
            </a:r>
            <a:endParaRPr lang="en-US" sz="54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4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30"/>
            <a:ext cx="8382000" cy="70103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In the place of numerous temples, they had no temple and said…their bodies served as the temple of the Holy Spirit.</a:t>
            </a:r>
          </a:p>
        </p:txBody>
      </p:sp>
    </p:spTree>
    <p:extLst>
      <p:ext uri="{BB962C8B-B14F-4D97-AF65-F5344CB8AC3E}">
        <p14:creationId xmlns:p14="http://schemas.microsoft.com/office/powerpoint/2010/main" val="353437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30"/>
            <a:ext cx="8382000" cy="70103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And in lieu of [idolatrous] healing, the Christians taught Jesus was their Great Physician.</a:t>
            </a:r>
          </a:p>
        </p:txBody>
      </p:sp>
    </p:spTree>
    <p:extLst>
      <p:ext uri="{BB962C8B-B14F-4D97-AF65-F5344CB8AC3E}">
        <p14:creationId xmlns:p14="http://schemas.microsoft.com/office/powerpoint/2010/main" val="13276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30"/>
            <a:ext cx="8382000" cy="70103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In brief, for Christians, life in Pergamum was nearly unbearable.” </a:t>
            </a:r>
            <a:endParaRPr lang="en-US" sz="5400" b="1" i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(</a:t>
            </a:r>
            <a:r>
              <a:rPr lang="en-US" sz="3200" b="1" i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Kistemaker</a:t>
            </a:r>
            <a:r>
              <a:rPr lang="en-US" sz="32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, pg. 127)</a:t>
            </a:r>
          </a:p>
        </p:txBody>
      </p:sp>
    </p:spTree>
    <p:extLst>
      <p:ext uri="{BB962C8B-B14F-4D97-AF65-F5344CB8AC3E}">
        <p14:creationId xmlns:p14="http://schemas.microsoft.com/office/powerpoint/2010/main" val="36907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schemeClr val="tx1">
                      <a:alpha val="80000"/>
                    </a:schemeClr>
                  </a:outerShdw>
                </a:effectLst>
                <a:latin typeface="Baskerville Old Face" panose="02020602080505020303" pitchFamily="18" charset="0"/>
              </a:rPr>
              <a:t>What you will find if you attend</a:t>
            </a:r>
            <a:endParaRPr lang="en-US" sz="80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schemeClr val="tx1">
                    <a:alpha val="8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20240"/>
            <a:ext cx="998220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Compromise</a:t>
            </a:r>
          </a:p>
          <a:p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Strength was their theology</a:t>
            </a:r>
          </a:p>
          <a:p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Lives of expediency</a:t>
            </a:r>
          </a:p>
          <a:p>
            <a:pPr lvl="1"/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Leadership</a:t>
            </a:r>
          </a:p>
          <a:p>
            <a:pPr lvl="1"/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Social involvement</a:t>
            </a:r>
            <a:endParaRPr lang="en-US" sz="4800" b="1" i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0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schemeClr val="tx1">
                      <a:alpha val="80000"/>
                    </a:schemeClr>
                  </a:outerShdw>
                </a:effectLst>
                <a:latin typeface="Baskerville Old Face" panose="02020602080505020303" pitchFamily="18" charset="0"/>
              </a:rPr>
              <a:t>What you will find if you attend</a:t>
            </a:r>
            <a:endParaRPr lang="en-US" sz="80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schemeClr val="tx1">
                    <a:alpha val="8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20240"/>
            <a:ext cx="944880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Balaam and </a:t>
            </a:r>
            <a:r>
              <a:rPr lang="en-US" sz="54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Balak</a:t>
            </a:r>
            <a:endParaRPr lang="en-US" sz="5400" b="1" i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Numbers 22-24</a:t>
            </a:r>
          </a:p>
          <a:p>
            <a:pPr lvl="1"/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Political expediency</a:t>
            </a:r>
          </a:p>
          <a:p>
            <a:r>
              <a:rPr lang="en-US" sz="5400" b="1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Nicolaitans</a:t>
            </a:r>
            <a:endParaRPr lang="en-US" sz="5400" b="1" i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Christian “liberty”</a:t>
            </a:r>
          </a:p>
          <a:p>
            <a:pPr lvl="1"/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Social expediency</a:t>
            </a:r>
            <a:endParaRPr lang="en-US" sz="4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3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schemeClr val="tx1">
                      <a:alpha val="80000"/>
                    </a:schemeClr>
                  </a:outerShdw>
                </a:effectLst>
                <a:latin typeface="Baskerville Old Face" panose="02020602080505020303" pitchFamily="18" charset="0"/>
              </a:rPr>
              <a:t>What you will find if you attend</a:t>
            </a:r>
            <a:endParaRPr lang="en-US" sz="80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schemeClr val="tx1">
                    <a:alpha val="8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20240"/>
            <a:ext cx="998220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Compromise</a:t>
            </a:r>
          </a:p>
          <a:p>
            <a:pPr lvl="1"/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They held fast to Jesus</a:t>
            </a:r>
          </a:p>
          <a:p>
            <a:pPr lvl="1"/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They equally held fast to unfaithful living</a:t>
            </a:r>
            <a:endParaRPr lang="en-US" sz="4200" b="1" i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10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schemeClr val="tx1">
                      <a:alpha val="80000"/>
                    </a:schemeClr>
                  </a:outerShdw>
                </a:effectLst>
                <a:latin typeface="Baskerville Old Face" panose="02020602080505020303" pitchFamily="18" charset="0"/>
              </a:rPr>
              <a:t>What you will find if you attend</a:t>
            </a:r>
            <a:endParaRPr lang="en-US" sz="80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schemeClr val="tx1">
                    <a:alpha val="8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20240"/>
            <a:ext cx="998220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Compromise</a:t>
            </a:r>
          </a:p>
          <a:p>
            <a:pPr lvl="1"/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The </a:t>
            </a:r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lie </a:t>
            </a:r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that </a:t>
            </a:r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life doesn’t have to match beliefs</a:t>
            </a:r>
          </a:p>
          <a:p>
            <a:pPr lvl="1"/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The greatest danger </a:t>
            </a:r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is </a:t>
            </a:r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internal</a:t>
            </a:r>
            <a:endParaRPr lang="en-US" sz="48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98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838200"/>
            <a:ext cx="9372600" cy="7391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What Satan could not </a:t>
            </a:r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accomplish…through </a:t>
            </a:r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intimidation outside of the church, he achieved from within” </a:t>
            </a:r>
            <a:endParaRPr lang="en-US" sz="5400" b="1" i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indent="0" algn="ctr">
              <a:buNone/>
            </a:pPr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(</a:t>
            </a:r>
            <a:r>
              <a:rPr lang="en-US" sz="32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Expositors, Johnson)</a:t>
            </a:r>
          </a:p>
        </p:txBody>
      </p:sp>
    </p:spTree>
    <p:extLst>
      <p:ext uri="{BB962C8B-B14F-4D97-AF65-F5344CB8AC3E}">
        <p14:creationId xmlns:p14="http://schemas.microsoft.com/office/powerpoint/2010/main" val="36954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28600"/>
            <a:ext cx="8610600" cy="777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Revelation </a:t>
            </a:r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2:12-18</a:t>
            </a:r>
            <a:endParaRPr lang="en-US" sz="5400" b="1" i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“And to the angel of the church in Pergamum write: The One who has the sharp two-edged sword says this:</a:t>
            </a:r>
          </a:p>
        </p:txBody>
      </p:sp>
    </p:spTree>
    <p:extLst>
      <p:ext uri="{BB962C8B-B14F-4D97-AF65-F5344CB8AC3E}">
        <p14:creationId xmlns:p14="http://schemas.microsoft.com/office/powerpoint/2010/main" val="4934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schemeClr val="tx1">
                      <a:alpha val="80000"/>
                    </a:schemeClr>
                  </a:outerShdw>
                </a:effectLst>
                <a:latin typeface="Baskerville Old Face" panose="02020602080505020303" pitchFamily="18" charset="0"/>
              </a:rPr>
              <a:t>What you will find if you attend</a:t>
            </a:r>
            <a:endParaRPr lang="en-US" sz="80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schemeClr val="tx1">
                    <a:alpha val="8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20240"/>
            <a:ext cx="998220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Danger!</a:t>
            </a:r>
          </a:p>
          <a:p>
            <a:pPr lvl="1"/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Jesus will come</a:t>
            </a:r>
          </a:p>
          <a:p>
            <a:pPr lvl="1"/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Jesus will be your adversary</a:t>
            </a:r>
          </a:p>
          <a:p>
            <a:pPr lvl="1"/>
            <a:r>
              <a:rPr lang="en-US" sz="48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Jesus will bring His sword</a:t>
            </a:r>
            <a:endParaRPr lang="en-US" sz="4800" b="1" i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24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838200"/>
            <a:ext cx="9372600" cy="7391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“They remained steadfastly loyal to Christ and the Christian faith. But by tolerating the groups…they shared in their guilt which brought the Lord’s judgement. </a:t>
            </a:r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(MacArthur, pg. 89)</a:t>
            </a:r>
            <a:endParaRPr lang="en-US" sz="32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9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schemeClr val="tx1">
                      <a:alpha val="80000"/>
                    </a:schemeClr>
                  </a:outerShdw>
                </a:effectLst>
                <a:latin typeface="Baskerville Old Face" panose="02020602080505020303" pitchFamily="18" charset="0"/>
              </a:rPr>
              <a:t>The Glorious Promise</a:t>
            </a:r>
            <a:endParaRPr lang="en-US" sz="80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schemeClr val="tx1">
                    <a:alpha val="8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20240"/>
            <a:ext cx="9982200" cy="6309360"/>
          </a:xfrm>
        </p:spPr>
        <p:txBody>
          <a:bodyPr>
            <a:normAutofit/>
          </a:bodyPr>
          <a:lstStyle/>
          <a:p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Supernatural provision</a:t>
            </a:r>
          </a:p>
          <a:p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Privileged access</a:t>
            </a:r>
          </a:p>
          <a:p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Distinctive identity</a:t>
            </a:r>
          </a:p>
        </p:txBody>
      </p:sp>
    </p:spTree>
    <p:extLst>
      <p:ext uri="{BB962C8B-B14F-4D97-AF65-F5344CB8AC3E}">
        <p14:creationId xmlns:p14="http://schemas.microsoft.com/office/powerpoint/2010/main" val="43631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schemeClr val="tx1">
                      <a:alpha val="80000"/>
                    </a:schemeClr>
                  </a:outerShdw>
                </a:effectLst>
                <a:latin typeface="Baskerville Old Face" panose="02020602080505020303" pitchFamily="18" charset="0"/>
              </a:rPr>
              <a:t>Churches who Arise…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20240"/>
            <a:ext cx="8915400" cy="60807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Cling to Jesus</a:t>
            </a:r>
          </a:p>
          <a:p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Translate theology into life</a:t>
            </a:r>
          </a:p>
          <a:p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Recognize compromise and don’t allow it</a:t>
            </a:r>
          </a:p>
        </p:txBody>
      </p:sp>
    </p:spTree>
    <p:extLst>
      <p:ext uri="{BB962C8B-B14F-4D97-AF65-F5344CB8AC3E}">
        <p14:creationId xmlns:p14="http://schemas.microsoft.com/office/powerpoint/2010/main" val="68098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624858"/>
            <a:ext cx="8382000" cy="701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“Like the Christians in Pergamum, it’s easy to normalize the non-Christian behavior of those around us and allow that behavior to dilute our </a:t>
            </a:r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values. </a:t>
            </a:r>
            <a:endParaRPr lang="en-US" sz="32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9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624858"/>
            <a:ext cx="8382000" cy="74523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But the Bible urges us to </a:t>
            </a:r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not </a:t>
            </a:r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conform to the pattern of this </a:t>
            </a:r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world </a:t>
            </a:r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but be transformed by the renewal of our mind in accordance with God’s </a:t>
            </a:r>
            <a:r>
              <a:rPr lang="en-US" sz="54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Word.” </a:t>
            </a:r>
          </a:p>
          <a:p>
            <a:pPr marL="0" indent="0" algn="ctr">
              <a:buNone/>
            </a:pPr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(</a:t>
            </a:r>
            <a:r>
              <a:rPr lang="en-US" sz="32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Christianity.com article “What do the churches in Revelation represent?)</a:t>
            </a:r>
            <a:endParaRPr lang="en-US" sz="32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28600"/>
            <a:ext cx="8610600" cy="777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‘I know where you dwell, where Satan’s throne is; and you hold fast My name, </a:t>
            </a:r>
          </a:p>
        </p:txBody>
      </p:sp>
    </p:spTree>
    <p:extLst>
      <p:ext uri="{BB962C8B-B14F-4D97-AF65-F5344CB8AC3E}">
        <p14:creationId xmlns:p14="http://schemas.microsoft.com/office/powerpoint/2010/main" val="20495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28600"/>
            <a:ext cx="8610600" cy="777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and did not deny My faith even in the days of Antipas, My witness, My faithful one, who was killed among you, where Satan dwells.</a:t>
            </a:r>
          </a:p>
        </p:txBody>
      </p:sp>
    </p:spTree>
    <p:extLst>
      <p:ext uri="{BB962C8B-B14F-4D97-AF65-F5344CB8AC3E}">
        <p14:creationId xmlns:p14="http://schemas.microsoft.com/office/powerpoint/2010/main" val="25093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28600"/>
            <a:ext cx="8610600" cy="777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But I have a few things against you, because you have there some who hold the teaching of Balaam, </a:t>
            </a:r>
            <a:endParaRPr lang="en-US" sz="5400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28600"/>
            <a:ext cx="8610600" cy="777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who kept teaching </a:t>
            </a:r>
            <a:r>
              <a:rPr lang="en-US" sz="5400" b="1" i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Balak</a:t>
            </a:r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 to put a stumbling block before the sons of Israel, to eat things sacrificed to idols and to commit acts of immorality.</a:t>
            </a:r>
          </a:p>
        </p:txBody>
      </p:sp>
    </p:spTree>
    <p:extLst>
      <p:ext uri="{BB962C8B-B14F-4D97-AF65-F5344CB8AC3E}">
        <p14:creationId xmlns:p14="http://schemas.microsoft.com/office/powerpoint/2010/main" val="6598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28600"/>
            <a:ext cx="8610600" cy="777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So you also have some who in the same way hold the teaching of the </a:t>
            </a:r>
            <a:r>
              <a:rPr lang="en-US" sz="5400" b="1" i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Nicolaitans</a:t>
            </a:r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. Therefore repent; </a:t>
            </a:r>
          </a:p>
        </p:txBody>
      </p:sp>
    </p:spTree>
    <p:extLst>
      <p:ext uri="{BB962C8B-B14F-4D97-AF65-F5344CB8AC3E}">
        <p14:creationId xmlns:p14="http://schemas.microsoft.com/office/powerpoint/2010/main" val="28872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28600"/>
            <a:ext cx="8610600" cy="777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latin typeface="Century Schoolbook" panose="02040604050505020304" pitchFamily="18" charset="0"/>
              </a:rPr>
              <a:t>or else I am coming to you quickly, and I will make war against them with the sword of My mouth.</a:t>
            </a:r>
          </a:p>
        </p:txBody>
      </p:sp>
    </p:spTree>
    <p:extLst>
      <p:ext uri="{BB962C8B-B14F-4D97-AF65-F5344CB8AC3E}">
        <p14:creationId xmlns:p14="http://schemas.microsoft.com/office/powerpoint/2010/main" val="243994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786</Words>
  <Application>Microsoft Office PowerPoint</Application>
  <PresentationFormat>Custom</PresentationFormat>
  <Paragraphs>95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Office Theme</vt:lpstr>
      <vt:lpstr>1_Office Theme</vt:lpstr>
      <vt:lpstr>2_Office Theme</vt:lpstr>
      <vt:lpstr>4_Office Theme</vt:lpstr>
      <vt:lpstr>3_Office Theme</vt:lpstr>
      <vt:lpstr>5_Office Theme</vt:lpstr>
      <vt:lpstr>6_Office Theme</vt:lpstr>
      <vt:lpstr>7_Office Theme</vt:lpstr>
      <vt:lpstr>PowerPoint Presentation</vt:lpstr>
      <vt:lpstr>The Local Church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Location of the Church</vt:lpstr>
      <vt:lpstr>Location of the Church</vt:lpstr>
      <vt:lpstr>Location of the Church</vt:lpstr>
      <vt:lpstr>The Lord of the Church</vt:lpstr>
      <vt:lpstr>PowerPoint Presentation</vt:lpstr>
      <vt:lpstr>The Lord of the Church</vt:lpstr>
      <vt:lpstr>PowerPoint Presentation</vt:lpstr>
      <vt:lpstr>PowerPoint Presentation</vt:lpstr>
      <vt:lpstr>What you will find if you attend</vt:lpstr>
      <vt:lpstr>PowerPoint Presentation</vt:lpstr>
      <vt:lpstr>PowerPoint Presentation</vt:lpstr>
      <vt:lpstr>PowerPoint Presentation</vt:lpstr>
      <vt:lpstr>PowerPoint Presentation</vt:lpstr>
      <vt:lpstr>What you will find if you attend</vt:lpstr>
      <vt:lpstr>What you will find if you attend</vt:lpstr>
      <vt:lpstr>What you will find if you attend</vt:lpstr>
      <vt:lpstr>What you will find if you attend</vt:lpstr>
      <vt:lpstr>PowerPoint Presentation</vt:lpstr>
      <vt:lpstr>What you will find if you attend</vt:lpstr>
      <vt:lpstr>PowerPoint Presentation</vt:lpstr>
      <vt:lpstr>The Glorious Promise</vt:lpstr>
      <vt:lpstr>Churches who Arise…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100</cp:revision>
  <cp:lastPrinted>2019-12-22T16:47:00Z</cp:lastPrinted>
  <dcterms:created xsi:type="dcterms:W3CDTF">2019-11-10T15:12:27Z</dcterms:created>
  <dcterms:modified xsi:type="dcterms:W3CDTF">2019-12-22T16:47:10Z</dcterms:modified>
</cp:coreProperties>
</file>